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28" r:id="rId2"/>
    <p:sldMasterId id="2147483853" r:id="rId3"/>
    <p:sldMasterId id="2147483865" r:id="rId4"/>
    <p:sldMasterId id="2147483877" r:id="rId5"/>
    <p:sldMasterId id="2147483889" r:id="rId6"/>
    <p:sldMasterId id="2147483913" r:id="rId7"/>
    <p:sldMasterId id="2147483925" r:id="rId8"/>
    <p:sldMasterId id="2147483949" r:id="rId9"/>
    <p:sldMasterId id="2147483961" r:id="rId10"/>
  </p:sldMasterIdLst>
  <p:notesMasterIdLst>
    <p:notesMasterId r:id="rId76"/>
  </p:notesMasterIdLst>
  <p:handoutMasterIdLst>
    <p:handoutMasterId r:id="rId77"/>
  </p:handoutMasterIdLst>
  <p:sldIdLst>
    <p:sldId id="643" r:id="rId11"/>
    <p:sldId id="652" r:id="rId12"/>
    <p:sldId id="645" r:id="rId13"/>
    <p:sldId id="649" r:id="rId14"/>
    <p:sldId id="646" r:id="rId15"/>
    <p:sldId id="647" r:id="rId16"/>
    <p:sldId id="648" r:id="rId17"/>
    <p:sldId id="654" r:id="rId18"/>
    <p:sldId id="655" r:id="rId19"/>
    <p:sldId id="656" r:id="rId20"/>
    <p:sldId id="657" r:id="rId21"/>
    <p:sldId id="658" r:id="rId22"/>
    <p:sldId id="659" r:id="rId23"/>
    <p:sldId id="660" r:id="rId24"/>
    <p:sldId id="661" r:id="rId25"/>
    <p:sldId id="662" r:id="rId26"/>
    <p:sldId id="663" r:id="rId27"/>
    <p:sldId id="664" r:id="rId28"/>
    <p:sldId id="665" r:id="rId29"/>
    <p:sldId id="666" r:id="rId30"/>
    <p:sldId id="667" r:id="rId31"/>
    <p:sldId id="668" r:id="rId32"/>
    <p:sldId id="669" r:id="rId33"/>
    <p:sldId id="507" r:id="rId34"/>
    <p:sldId id="598" r:id="rId35"/>
    <p:sldId id="583" r:id="rId36"/>
    <p:sldId id="587" r:id="rId37"/>
    <p:sldId id="555" r:id="rId38"/>
    <p:sldId id="622" r:id="rId39"/>
    <p:sldId id="639" r:id="rId40"/>
    <p:sldId id="640" r:id="rId41"/>
    <p:sldId id="590" r:id="rId42"/>
    <p:sldId id="599" r:id="rId43"/>
    <p:sldId id="620" r:id="rId44"/>
    <p:sldId id="621" r:id="rId45"/>
    <p:sldId id="601" r:id="rId46"/>
    <p:sldId id="602" r:id="rId47"/>
    <p:sldId id="600" r:id="rId48"/>
    <p:sldId id="603" r:id="rId49"/>
    <p:sldId id="604" r:id="rId50"/>
    <p:sldId id="605" r:id="rId51"/>
    <p:sldId id="606" r:id="rId52"/>
    <p:sldId id="607" r:id="rId53"/>
    <p:sldId id="608" r:id="rId54"/>
    <p:sldId id="617" r:id="rId55"/>
    <p:sldId id="618" r:id="rId56"/>
    <p:sldId id="619" r:id="rId57"/>
    <p:sldId id="609" r:id="rId58"/>
    <p:sldId id="610" r:id="rId59"/>
    <p:sldId id="638" r:id="rId60"/>
    <p:sldId id="624" r:id="rId61"/>
    <p:sldId id="625" r:id="rId62"/>
    <p:sldId id="626" r:id="rId63"/>
    <p:sldId id="627" r:id="rId64"/>
    <p:sldId id="628" r:id="rId65"/>
    <p:sldId id="629" r:id="rId66"/>
    <p:sldId id="630" r:id="rId67"/>
    <p:sldId id="631" r:id="rId68"/>
    <p:sldId id="632" r:id="rId69"/>
    <p:sldId id="633" r:id="rId70"/>
    <p:sldId id="634" r:id="rId71"/>
    <p:sldId id="635" r:id="rId72"/>
    <p:sldId id="636" r:id="rId73"/>
    <p:sldId id="642" r:id="rId74"/>
    <p:sldId id="651" r:id="rId75"/>
  </p:sldIdLst>
  <p:sldSz cx="9144000" cy="6832600"/>
  <p:notesSz cx="9928225" cy="6797675"/>
  <p:defaultTextStyle>
    <a:defPPr>
      <a:defRPr lang="en-US"/>
    </a:defPPr>
    <a:lvl1pPr algn="l" rtl="0" fontAlgn="base">
      <a:spcBef>
        <a:spcPct val="0"/>
      </a:spcBef>
      <a:spcAft>
        <a:spcPct val="0"/>
      </a:spcAft>
      <a:defRPr kern="1200">
        <a:solidFill>
          <a:schemeClr val="tx1"/>
        </a:solidFill>
        <a:latin typeface="Calibri" pitchFamily="34"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 uri="{2D200454-40CA-4A62-9FC3-DE9A4176ACB9}">
      <p15:notesGuideLst xmlns:p15="http://schemas.microsoft.com/office/powerpoint/2012/main">
        <p15:guide id="1" orient="horz" pos="2140">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33"/>
    <a:srgbClr val="F9A91C"/>
    <a:srgbClr val="00BAD9"/>
    <a:srgbClr val="CCFF66"/>
    <a:srgbClr val="9148C8"/>
    <a:srgbClr val="FF66CC"/>
    <a:srgbClr val="69DBF7"/>
    <a:srgbClr val="660033"/>
    <a:srgbClr val="FFCC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31" autoAdjust="0"/>
    <p:restoredTop sz="88790" autoAdjust="0"/>
  </p:normalViewPr>
  <p:slideViewPr>
    <p:cSldViewPr>
      <p:cViewPr varScale="1">
        <p:scale>
          <a:sx n="117" d="100"/>
          <a:sy n="117" d="100"/>
        </p:scale>
        <p:origin x="1842" y="96"/>
      </p:cViewPr>
      <p:guideLst>
        <p:guide orient="horz" pos="3016"/>
        <p:guide pos="2320"/>
      </p:guideLst>
    </p:cSldViewPr>
  </p:slideViewPr>
  <p:outlineViewPr>
    <p:cViewPr>
      <p:scale>
        <a:sx n="33" d="100"/>
        <a:sy n="33" d="100"/>
      </p:scale>
      <p:origin x="0" y="53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08" y="-90"/>
      </p:cViewPr>
      <p:guideLst>
        <p:guide orient="horz" pos="2140"/>
        <p:guide pos="312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diagrams/_rels/data6.xml.rels><?xml version="1.0" encoding="UTF-8" standalone="yes"?>
<Relationships xmlns="http://schemas.openxmlformats.org/package/2006/relationships"><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1E570-8203-49A3-913C-08104225223B}"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tr-TR"/>
        </a:p>
      </dgm:t>
    </dgm:pt>
    <dgm:pt modelId="{E3977A1F-F84F-4BF4-8671-2F6EAD6E0AE2}">
      <dgm:prSet phldrT="[Metin]" custT="1"/>
      <dgm:spPr/>
      <dgm:t>
        <a:bodyPr/>
        <a:lstStyle/>
        <a:p>
          <a:r>
            <a:rPr lang="tr-TR" sz="2000" kern="1200" dirty="0" smtClean="0">
              <a:solidFill>
                <a:schemeClr val="tx1"/>
              </a:solidFill>
              <a:latin typeface="Arial" charset="0"/>
              <a:ea typeface="+mn-ea"/>
              <a:cs typeface="Arial" charset="0"/>
            </a:rPr>
            <a:t>Büyük</a:t>
          </a:r>
          <a:r>
            <a:rPr lang="tr-TR" sz="1800" b="1" kern="1200" dirty="0" smtClean="0">
              <a:latin typeface="Times New Roman" panose="02020603050405020304" pitchFamily="18" charset="0"/>
              <a:cs typeface="Times New Roman" panose="02020603050405020304" pitchFamily="18" charset="0"/>
            </a:rPr>
            <a:t> </a:t>
          </a:r>
          <a:r>
            <a:rPr lang="tr-TR" sz="2000" kern="1200" dirty="0" smtClean="0">
              <a:solidFill>
                <a:schemeClr val="tx1"/>
              </a:solidFill>
              <a:latin typeface="Arial" charset="0"/>
              <a:ea typeface="+mn-ea"/>
              <a:cs typeface="Arial" charset="0"/>
            </a:rPr>
            <a:t>İşletme ile KOBİ </a:t>
          </a:r>
          <a:endParaRPr lang="tr-TR" sz="2000" kern="1200" dirty="0">
            <a:solidFill>
              <a:schemeClr val="tx1"/>
            </a:solidFill>
            <a:latin typeface="Arial" charset="0"/>
            <a:ea typeface="+mn-ea"/>
            <a:cs typeface="Arial" charset="0"/>
          </a:endParaRPr>
        </a:p>
      </dgm:t>
    </dgm:pt>
    <dgm:pt modelId="{472A510C-435B-41E7-9884-14DA06F6EEA7}" type="parTrans" cxnId="{C3A63C75-2DF6-4BDB-B162-E58495AFC91D}">
      <dgm:prSet/>
      <dgm:spPr/>
      <dgm:t>
        <a:bodyPr/>
        <a:lstStyle/>
        <a:p>
          <a:endParaRPr lang="tr-TR" sz="1400">
            <a:solidFill>
              <a:schemeClr val="tx1"/>
            </a:solidFill>
          </a:endParaRPr>
        </a:p>
      </dgm:t>
    </dgm:pt>
    <dgm:pt modelId="{FAD2D3D1-E520-469A-9AB3-1C948BEC6A72}" type="sibTrans" cxnId="{C3A63C75-2DF6-4BDB-B162-E58495AFC91D}">
      <dgm:prSet/>
      <dgm:spPr/>
      <dgm:t>
        <a:bodyPr/>
        <a:lstStyle/>
        <a:p>
          <a:endParaRPr lang="tr-TR" sz="1400">
            <a:solidFill>
              <a:schemeClr val="tx1"/>
            </a:solidFill>
          </a:endParaRPr>
        </a:p>
      </dgm:t>
    </dgm:pt>
    <dgm:pt modelId="{98278EE1-0027-4A1C-8444-FE9143C67887}">
      <dgm:prSet phldrT="[Metin]" custT="1"/>
      <dgm:spPr/>
      <dgm:t>
        <a:bodyPr/>
        <a:lstStyle/>
        <a:p>
          <a:r>
            <a:rPr lang="tr-TR" sz="2000" kern="1200" dirty="0" smtClean="0">
              <a:solidFill>
                <a:schemeClr val="tx1"/>
              </a:solidFill>
              <a:latin typeface="Arial" charset="0"/>
              <a:ea typeface="+mn-ea"/>
              <a:cs typeface="Arial" charset="0"/>
            </a:rPr>
            <a:t>KOBİ (münferiden)</a:t>
          </a:r>
          <a:endParaRPr lang="tr-TR" sz="2000" kern="1200" dirty="0">
            <a:solidFill>
              <a:schemeClr val="tx1"/>
            </a:solidFill>
            <a:latin typeface="Arial" charset="0"/>
            <a:ea typeface="+mn-ea"/>
            <a:cs typeface="Arial" charset="0"/>
          </a:endParaRPr>
        </a:p>
      </dgm:t>
    </dgm:pt>
    <dgm:pt modelId="{FD877438-A1B3-4914-AA34-342F52516470}" type="parTrans" cxnId="{7C1723C7-1E71-402F-B116-2F7DC09E5681}">
      <dgm:prSet/>
      <dgm:spPr/>
      <dgm:t>
        <a:bodyPr/>
        <a:lstStyle/>
        <a:p>
          <a:endParaRPr lang="tr-TR" sz="1400">
            <a:solidFill>
              <a:schemeClr val="tx1"/>
            </a:solidFill>
          </a:endParaRPr>
        </a:p>
      </dgm:t>
    </dgm:pt>
    <dgm:pt modelId="{458775B4-0B8F-4940-A2A9-5C143DF198C8}" type="sibTrans" cxnId="{7C1723C7-1E71-402F-B116-2F7DC09E5681}">
      <dgm:prSet/>
      <dgm:spPr/>
      <dgm:t>
        <a:bodyPr/>
        <a:lstStyle/>
        <a:p>
          <a:endParaRPr lang="tr-TR" sz="1400">
            <a:solidFill>
              <a:schemeClr val="tx1"/>
            </a:solidFill>
          </a:endParaRPr>
        </a:p>
      </dgm:t>
    </dgm:pt>
    <dgm:pt modelId="{81006770-BDA9-4DFD-A775-539789042675}">
      <dgm:prSet custT="1"/>
      <dgm:spPr/>
      <dgm:t>
        <a:bodyPr/>
        <a:lstStyle/>
        <a:p>
          <a:pPr defTabSz="800100">
            <a:lnSpc>
              <a:spcPct val="90000"/>
            </a:lnSpc>
            <a:spcBef>
              <a:spcPct val="0"/>
            </a:spcBef>
            <a:spcAft>
              <a:spcPct val="35000"/>
            </a:spcAft>
          </a:pPr>
          <a:r>
            <a:rPr lang="tr-TR" sz="2000" kern="1200" dirty="0" smtClean="0">
              <a:solidFill>
                <a:schemeClr val="tx1"/>
              </a:solidFill>
              <a:latin typeface="Arial" charset="0"/>
              <a:ea typeface="+mn-ea"/>
              <a:cs typeface="Arial" charset="0"/>
            </a:rPr>
            <a:t>Büyük İşletme ile birden fazla KOBİ</a:t>
          </a:r>
          <a:endParaRPr lang="tr-TR" sz="2000" kern="1200" dirty="0">
            <a:solidFill>
              <a:schemeClr val="tx1"/>
            </a:solidFill>
            <a:latin typeface="Arial" charset="0"/>
            <a:ea typeface="+mn-ea"/>
            <a:cs typeface="Arial" charset="0"/>
          </a:endParaRPr>
        </a:p>
      </dgm:t>
    </dgm:pt>
    <dgm:pt modelId="{3D4F268A-102B-4280-980C-B3881E354069}" type="parTrans" cxnId="{8A6E1384-7857-4449-B063-2CE6E0778A2F}">
      <dgm:prSet/>
      <dgm:spPr/>
      <dgm:t>
        <a:bodyPr/>
        <a:lstStyle/>
        <a:p>
          <a:endParaRPr lang="tr-TR" sz="1400"/>
        </a:p>
      </dgm:t>
    </dgm:pt>
    <dgm:pt modelId="{BC3ABBF7-135F-4D21-A11D-1761E2FD367C}" type="sibTrans" cxnId="{8A6E1384-7857-4449-B063-2CE6E0778A2F}">
      <dgm:prSet/>
      <dgm:spPr/>
      <dgm:t>
        <a:bodyPr/>
        <a:lstStyle/>
        <a:p>
          <a:endParaRPr lang="tr-TR" sz="1400"/>
        </a:p>
      </dgm:t>
    </dgm:pt>
    <dgm:pt modelId="{215ED817-6CD5-4138-A679-36B16349C83B}" type="pres">
      <dgm:prSet presAssocID="{9CE1E570-8203-49A3-913C-08104225223B}" presName="linear" presStyleCnt="0">
        <dgm:presLayoutVars>
          <dgm:dir/>
          <dgm:animLvl val="lvl"/>
          <dgm:resizeHandles val="exact"/>
        </dgm:presLayoutVars>
      </dgm:prSet>
      <dgm:spPr/>
      <dgm:t>
        <a:bodyPr/>
        <a:lstStyle/>
        <a:p>
          <a:endParaRPr lang="tr-TR"/>
        </a:p>
      </dgm:t>
    </dgm:pt>
    <dgm:pt modelId="{7D77BC43-714A-4A40-845C-7A17C4053849}" type="pres">
      <dgm:prSet presAssocID="{E3977A1F-F84F-4BF4-8671-2F6EAD6E0AE2}" presName="parentLin" presStyleCnt="0"/>
      <dgm:spPr/>
    </dgm:pt>
    <dgm:pt modelId="{449F0D98-D30F-447E-9CC9-FDB82F1227D9}" type="pres">
      <dgm:prSet presAssocID="{E3977A1F-F84F-4BF4-8671-2F6EAD6E0AE2}" presName="parentLeftMargin" presStyleLbl="node1" presStyleIdx="0" presStyleCnt="3"/>
      <dgm:spPr/>
      <dgm:t>
        <a:bodyPr/>
        <a:lstStyle/>
        <a:p>
          <a:endParaRPr lang="tr-TR"/>
        </a:p>
      </dgm:t>
    </dgm:pt>
    <dgm:pt modelId="{382C1E50-B8C0-48B2-9675-BB92970F1D99}" type="pres">
      <dgm:prSet presAssocID="{E3977A1F-F84F-4BF4-8671-2F6EAD6E0AE2}" presName="parentText" presStyleLbl="node1" presStyleIdx="0" presStyleCnt="3" custScaleX="134051">
        <dgm:presLayoutVars>
          <dgm:chMax val="0"/>
          <dgm:bulletEnabled val="1"/>
        </dgm:presLayoutVars>
      </dgm:prSet>
      <dgm:spPr/>
      <dgm:t>
        <a:bodyPr/>
        <a:lstStyle/>
        <a:p>
          <a:endParaRPr lang="tr-TR"/>
        </a:p>
      </dgm:t>
    </dgm:pt>
    <dgm:pt modelId="{A6AC1530-B4BA-4A37-BC44-C78C1A0140F4}" type="pres">
      <dgm:prSet presAssocID="{E3977A1F-F84F-4BF4-8671-2F6EAD6E0AE2}" presName="negativeSpace" presStyleCnt="0"/>
      <dgm:spPr/>
    </dgm:pt>
    <dgm:pt modelId="{E5339268-9CF3-49BA-AA2E-5607DEB5096B}" type="pres">
      <dgm:prSet presAssocID="{E3977A1F-F84F-4BF4-8671-2F6EAD6E0AE2}" presName="childText" presStyleLbl="conFgAcc1" presStyleIdx="0" presStyleCnt="3">
        <dgm:presLayoutVars>
          <dgm:bulletEnabled val="1"/>
        </dgm:presLayoutVars>
      </dgm:prSet>
      <dgm:spPr/>
    </dgm:pt>
    <dgm:pt modelId="{D23801D4-2000-4E24-9D32-8D02B8178244}" type="pres">
      <dgm:prSet presAssocID="{FAD2D3D1-E520-469A-9AB3-1C948BEC6A72}" presName="spaceBetweenRectangles" presStyleCnt="0"/>
      <dgm:spPr/>
    </dgm:pt>
    <dgm:pt modelId="{A5B816A0-E9ED-4CB7-AF8C-5EA87A23A7C1}" type="pres">
      <dgm:prSet presAssocID="{81006770-BDA9-4DFD-A775-539789042675}" presName="parentLin" presStyleCnt="0"/>
      <dgm:spPr/>
    </dgm:pt>
    <dgm:pt modelId="{B0553149-0CA6-4D5F-BED8-4E3627CD4EED}" type="pres">
      <dgm:prSet presAssocID="{81006770-BDA9-4DFD-A775-539789042675}" presName="parentLeftMargin" presStyleLbl="node1" presStyleIdx="0" presStyleCnt="3"/>
      <dgm:spPr/>
      <dgm:t>
        <a:bodyPr/>
        <a:lstStyle/>
        <a:p>
          <a:endParaRPr lang="tr-TR"/>
        </a:p>
      </dgm:t>
    </dgm:pt>
    <dgm:pt modelId="{061C9E25-F8DA-4E45-BB27-AD2A0109B756}" type="pres">
      <dgm:prSet presAssocID="{81006770-BDA9-4DFD-A775-539789042675}" presName="parentText" presStyleLbl="node1" presStyleIdx="1" presStyleCnt="3" custScaleX="134051">
        <dgm:presLayoutVars>
          <dgm:chMax val="0"/>
          <dgm:bulletEnabled val="1"/>
        </dgm:presLayoutVars>
      </dgm:prSet>
      <dgm:spPr/>
      <dgm:t>
        <a:bodyPr/>
        <a:lstStyle/>
        <a:p>
          <a:endParaRPr lang="tr-TR"/>
        </a:p>
      </dgm:t>
    </dgm:pt>
    <dgm:pt modelId="{CBAABA4B-D448-4ABD-B34E-B72F9F47ED43}" type="pres">
      <dgm:prSet presAssocID="{81006770-BDA9-4DFD-A775-539789042675}" presName="negativeSpace" presStyleCnt="0"/>
      <dgm:spPr/>
    </dgm:pt>
    <dgm:pt modelId="{EC807C1C-0F4D-45AA-9600-7EBC6B539E50}" type="pres">
      <dgm:prSet presAssocID="{81006770-BDA9-4DFD-A775-539789042675}" presName="childText" presStyleLbl="conFgAcc1" presStyleIdx="1" presStyleCnt="3">
        <dgm:presLayoutVars>
          <dgm:bulletEnabled val="1"/>
        </dgm:presLayoutVars>
      </dgm:prSet>
      <dgm:spPr/>
    </dgm:pt>
    <dgm:pt modelId="{D6E24D61-5332-420C-9619-D80259496E1F}" type="pres">
      <dgm:prSet presAssocID="{BC3ABBF7-135F-4D21-A11D-1761E2FD367C}" presName="spaceBetweenRectangles" presStyleCnt="0"/>
      <dgm:spPr/>
    </dgm:pt>
    <dgm:pt modelId="{BF98CB66-BAA8-4862-9313-A09D6E787B76}" type="pres">
      <dgm:prSet presAssocID="{98278EE1-0027-4A1C-8444-FE9143C67887}" presName="parentLin" presStyleCnt="0"/>
      <dgm:spPr/>
    </dgm:pt>
    <dgm:pt modelId="{9D741D3D-6DE9-4ACA-A127-B45037FEDA4F}" type="pres">
      <dgm:prSet presAssocID="{98278EE1-0027-4A1C-8444-FE9143C67887}" presName="parentLeftMargin" presStyleLbl="node1" presStyleIdx="1" presStyleCnt="3"/>
      <dgm:spPr/>
      <dgm:t>
        <a:bodyPr/>
        <a:lstStyle/>
        <a:p>
          <a:endParaRPr lang="tr-TR"/>
        </a:p>
      </dgm:t>
    </dgm:pt>
    <dgm:pt modelId="{FB5AA125-FCB7-4D75-9843-B97E3F42CAAE}" type="pres">
      <dgm:prSet presAssocID="{98278EE1-0027-4A1C-8444-FE9143C67887}" presName="parentText" presStyleLbl="node1" presStyleIdx="2" presStyleCnt="3" custScaleX="134051">
        <dgm:presLayoutVars>
          <dgm:chMax val="0"/>
          <dgm:bulletEnabled val="1"/>
        </dgm:presLayoutVars>
      </dgm:prSet>
      <dgm:spPr/>
      <dgm:t>
        <a:bodyPr/>
        <a:lstStyle/>
        <a:p>
          <a:endParaRPr lang="tr-TR"/>
        </a:p>
      </dgm:t>
    </dgm:pt>
    <dgm:pt modelId="{96F00BD2-B597-40E0-8A5C-93CB4E4FDF61}" type="pres">
      <dgm:prSet presAssocID="{98278EE1-0027-4A1C-8444-FE9143C67887}" presName="negativeSpace" presStyleCnt="0"/>
      <dgm:spPr/>
    </dgm:pt>
    <dgm:pt modelId="{CB2B16DF-F46D-4AA3-9C7F-4D1BE164CD15}" type="pres">
      <dgm:prSet presAssocID="{98278EE1-0027-4A1C-8444-FE9143C67887}" presName="childText" presStyleLbl="conFgAcc1" presStyleIdx="2" presStyleCnt="3">
        <dgm:presLayoutVars>
          <dgm:bulletEnabled val="1"/>
        </dgm:presLayoutVars>
      </dgm:prSet>
      <dgm:spPr/>
    </dgm:pt>
  </dgm:ptLst>
  <dgm:cxnLst>
    <dgm:cxn modelId="{DF176685-C35A-4EA1-8ADE-25C0E0467C99}" type="presOf" srcId="{E3977A1F-F84F-4BF4-8671-2F6EAD6E0AE2}" destId="{449F0D98-D30F-447E-9CC9-FDB82F1227D9}" srcOrd="0" destOrd="0" presId="urn:microsoft.com/office/officeart/2005/8/layout/list1"/>
    <dgm:cxn modelId="{7C1723C7-1E71-402F-B116-2F7DC09E5681}" srcId="{9CE1E570-8203-49A3-913C-08104225223B}" destId="{98278EE1-0027-4A1C-8444-FE9143C67887}" srcOrd="2" destOrd="0" parTransId="{FD877438-A1B3-4914-AA34-342F52516470}" sibTransId="{458775B4-0B8F-4940-A2A9-5C143DF198C8}"/>
    <dgm:cxn modelId="{C3A63C75-2DF6-4BDB-B162-E58495AFC91D}" srcId="{9CE1E570-8203-49A3-913C-08104225223B}" destId="{E3977A1F-F84F-4BF4-8671-2F6EAD6E0AE2}" srcOrd="0" destOrd="0" parTransId="{472A510C-435B-41E7-9884-14DA06F6EEA7}" sibTransId="{FAD2D3D1-E520-469A-9AB3-1C948BEC6A72}"/>
    <dgm:cxn modelId="{E00E87B2-3580-420A-AEF2-C256C29B0D8C}" type="presOf" srcId="{81006770-BDA9-4DFD-A775-539789042675}" destId="{061C9E25-F8DA-4E45-BB27-AD2A0109B756}" srcOrd="1" destOrd="0" presId="urn:microsoft.com/office/officeart/2005/8/layout/list1"/>
    <dgm:cxn modelId="{E56DC1D8-8E0C-4459-9E07-6B0E73DB8B0F}" type="presOf" srcId="{E3977A1F-F84F-4BF4-8671-2F6EAD6E0AE2}" destId="{382C1E50-B8C0-48B2-9675-BB92970F1D99}" srcOrd="1" destOrd="0" presId="urn:microsoft.com/office/officeart/2005/8/layout/list1"/>
    <dgm:cxn modelId="{8E14A4F8-A386-4F06-8CF8-6899CF51F84F}" type="presOf" srcId="{98278EE1-0027-4A1C-8444-FE9143C67887}" destId="{FB5AA125-FCB7-4D75-9843-B97E3F42CAAE}" srcOrd="1" destOrd="0" presId="urn:microsoft.com/office/officeart/2005/8/layout/list1"/>
    <dgm:cxn modelId="{BC250F80-A6C1-4AD1-BC67-E79AE1EC22B0}" type="presOf" srcId="{9CE1E570-8203-49A3-913C-08104225223B}" destId="{215ED817-6CD5-4138-A679-36B16349C83B}" srcOrd="0" destOrd="0" presId="urn:microsoft.com/office/officeart/2005/8/layout/list1"/>
    <dgm:cxn modelId="{8A6E1384-7857-4449-B063-2CE6E0778A2F}" srcId="{9CE1E570-8203-49A3-913C-08104225223B}" destId="{81006770-BDA9-4DFD-A775-539789042675}" srcOrd="1" destOrd="0" parTransId="{3D4F268A-102B-4280-980C-B3881E354069}" sibTransId="{BC3ABBF7-135F-4D21-A11D-1761E2FD367C}"/>
    <dgm:cxn modelId="{83D5E328-56A3-4D6E-890A-EE13C1E824ED}" type="presOf" srcId="{81006770-BDA9-4DFD-A775-539789042675}" destId="{B0553149-0CA6-4D5F-BED8-4E3627CD4EED}" srcOrd="0" destOrd="0" presId="urn:microsoft.com/office/officeart/2005/8/layout/list1"/>
    <dgm:cxn modelId="{5B312A5D-AA0C-4EBA-A5E9-3FBEB6BD654C}" type="presOf" srcId="{98278EE1-0027-4A1C-8444-FE9143C67887}" destId="{9D741D3D-6DE9-4ACA-A127-B45037FEDA4F}" srcOrd="0" destOrd="0" presId="urn:microsoft.com/office/officeart/2005/8/layout/list1"/>
    <dgm:cxn modelId="{9B6A8954-19AC-4D3C-A274-F2335E679A8F}" type="presParOf" srcId="{215ED817-6CD5-4138-A679-36B16349C83B}" destId="{7D77BC43-714A-4A40-845C-7A17C4053849}" srcOrd="0" destOrd="0" presId="urn:microsoft.com/office/officeart/2005/8/layout/list1"/>
    <dgm:cxn modelId="{794B2690-151B-415A-BF34-5758834EFEF3}" type="presParOf" srcId="{7D77BC43-714A-4A40-845C-7A17C4053849}" destId="{449F0D98-D30F-447E-9CC9-FDB82F1227D9}" srcOrd="0" destOrd="0" presId="urn:microsoft.com/office/officeart/2005/8/layout/list1"/>
    <dgm:cxn modelId="{698FC69B-9FF7-478B-BA28-324AA5149913}" type="presParOf" srcId="{7D77BC43-714A-4A40-845C-7A17C4053849}" destId="{382C1E50-B8C0-48B2-9675-BB92970F1D99}" srcOrd="1" destOrd="0" presId="urn:microsoft.com/office/officeart/2005/8/layout/list1"/>
    <dgm:cxn modelId="{8741E178-451A-486D-B510-9016228A6855}" type="presParOf" srcId="{215ED817-6CD5-4138-A679-36B16349C83B}" destId="{A6AC1530-B4BA-4A37-BC44-C78C1A0140F4}" srcOrd="1" destOrd="0" presId="urn:microsoft.com/office/officeart/2005/8/layout/list1"/>
    <dgm:cxn modelId="{F1B0DE61-CBAE-41DA-8E29-E1A05D70C120}" type="presParOf" srcId="{215ED817-6CD5-4138-A679-36B16349C83B}" destId="{E5339268-9CF3-49BA-AA2E-5607DEB5096B}" srcOrd="2" destOrd="0" presId="urn:microsoft.com/office/officeart/2005/8/layout/list1"/>
    <dgm:cxn modelId="{D52D96D8-BCB6-4161-BA8F-150C60A34A2D}" type="presParOf" srcId="{215ED817-6CD5-4138-A679-36B16349C83B}" destId="{D23801D4-2000-4E24-9D32-8D02B8178244}" srcOrd="3" destOrd="0" presId="urn:microsoft.com/office/officeart/2005/8/layout/list1"/>
    <dgm:cxn modelId="{4E21E65F-08EF-48C4-AD3E-515C2E984769}" type="presParOf" srcId="{215ED817-6CD5-4138-A679-36B16349C83B}" destId="{A5B816A0-E9ED-4CB7-AF8C-5EA87A23A7C1}" srcOrd="4" destOrd="0" presId="urn:microsoft.com/office/officeart/2005/8/layout/list1"/>
    <dgm:cxn modelId="{5ED6847A-0E3A-4317-B85D-46F7352FCE9D}" type="presParOf" srcId="{A5B816A0-E9ED-4CB7-AF8C-5EA87A23A7C1}" destId="{B0553149-0CA6-4D5F-BED8-4E3627CD4EED}" srcOrd="0" destOrd="0" presId="urn:microsoft.com/office/officeart/2005/8/layout/list1"/>
    <dgm:cxn modelId="{555EF259-0C78-4D59-8394-B4205DC9E267}" type="presParOf" srcId="{A5B816A0-E9ED-4CB7-AF8C-5EA87A23A7C1}" destId="{061C9E25-F8DA-4E45-BB27-AD2A0109B756}" srcOrd="1" destOrd="0" presId="urn:microsoft.com/office/officeart/2005/8/layout/list1"/>
    <dgm:cxn modelId="{3D8A14F5-6E07-4E65-B82C-1E42E725727C}" type="presParOf" srcId="{215ED817-6CD5-4138-A679-36B16349C83B}" destId="{CBAABA4B-D448-4ABD-B34E-B72F9F47ED43}" srcOrd="5" destOrd="0" presId="urn:microsoft.com/office/officeart/2005/8/layout/list1"/>
    <dgm:cxn modelId="{DDE11798-2DAC-45D4-8428-CCCCD49E878D}" type="presParOf" srcId="{215ED817-6CD5-4138-A679-36B16349C83B}" destId="{EC807C1C-0F4D-45AA-9600-7EBC6B539E50}" srcOrd="6" destOrd="0" presId="urn:microsoft.com/office/officeart/2005/8/layout/list1"/>
    <dgm:cxn modelId="{489CAD40-A258-492E-A469-B58CC2977810}" type="presParOf" srcId="{215ED817-6CD5-4138-A679-36B16349C83B}" destId="{D6E24D61-5332-420C-9619-D80259496E1F}" srcOrd="7" destOrd="0" presId="urn:microsoft.com/office/officeart/2005/8/layout/list1"/>
    <dgm:cxn modelId="{DC974AAD-CA57-446B-ADFB-C9F9B70E66DE}" type="presParOf" srcId="{215ED817-6CD5-4138-A679-36B16349C83B}" destId="{BF98CB66-BAA8-4862-9313-A09D6E787B76}" srcOrd="8" destOrd="0" presId="urn:microsoft.com/office/officeart/2005/8/layout/list1"/>
    <dgm:cxn modelId="{DF0677FD-A776-49E5-B790-82DCE3902C58}" type="presParOf" srcId="{BF98CB66-BAA8-4862-9313-A09D6E787B76}" destId="{9D741D3D-6DE9-4ACA-A127-B45037FEDA4F}" srcOrd="0" destOrd="0" presId="urn:microsoft.com/office/officeart/2005/8/layout/list1"/>
    <dgm:cxn modelId="{348A7292-285A-4F48-9BF3-3AA8A53D9E93}" type="presParOf" srcId="{BF98CB66-BAA8-4862-9313-A09D6E787B76}" destId="{FB5AA125-FCB7-4D75-9843-B97E3F42CAAE}" srcOrd="1" destOrd="0" presId="urn:microsoft.com/office/officeart/2005/8/layout/list1"/>
    <dgm:cxn modelId="{8B79C9A8-74BC-4FED-9F1C-3D6CF9E42E33}" type="presParOf" srcId="{215ED817-6CD5-4138-A679-36B16349C83B}" destId="{96F00BD2-B597-40E0-8A5C-93CB4E4FDF61}" srcOrd="9" destOrd="0" presId="urn:microsoft.com/office/officeart/2005/8/layout/list1"/>
    <dgm:cxn modelId="{DB0521E5-19AB-45EA-A826-6A6E76C77CD6}" type="presParOf" srcId="{215ED817-6CD5-4138-A679-36B16349C83B}" destId="{CB2B16DF-F46D-4AA3-9C7F-4D1BE164CD15}"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6182E4-1307-47C9-A965-BD1EF83DB86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5A21A929-23B7-4D76-BB03-8448E6CB34A0}">
      <dgm:prSet phldrT="[Metin]" custT="1"/>
      <dgm:spPr>
        <a:solidFill>
          <a:schemeClr val="accent1">
            <a:lumMod val="20000"/>
            <a:lumOff val="80000"/>
          </a:schemeClr>
        </a:solidFill>
      </dgm:spPr>
      <dgm:t>
        <a:bodyPr/>
        <a:lstStyle/>
        <a:p>
          <a:r>
            <a:rPr lang="tr-TR" sz="2400" dirty="0" smtClean="0">
              <a:solidFill>
                <a:sysClr val="windowText" lastClr="000000"/>
              </a:solidFill>
              <a:latin typeface="+mj-lt"/>
              <a:cs typeface="Times New Roman" panose="02020603050405020304" pitchFamily="18" charset="0"/>
            </a:rPr>
            <a:t>Makine-Teçhizat Giderleri Desteği</a:t>
          </a:r>
        </a:p>
      </dgm:t>
    </dgm:pt>
    <dgm:pt modelId="{5AB5645C-0E1F-43F8-85BF-FAF5FD30C94A}" type="parTrans" cxnId="{37213739-0839-4BBC-98A8-1E385F1B2E5A}">
      <dgm:prSet/>
      <dgm:spPr/>
      <dgm:t>
        <a:bodyPr/>
        <a:lstStyle/>
        <a:p>
          <a:endParaRPr lang="tr-TR"/>
        </a:p>
      </dgm:t>
    </dgm:pt>
    <dgm:pt modelId="{CC293683-AB00-466F-B714-A8043B2E2653}" type="sibTrans" cxnId="{37213739-0839-4BBC-98A8-1E385F1B2E5A}">
      <dgm:prSet/>
      <dgm:spPr/>
      <dgm:t>
        <a:bodyPr/>
        <a:lstStyle/>
        <a:p>
          <a:endParaRPr lang="tr-TR"/>
        </a:p>
      </dgm:t>
    </dgm:pt>
    <dgm:pt modelId="{AD3EF9F3-6F12-45FA-A0E9-AA6C6CACD82B}">
      <dgm:prSet phldrT="[Metin]" custT="1"/>
      <dgm:spPr>
        <a:solidFill>
          <a:schemeClr val="accent1">
            <a:lumMod val="20000"/>
            <a:lumOff val="80000"/>
          </a:schemeClr>
        </a:solidFill>
      </dgm:spPr>
      <dgm:t>
        <a:bodyPr/>
        <a:lstStyle/>
        <a:p>
          <a:r>
            <a:rPr lang="tr-TR" sz="2400" dirty="0" smtClean="0">
              <a:solidFill>
                <a:sysClr val="windowText" lastClr="000000"/>
              </a:solidFill>
              <a:latin typeface="+mj-lt"/>
              <a:cs typeface="Times New Roman" panose="02020603050405020304" pitchFamily="18" charset="0"/>
            </a:rPr>
            <a:t>Bilgi Transferi Desteği</a:t>
          </a:r>
          <a:endParaRPr lang="tr-TR" sz="2400" dirty="0">
            <a:solidFill>
              <a:sysClr val="windowText" lastClr="000000"/>
            </a:solidFill>
            <a:latin typeface="+mj-lt"/>
            <a:cs typeface="Times New Roman" panose="02020603050405020304" pitchFamily="18" charset="0"/>
          </a:endParaRPr>
        </a:p>
      </dgm:t>
    </dgm:pt>
    <dgm:pt modelId="{35E35A11-04E0-42A7-8A48-4196FD4B7853}" type="parTrans" cxnId="{950B80B2-79AD-4C26-9A1F-8D8845FF532E}">
      <dgm:prSet/>
      <dgm:spPr/>
      <dgm:t>
        <a:bodyPr/>
        <a:lstStyle/>
        <a:p>
          <a:endParaRPr lang="tr-TR"/>
        </a:p>
      </dgm:t>
    </dgm:pt>
    <dgm:pt modelId="{D2B84CE1-6214-400B-9D84-F8D1F75F8A87}" type="sibTrans" cxnId="{950B80B2-79AD-4C26-9A1F-8D8845FF532E}">
      <dgm:prSet/>
      <dgm:spPr/>
      <dgm:t>
        <a:bodyPr/>
        <a:lstStyle/>
        <a:p>
          <a:endParaRPr lang="tr-TR"/>
        </a:p>
      </dgm:t>
    </dgm:pt>
    <dgm:pt modelId="{132698EB-ED62-48D2-86CB-29F9D4CCCB4F}">
      <dgm:prSet phldrT="[Metin]" custT="1"/>
      <dgm:spPr>
        <a:solidFill>
          <a:schemeClr val="accent1">
            <a:lumMod val="20000"/>
            <a:lumOff val="80000"/>
          </a:schemeClr>
        </a:solidFill>
      </dgm:spPr>
      <dgm:t>
        <a:bodyPr/>
        <a:lstStyle/>
        <a:p>
          <a:r>
            <a:rPr lang="tr-TR" sz="2400" dirty="0" smtClean="0">
              <a:solidFill>
                <a:sysClr val="windowText" lastClr="000000"/>
              </a:solidFill>
              <a:latin typeface="+mj-lt"/>
              <a:cs typeface="Times New Roman" panose="02020603050405020304" pitchFamily="18" charset="0"/>
            </a:rPr>
            <a:t>Hizmet</a:t>
          </a:r>
          <a:r>
            <a:rPr lang="tr-TR" sz="2400" dirty="0" smtClean="0">
              <a:solidFill>
                <a:sysClr val="windowText" lastClr="000000"/>
              </a:solidFill>
              <a:latin typeface="Times New Roman" panose="02020603050405020304" pitchFamily="18" charset="0"/>
              <a:cs typeface="Times New Roman" panose="02020603050405020304" pitchFamily="18" charset="0"/>
            </a:rPr>
            <a:t> </a:t>
          </a:r>
          <a:r>
            <a:rPr lang="tr-TR" sz="2400" dirty="0" smtClean="0">
              <a:solidFill>
                <a:sysClr val="windowText" lastClr="000000"/>
              </a:solidFill>
              <a:latin typeface="+mj-lt"/>
              <a:cs typeface="Times New Roman" panose="02020603050405020304" pitchFamily="18" charset="0"/>
            </a:rPr>
            <a:t>Alımı</a:t>
          </a:r>
          <a:r>
            <a:rPr lang="tr-TR" sz="2400" dirty="0" smtClean="0">
              <a:solidFill>
                <a:sysClr val="windowText" lastClr="000000"/>
              </a:solidFill>
              <a:latin typeface="Times New Roman" panose="02020603050405020304" pitchFamily="18" charset="0"/>
              <a:cs typeface="Times New Roman" panose="02020603050405020304" pitchFamily="18" charset="0"/>
            </a:rPr>
            <a:t> </a:t>
          </a:r>
          <a:r>
            <a:rPr lang="tr-TR" sz="2400" dirty="0" smtClean="0">
              <a:solidFill>
                <a:sysClr val="windowText" lastClr="000000"/>
              </a:solidFill>
              <a:latin typeface="+mj-lt"/>
              <a:cs typeface="Times New Roman" panose="02020603050405020304" pitchFamily="18" charset="0"/>
            </a:rPr>
            <a:t>Desteği</a:t>
          </a:r>
        </a:p>
      </dgm:t>
    </dgm:pt>
    <dgm:pt modelId="{FE4CE393-42D4-4568-9467-7677E7C48219}" type="parTrans" cxnId="{3086FFB2-31A5-4CDF-90C4-BBCBA421C684}">
      <dgm:prSet/>
      <dgm:spPr/>
      <dgm:t>
        <a:bodyPr/>
        <a:lstStyle/>
        <a:p>
          <a:endParaRPr lang="tr-TR"/>
        </a:p>
      </dgm:t>
    </dgm:pt>
    <dgm:pt modelId="{22F96B2C-8C54-46EE-BA65-52F0A343E07E}" type="sibTrans" cxnId="{3086FFB2-31A5-4CDF-90C4-BBCBA421C684}">
      <dgm:prSet/>
      <dgm:spPr/>
      <dgm:t>
        <a:bodyPr/>
        <a:lstStyle/>
        <a:p>
          <a:endParaRPr lang="tr-TR"/>
        </a:p>
      </dgm:t>
    </dgm:pt>
    <dgm:pt modelId="{FB19A7DC-734D-4F33-955F-A0A055FDDA23}">
      <dgm:prSet custT="1"/>
      <dgm:spPr>
        <a:solidFill>
          <a:schemeClr val="accent1">
            <a:lumMod val="20000"/>
            <a:lumOff val="80000"/>
          </a:schemeClr>
        </a:solidFill>
      </dgm:spPr>
      <dgm:t>
        <a:bodyPr/>
        <a:lstStyle/>
        <a:p>
          <a:r>
            <a:rPr lang="tr-TR" sz="2400" dirty="0" smtClean="0">
              <a:solidFill>
                <a:sysClr val="windowText" lastClr="000000"/>
              </a:solidFill>
              <a:latin typeface="+mj-lt"/>
              <a:cs typeface="Times New Roman" panose="02020603050405020304" pitchFamily="18" charset="0"/>
            </a:rPr>
            <a:t>Test-Analiz, Kalibrasyon ve Referans Numune Desteği</a:t>
          </a:r>
          <a:endParaRPr lang="tr-TR" sz="2400" dirty="0">
            <a:solidFill>
              <a:sysClr val="windowText" lastClr="000000"/>
            </a:solidFill>
            <a:latin typeface="+mj-lt"/>
            <a:cs typeface="Times New Roman" panose="02020603050405020304" pitchFamily="18" charset="0"/>
          </a:endParaRPr>
        </a:p>
      </dgm:t>
    </dgm:pt>
    <dgm:pt modelId="{2DCCBEE5-BAE5-42B1-AAF2-40FCF6D77134}" type="parTrans" cxnId="{EBF338B9-7425-4BE0-AA46-F2E1DB69F204}">
      <dgm:prSet/>
      <dgm:spPr/>
      <dgm:t>
        <a:bodyPr/>
        <a:lstStyle/>
        <a:p>
          <a:endParaRPr lang="tr-TR"/>
        </a:p>
      </dgm:t>
    </dgm:pt>
    <dgm:pt modelId="{6AD4B6CF-F647-448B-AAC4-88DF402810E1}" type="sibTrans" cxnId="{EBF338B9-7425-4BE0-AA46-F2E1DB69F204}">
      <dgm:prSet/>
      <dgm:spPr/>
      <dgm:t>
        <a:bodyPr/>
        <a:lstStyle/>
        <a:p>
          <a:endParaRPr lang="tr-TR"/>
        </a:p>
      </dgm:t>
    </dgm:pt>
    <dgm:pt modelId="{0DD7FAB3-CA16-40DE-A4CA-9C38BF094204}">
      <dgm:prSet custT="1"/>
      <dgm:spPr>
        <a:solidFill>
          <a:schemeClr val="accent1">
            <a:lumMod val="20000"/>
            <a:lumOff val="80000"/>
          </a:schemeClr>
        </a:solidFill>
      </dgm:spPr>
      <dgm:t>
        <a:bodyPr/>
        <a:lstStyle/>
        <a:p>
          <a:r>
            <a:rPr lang="tr-TR" sz="2400" dirty="0" smtClean="0">
              <a:solidFill>
                <a:sysClr val="windowText" lastClr="000000"/>
              </a:solidFill>
              <a:latin typeface="+mj-lt"/>
              <a:cs typeface="Times New Roman" panose="02020603050405020304" pitchFamily="18" charset="0"/>
            </a:rPr>
            <a:t>Personel Gideri Desteği</a:t>
          </a:r>
          <a:endParaRPr lang="tr-TR" sz="1700" dirty="0" smtClean="0">
            <a:solidFill>
              <a:sysClr val="windowText" lastClr="000000"/>
            </a:solidFill>
            <a:latin typeface="+mj-lt"/>
          </a:endParaRPr>
        </a:p>
      </dgm:t>
    </dgm:pt>
    <dgm:pt modelId="{B6153005-1D53-42C7-B631-B713630CF143}" type="parTrans" cxnId="{A63BBE47-340E-403C-8441-D8BA71DC95A6}">
      <dgm:prSet/>
      <dgm:spPr/>
      <dgm:t>
        <a:bodyPr/>
        <a:lstStyle/>
        <a:p>
          <a:endParaRPr lang="tr-TR"/>
        </a:p>
      </dgm:t>
    </dgm:pt>
    <dgm:pt modelId="{728AB993-804B-46C3-9206-082F32FC396D}" type="sibTrans" cxnId="{A63BBE47-340E-403C-8441-D8BA71DC95A6}">
      <dgm:prSet/>
      <dgm:spPr/>
      <dgm:t>
        <a:bodyPr/>
        <a:lstStyle/>
        <a:p>
          <a:endParaRPr lang="tr-TR"/>
        </a:p>
      </dgm:t>
    </dgm:pt>
    <dgm:pt modelId="{DCD03C6A-888D-4767-A904-DAD7CA84F779}">
      <dgm:prSet custT="1"/>
      <dgm:spPr>
        <a:solidFill>
          <a:schemeClr val="accent1">
            <a:lumMod val="20000"/>
            <a:lumOff val="80000"/>
          </a:schemeClr>
        </a:solidFill>
      </dgm:spPr>
      <dgm:t>
        <a:bodyPr/>
        <a:lstStyle/>
        <a:p>
          <a:r>
            <a:rPr lang="tr-TR" sz="2400" dirty="0" smtClean="0">
              <a:solidFill>
                <a:sysClr val="windowText" lastClr="000000"/>
              </a:solidFill>
              <a:latin typeface="+mj-lt"/>
              <a:cs typeface="Times New Roman" panose="02020603050405020304" pitchFamily="18" charset="0"/>
            </a:rPr>
            <a:t>Yazılım Giderleri Desteği</a:t>
          </a:r>
          <a:endParaRPr lang="tr-TR" sz="2400" dirty="0">
            <a:solidFill>
              <a:sysClr val="windowText" lastClr="000000"/>
            </a:solidFill>
            <a:latin typeface="+mj-lt"/>
            <a:cs typeface="Times New Roman" panose="02020603050405020304" pitchFamily="18" charset="0"/>
          </a:endParaRPr>
        </a:p>
      </dgm:t>
    </dgm:pt>
    <dgm:pt modelId="{1EA246D7-1B36-4A42-BD86-5EBB3A740C5A}" type="parTrans" cxnId="{A6B6220F-F67B-45C8-A7C5-DF4E60828F73}">
      <dgm:prSet/>
      <dgm:spPr/>
      <dgm:t>
        <a:bodyPr/>
        <a:lstStyle/>
        <a:p>
          <a:endParaRPr lang="tr-TR"/>
        </a:p>
      </dgm:t>
    </dgm:pt>
    <dgm:pt modelId="{B15E691A-D35F-4389-ACB7-E3F7EE5B2F1F}" type="sibTrans" cxnId="{A6B6220F-F67B-45C8-A7C5-DF4E60828F73}">
      <dgm:prSet/>
      <dgm:spPr/>
      <dgm:t>
        <a:bodyPr/>
        <a:lstStyle/>
        <a:p>
          <a:endParaRPr lang="tr-TR"/>
        </a:p>
      </dgm:t>
    </dgm:pt>
    <dgm:pt modelId="{A1124D25-3FFC-4CEA-98E8-26B82D489DAC}" type="pres">
      <dgm:prSet presAssocID="{956182E4-1307-47C9-A965-BD1EF83DB863}" presName="Name0" presStyleCnt="0">
        <dgm:presLayoutVars>
          <dgm:chMax val="7"/>
          <dgm:chPref val="7"/>
          <dgm:dir/>
        </dgm:presLayoutVars>
      </dgm:prSet>
      <dgm:spPr/>
      <dgm:t>
        <a:bodyPr/>
        <a:lstStyle/>
        <a:p>
          <a:endParaRPr lang="tr-TR"/>
        </a:p>
      </dgm:t>
    </dgm:pt>
    <dgm:pt modelId="{EC98319C-278F-4E90-BA7C-20CCDC0DA4B3}" type="pres">
      <dgm:prSet presAssocID="{956182E4-1307-47C9-A965-BD1EF83DB863}" presName="Name1" presStyleCnt="0"/>
      <dgm:spPr/>
    </dgm:pt>
    <dgm:pt modelId="{8898DE6A-1089-41E5-929E-A70EC5FF404F}" type="pres">
      <dgm:prSet presAssocID="{956182E4-1307-47C9-A965-BD1EF83DB863}" presName="cycle" presStyleCnt="0"/>
      <dgm:spPr/>
    </dgm:pt>
    <dgm:pt modelId="{36ADAA6F-60BD-44FC-BB49-D48C40D97BD1}" type="pres">
      <dgm:prSet presAssocID="{956182E4-1307-47C9-A965-BD1EF83DB863}" presName="srcNode" presStyleLbl="node1" presStyleIdx="0" presStyleCnt="6"/>
      <dgm:spPr/>
    </dgm:pt>
    <dgm:pt modelId="{2397E51F-C61A-4279-BBA9-45D985E8724A}" type="pres">
      <dgm:prSet presAssocID="{956182E4-1307-47C9-A965-BD1EF83DB863}" presName="conn" presStyleLbl="parChTrans1D2" presStyleIdx="0" presStyleCnt="1"/>
      <dgm:spPr/>
      <dgm:t>
        <a:bodyPr/>
        <a:lstStyle/>
        <a:p>
          <a:endParaRPr lang="tr-TR"/>
        </a:p>
      </dgm:t>
    </dgm:pt>
    <dgm:pt modelId="{8C3F5D87-2488-4EB8-BCF1-4348EA928FB1}" type="pres">
      <dgm:prSet presAssocID="{956182E4-1307-47C9-A965-BD1EF83DB863}" presName="extraNode" presStyleLbl="node1" presStyleIdx="0" presStyleCnt="6"/>
      <dgm:spPr/>
    </dgm:pt>
    <dgm:pt modelId="{D89D9B15-091E-4E63-B915-1F628FCD9547}" type="pres">
      <dgm:prSet presAssocID="{956182E4-1307-47C9-A965-BD1EF83DB863}" presName="dstNode" presStyleLbl="node1" presStyleIdx="0" presStyleCnt="6"/>
      <dgm:spPr/>
    </dgm:pt>
    <dgm:pt modelId="{7DD04C24-7AAA-4EB6-8A67-CBBABF514ED1}" type="pres">
      <dgm:prSet presAssocID="{5A21A929-23B7-4D76-BB03-8448E6CB34A0}" presName="text_1" presStyleLbl="node1" presStyleIdx="0" presStyleCnt="6" custScaleY="100385" custLinFactNeighborX="-202">
        <dgm:presLayoutVars>
          <dgm:bulletEnabled val="1"/>
        </dgm:presLayoutVars>
      </dgm:prSet>
      <dgm:spPr/>
      <dgm:t>
        <a:bodyPr/>
        <a:lstStyle/>
        <a:p>
          <a:endParaRPr lang="tr-TR"/>
        </a:p>
      </dgm:t>
    </dgm:pt>
    <dgm:pt modelId="{00F05511-6BB2-4859-9596-B9DE8FAF1411}" type="pres">
      <dgm:prSet presAssocID="{5A21A929-23B7-4D76-BB03-8448E6CB34A0}" presName="accent_1" presStyleCnt="0"/>
      <dgm:spPr/>
    </dgm:pt>
    <dgm:pt modelId="{8B3583D5-D212-4780-8F5B-F1F3A39B9E9E}" type="pres">
      <dgm:prSet presAssocID="{5A21A929-23B7-4D76-BB03-8448E6CB34A0}" presName="accentRepeatNode" presStyleLbl="solidFgAcc1" presStyleIdx="0" presStyleCnt="6"/>
      <dgm:spPr/>
    </dgm:pt>
    <dgm:pt modelId="{1519FB33-4BD6-4763-BFD5-C9709EB539F6}" type="pres">
      <dgm:prSet presAssocID="{DCD03C6A-888D-4767-A904-DAD7CA84F779}" presName="text_2" presStyleLbl="node1" presStyleIdx="1" presStyleCnt="6" custScaleY="100385">
        <dgm:presLayoutVars>
          <dgm:bulletEnabled val="1"/>
        </dgm:presLayoutVars>
      </dgm:prSet>
      <dgm:spPr/>
      <dgm:t>
        <a:bodyPr/>
        <a:lstStyle/>
        <a:p>
          <a:endParaRPr lang="tr-TR"/>
        </a:p>
      </dgm:t>
    </dgm:pt>
    <dgm:pt modelId="{F0C04860-99BF-41D5-9130-7AA61C997FEE}" type="pres">
      <dgm:prSet presAssocID="{DCD03C6A-888D-4767-A904-DAD7CA84F779}" presName="accent_2" presStyleCnt="0"/>
      <dgm:spPr/>
    </dgm:pt>
    <dgm:pt modelId="{EC9E5867-15B7-419B-BA66-D11659E4F457}" type="pres">
      <dgm:prSet presAssocID="{DCD03C6A-888D-4767-A904-DAD7CA84F779}" presName="accentRepeatNode" presStyleLbl="solidFgAcc1" presStyleIdx="1" presStyleCnt="6"/>
      <dgm:spPr/>
    </dgm:pt>
    <dgm:pt modelId="{F2B49BA5-36A1-4410-A83A-A94BA74590DC}" type="pres">
      <dgm:prSet presAssocID="{0DD7FAB3-CA16-40DE-A4CA-9C38BF094204}" presName="text_3" presStyleLbl="node1" presStyleIdx="2" presStyleCnt="6" custScaleY="100385">
        <dgm:presLayoutVars>
          <dgm:bulletEnabled val="1"/>
        </dgm:presLayoutVars>
      </dgm:prSet>
      <dgm:spPr/>
      <dgm:t>
        <a:bodyPr/>
        <a:lstStyle/>
        <a:p>
          <a:endParaRPr lang="tr-TR"/>
        </a:p>
      </dgm:t>
    </dgm:pt>
    <dgm:pt modelId="{BF96237A-90F3-4B3D-93B8-4E7AECA22B8C}" type="pres">
      <dgm:prSet presAssocID="{0DD7FAB3-CA16-40DE-A4CA-9C38BF094204}" presName="accent_3" presStyleCnt="0"/>
      <dgm:spPr/>
    </dgm:pt>
    <dgm:pt modelId="{EB1750A5-B763-4D0D-85AF-8C10A549F3BD}" type="pres">
      <dgm:prSet presAssocID="{0DD7FAB3-CA16-40DE-A4CA-9C38BF094204}" presName="accentRepeatNode" presStyleLbl="solidFgAcc1" presStyleIdx="2" presStyleCnt="6"/>
      <dgm:spPr/>
    </dgm:pt>
    <dgm:pt modelId="{8515DDB0-8178-40D7-8418-8F80D2C7C7F9}" type="pres">
      <dgm:prSet presAssocID="{AD3EF9F3-6F12-45FA-A0E9-AA6C6CACD82B}" presName="text_4" presStyleLbl="node1" presStyleIdx="3" presStyleCnt="6" custScaleY="100385" custLinFactNeighborX="449" custLinFactNeighborY="11269">
        <dgm:presLayoutVars>
          <dgm:bulletEnabled val="1"/>
        </dgm:presLayoutVars>
      </dgm:prSet>
      <dgm:spPr/>
      <dgm:t>
        <a:bodyPr/>
        <a:lstStyle/>
        <a:p>
          <a:endParaRPr lang="tr-TR"/>
        </a:p>
      </dgm:t>
    </dgm:pt>
    <dgm:pt modelId="{BFF04C4B-1EF5-47ED-B97E-3FAC2830B634}" type="pres">
      <dgm:prSet presAssocID="{AD3EF9F3-6F12-45FA-A0E9-AA6C6CACD82B}" presName="accent_4" presStyleCnt="0"/>
      <dgm:spPr/>
    </dgm:pt>
    <dgm:pt modelId="{11F57ED7-05AE-49AE-B5D5-8310F69001CC}" type="pres">
      <dgm:prSet presAssocID="{AD3EF9F3-6F12-45FA-A0E9-AA6C6CACD82B}" presName="accentRepeatNode" presStyleLbl="solidFgAcc1" presStyleIdx="3" presStyleCnt="6"/>
      <dgm:spPr/>
    </dgm:pt>
    <dgm:pt modelId="{F96D8CE7-7D91-43FC-822B-4D2B3230E57D}" type="pres">
      <dgm:prSet presAssocID="{FB19A7DC-734D-4F33-955F-A0A055FDDA23}" presName="text_5" presStyleLbl="node1" presStyleIdx="4" presStyleCnt="6" custScaleY="100385">
        <dgm:presLayoutVars>
          <dgm:bulletEnabled val="1"/>
        </dgm:presLayoutVars>
      </dgm:prSet>
      <dgm:spPr/>
      <dgm:t>
        <a:bodyPr/>
        <a:lstStyle/>
        <a:p>
          <a:endParaRPr lang="tr-TR"/>
        </a:p>
      </dgm:t>
    </dgm:pt>
    <dgm:pt modelId="{3090D714-6DF6-43EA-BAD0-E73D99D74627}" type="pres">
      <dgm:prSet presAssocID="{FB19A7DC-734D-4F33-955F-A0A055FDDA23}" presName="accent_5" presStyleCnt="0"/>
      <dgm:spPr/>
    </dgm:pt>
    <dgm:pt modelId="{C340C826-1B03-4698-9843-C031FD898092}" type="pres">
      <dgm:prSet presAssocID="{FB19A7DC-734D-4F33-955F-A0A055FDDA23}" presName="accentRepeatNode" presStyleLbl="solidFgAcc1" presStyleIdx="4" presStyleCnt="6"/>
      <dgm:spPr/>
    </dgm:pt>
    <dgm:pt modelId="{D74D08EA-CD51-41A3-9D19-8181B782ED7A}" type="pres">
      <dgm:prSet presAssocID="{132698EB-ED62-48D2-86CB-29F9D4CCCB4F}" presName="text_6" presStyleLbl="node1" presStyleIdx="5" presStyleCnt="6" custScaleY="100385">
        <dgm:presLayoutVars>
          <dgm:bulletEnabled val="1"/>
        </dgm:presLayoutVars>
      </dgm:prSet>
      <dgm:spPr/>
      <dgm:t>
        <a:bodyPr/>
        <a:lstStyle/>
        <a:p>
          <a:endParaRPr lang="tr-TR"/>
        </a:p>
      </dgm:t>
    </dgm:pt>
    <dgm:pt modelId="{415E465E-F64E-4FC7-ABA4-25E030284F20}" type="pres">
      <dgm:prSet presAssocID="{132698EB-ED62-48D2-86CB-29F9D4CCCB4F}" presName="accent_6" presStyleCnt="0"/>
      <dgm:spPr/>
    </dgm:pt>
    <dgm:pt modelId="{FC8A1BCD-2DAF-4ED3-92E6-A1D2996CCC64}" type="pres">
      <dgm:prSet presAssocID="{132698EB-ED62-48D2-86CB-29F9D4CCCB4F}" presName="accentRepeatNode" presStyleLbl="solidFgAcc1" presStyleIdx="5" presStyleCnt="6"/>
      <dgm:spPr/>
    </dgm:pt>
  </dgm:ptLst>
  <dgm:cxnLst>
    <dgm:cxn modelId="{11D79050-A260-4447-B1D9-B253B2398B90}" type="presOf" srcId="{5A21A929-23B7-4D76-BB03-8448E6CB34A0}" destId="{7DD04C24-7AAA-4EB6-8A67-CBBABF514ED1}" srcOrd="0" destOrd="0" presId="urn:microsoft.com/office/officeart/2008/layout/VerticalCurvedList"/>
    <dgm:cxn modelId="{7EE2D7C3-81EC-4DEF-A772-CAF521458D8C}" type="presOf" srcId="{FB19A7DC-734D-4F33-955F-A0A055FDDA23}" destId="{F96D8CE7-7D91-43FC-822B-4D2B3230E57D}" srcOrd="0" destOrd="0" presId="urn:microsoft.com/office/officeart/2008/layout/VerticalCurvedList"/>
    <dgm:cxn modelId="{6C7E91E2-2785-4141-97C1-7518E8207D23}" type="presOf" srcId="{CC293683-AB00-466F-B714-A8043B2E2653}" destId="{2397E51F-C61A-4279-BBA9-45D985E8724A}" srcOrd="0" destOrd="0" presId="urn:microsoft.com/office/officeart/2008/layout/VerticalCurvedList"/>
    <dgm:cxn modelId="{8F06C362-90F4-48BA-BC46-FA0C4156BDA2}" type="presOf" srcId="{956182E4-1307-47C9-A965-BD1EF83DB863}" destId="{A1124D25-3FFC-4CEA-98E8-26B82D489DAC}" srcOrd="0" destOrd="0" presId="urn:microsoft.com/office/officeart/2008/layout/VerticalCurvedList"/>
    <dgm:cxn modelId="{A63BBE47-340E-403C-8441-D8BA71DC95A6}" srcId="{956182E4-1307-47C9-A965-BD1EF83DB863}" destId="{0DD7FAB3-CA16-40DE-A4CA-9C38BF094204}" srcOrd="2" destOrd="0" parTransId="{B6153005-1D53-42C7-B631-B713630CF143}" sibTransId="{728AB993-804B-46C3-9206-082F32FC396D}"/>
    <dgm:cxn modelId="{7A3861BE-B4F9-41D0-AEA4-836F9BED2768}" type="presOf" srcId="{AD3EF9F3-6F12-45FA-A0E9-AA6C6CACD82B}" destId="{8515DDB0-8178-40D7-8418-8F80D2C7C7F9}" srcOrd="0" destOrd="0" presId="urn:microsoft.com/office/officeart/2008/layout/VerticalCurvedList"/>
    <dgm:cxn modelId="{9DB86C9A-C827-4495-B894-D9840C3C4647}" type="presOf" srcId="{0DD7FAB3-CA16-40DE-A4CA-9C38BF094204}" destId="{F2B49BA5-36A1-4410-A83A-A94BA74590DC}" srcOrd="0" destOrd="0" presId="urn:microsoft.com/office/officeart/2008/layout/VerticalCurvedList"/>
    <dgm:cxn modelId="{950B80B2-79AD-4C26-9A1F-8D8845FF532E}" srcId="{956182E4-1307-47C9-A965-BD1EF83DB863}" destId="{AD3EF9F3-6F12-45FA-A0E9-AA6C6CACD82B}" srcOrd="3" destOrd="0" parTransId="{35E35A11-04E0-42A7-8A48-4196FD4B7853}" sibTransId="{D2B84CE1-6214-400B-9D84-F8D1F75F8A87}"/>
    <dgm:cxn modelId="{EBF338B9-7425-4BE0-AA46-F2E1DB69F204}" srcId="{956182E4-1307-47C9-A965-BD1EF83DB863}" destId="{FB19A7DC-734D-4F33-955F-A0A055FDDA23}" srcOrd="4" destOrd="0" parTransId="{2DCCBEE5-BAE5-42B1-AAF2-40FCF6D77134}" sibTransId="{6AD4B6CF-F647-448B-AAC4-88DF402810E1}"/>
    <dgm:cxn modelId="{37213739-0839-4BBC-98A8-1E385F1B2E5A}" srcId="{956182E4-1307-47C9-A965-BD1EF83DB863}" destId="{5A21A929-23B7-4D76-BB03-8448E6CB34A0}" srcOrd="0" destOrd="0" parTransId="{5AB5645C-0E1F-43F8-85BF-FAF5FD30C94A}" sibTransId="{CC293683-AB00-466F-B714-A8043B2E2653}"/>
    <dgm:cxn modelId="{AF4B8C20-C878-4B0D-8691-A3416AB5B781}" type="presOf" srcId="{132698EB-ED62-48D2-86CB-29F9D4CCCB4F}" destId="{D74D08EA-CD51-41A3-9D19-8181B782ED7A}" srcOrd="0" destOrd="0" presId="urn:microsoft.com/office/officeart/2008/layout/VerticalCurvedList"/>
    <dgm:cxn modelId="{A6B6220F-F67B-45C8-A7C5-DF4E60828F73}" srcId="{956182E4-1307-47C9-A965-BD1EF83DB863}" destId="{DCD03C6A-888D-4767-A904-DAD7CA84F779}" srcOrd="1" destOrd="0" parTransId="{1EA246D7-1B36-4A42-BD86-5EBB3A740C5A}" sibTransId="{B15E691A-D35F-4389-ACB7-E3F7EE5B2F1F}"/>
    <dgm:cxn modelId="{3086FFB2-31A5-4CDF-90C4-BBCBA421C684}" srcId="{956182E4-1307-47C9-A965-BD1EF83DB863}" destId="{132698EB-ED62-48D2-86CB-29F9D4CCCB4F}" srcOrd="5" destOrd="0" parTransId="{FE4CE393-42D4-4568-9467-7677E7C48219}" sibTransId="{22F96B2C-8C54-46EE-BA65-52F0A343E07E}"/>
    <dgm:cxn modelId="{42E899F7-A642-4349-9894-07A2B7EB7CA6}" type="presOf" srcId="{DCD03C6A-888D-4767-A904-DAD7CA84F779}" destId="{1519FB33-4BD6-4763-BFD5-C9709EB539F6}" srcOrd="0" destOrd="0" presId="urn:microsoft.com/office/officeart/2008/layout/VerticalCurvedList"/>
    <dgm:cxn modelId="{B475E3B3-90F3-44B3-9259-3B22EB6603C9}" type="presParOf" srcId="{A1124D25-3FFC-4CEA-98E8-26B82D489DAC}" destId="{EC98319C-278F-4E90-BA7C-20CCDC0DA4B3}" srcOrd="0" destOrd="0" presId="urn:microsoft.com/office/officeart/2008/layout/VerticalCurvedList"/>
    <dgm:cxn modelId="{7648CF17-6EEA-4AC5-BCAF-06D81F4E5B3C}" type="presParOf" srcId="{EC98319C-278F-4E90-BA7C-20CCDC0DA4B3}" destId="{8898DE6A-1089-41E5-929E-A70EC5FF404F}" srcOrd="0" destOrd="0" presId="urn:microsoft.com/office/officeart/2008/layout/VerticalCurvedList"/>
    <dgm:cxn modelId="{81C88922-C2C9-4923-A029-794C9B1B98C3}" type="presParOf" srcId="{8898DE6A-1089-41E5-929E-A70EC5FF404F}" destId="{36ADAA6F-60BD-44FC-BB49-D48C40D97BD1}" srcOrd="0" destOrd="0" presId="urn:microsoft.com/office/officeart/2008/layout/VerticalCurvedList"/>
    <dgm:cxn modelId="{8C4AB4B0-49FE-4AC8-B6E1-C091698B057E}" type="presParOf" srcId="{8898DE6A-1089-41E5-929E-A70EC5FF404F}" destId="{2397E51F-C61A-4279-BBA9-45D985E8724A}" srcOrd="1" destOrd="0" presId="urn:microsoft.com/office/officeart/2008/layout/VerticalCurvedList"/>
    <dgm:cxn modelId="{4EF8A6D0-0904-49C6-9F8E-3A5A86DCD106}" type="presParOf" srcId="{8898DE6A-1089-41E5-929E-A70EC5FF404F}" destId="{8C3F5D87-2488-4EB8-BCF1-4348EA928FB1}" srcOrd="2" destOrd="0" presId="urn:microsoft.com/office/officeart/2008/layout/VerticalCurvedList"/>
    <dgm:cxn modelId="{A11E9636-E86E-41CD-AB99-F1D68D59E2A4}" type="presParOf" srcId="{8898DE6A-1089-41E5-929E-A70EC5FF404F}" destId="{D89D9B15-091E-4E63-B915-1F628FCD9547}" srcOrd="3" destOrd="0" presId="urn:microsoft.com/office/officeart/2008/layout/VerticalCurvedList"/>
    <dgm:cxn modelId="{9A178FCD-CB84-44BD-BD6E-DAEC6959532E}" type="presParOf" srcId="{EC98319C-278F-4E90-BA7C-20CCDC0DA4B3}" destId="{7DD04C24-7AAA-4EB6-8A67-CBBABF514ED1}" srcOrd="1" destOrd="0" presId="urn:microsoft.com/office/officeart/2008/layout/VerticalCurvedList"/>
    <dgm:cxn modelId="{3C6542EC-F8BA-4C11-953E-B78E47CE79E1}" type="presParOf" srcId="{EC98319C-278F-4E90-BA7C-20CCDC0DA4B3}" destId="{00F05511-6BB2-4859-9596-B9DE8FAF1411}" srcOrd="2" destOrd="0" presId="urn:microsoft.com/office/officeart/2008/layout/VerticalCurvedList"/>
    <dgm:cxn modelId="{9D819846-B47B-404B-8E8D-9978020C1553}" type="presParOf" srcId="{00F05511-6BB2-4859-9596-B9DE8FAF1411}" destId="{8B3583D5-D212-4780-8F5B-F1F3A39B9E9E}" srcOrd="0" destOrd="0" presId="urn:microsoft.com/office/officeart/2008/layout/VerticalCurvedList"/>
    <dgm:cxn modelId="{B65C033C-61F1-4603-90F4-C26D283AB856}" type="presParOf" srcId="{EC98319C-278F-4E90-BA7C-20CCDC0DA4B3}" destId="{1519FB33-4BD6-4763-BFD5-C9709EB539F6}" srcOrd="3" destOrd="0" presId="urn:microsoft.com/office/officeart/2008/layout/VerticalCurvedList"/>
    <dgm:cxn modelId="{9FFE5B1C-1811-4AD8-977B-E706A10A0276}" type="presParOf" srcId="{EC98319C-278F-4E90-BA7C-20CCDC0DA4B3}" destId="{F0C04860-99BF-41D5-9130-7AA61C997FEE}" srcOrd="4" destOrd="0" presId="urn:microsoft.com/office/officeart/2008/layout/VerticalCurvedList"/>
    <dgm:cxn modelId="{A15BFA15-56EF-46D3-8B89-9A8101941031}" type="presParOf" srcId="{F0C04860-99BF-41D5-9130-7AA61C997FEE}" destId="{EC9E5867-15B7-419B-BA66-D11659E4F457}" srcOrd="0" destOrd="0" presId="urn:microsoft.com/office/officeart/2008/layout/VerticalCurvedList"/>
    <dgm:cxn modelId="{F066F0EC-A6D9-40AE-A536-7D0925DAEEB0}" type="presParOf" srcId="{EC98319C-278F-4E90-BA7C-20CCDC0DA4B3}" destId="{F2B49BA5-36A1-4410-A83A-A94BA74590DC}" srcOrd="5" destOrd="0" presId="urn:microsoft.com/office/officeart/2008/layout/VerticalCurvedList"/>
    <dgm:cxn modelId="{F7432A3F-3B3C-4642-A9EA-EAE0C64E6D66}" type="presParOf" srcId="{EC98319C-278F-4E90-BA7C-20CCDC0DA4B3}" destId="{BF96237A-90F3-4B3D-93B8-4E7AECA22B8C}" srcOrd="6" destOrd="0" presId="urn:microsoft.com/office/officeart/2008/layout/VerticalCurvedList"/>
    <dgm:cxn modelId="{699D2AFD-0576-4BEB-A66D-4938B199660D}" type="presParOf" srcId="{BF96237A-90F3-4B3D-93B8-4E7AECA22B8C}" destId="{EB1750A5-B763-4D0D-85AF-8C10A549F3BD}" srcOrd="0" destOrd="0" presId="urn:microsoft.com/office/officeart/2008/layout/VerticalCurvedList"/>
    <dgm:cxn modelId="{DCD7A133-DE86-4EEA-8605-28E822B663F2}" type="presParOf" srcId="{EC98319C-278F-4E90-BA7C-20CCDC0DA4B3}" destId="{8515DDB0-8178-40D7-8418-8F80D2C7C7F9}" srcOrd="7" destOrd="0" presId="urn:microsoft.com/office/officeart/2008/layout/VerticalCurvedList"/>
    <dgm:cxn modelId="{A98EE918-7C3A-479E-911C-601A61E894D8}" type="presParOf" srcId="{EC98319C-278F-4E90-BA7C-20CCDC0DA4B3}" destId="{BFF04C4B-1EF5-47ED-B97E-3FAC2830B634}" srcOrd="8" destOrd="0" presId="urn:microsoft.com/office/officeart/2008/layout/VerticalCurvedList"/>
    <dgm:cxn modelId="{530EE816-1807-4205-99A9-2EA9AFB3833F}" type="presParOf" srcId="{BFF04C4B-1EF5-47ED-B97E-3FAC2830B634}" destId="{11F57ED7-05AE-49AE-B5D5-8310F69001CC}" srcOrd="0" destOrd="0" presId="urn:microsoft.com/office/officeart/2008/layout/VerticalCurvedList"/>
    <dgm:cxn modelId="{CDA1A836-8215-473D-AD22-E4C9741E74E5}" type="presParOf" srcId="{EC98319C-278F-4E90-BA7C-20CCDC0DA4B3}" destId="{F96D8CE7-7D91-43FC-822B-4D2B3230E57D}" srcOrd="9" destOrd="0" presId="urn:microsoft.com/office/officeart/2008/layout/VerticalCurvedList"/>
    <dgm:cxn modelId="{585584E8-4FDE-4734-9A52-4240A66D5184}" type="presParOf" srcId="{EC98319C-278F-4E90-BA7C-20CCDC0DA4B3}" destId="{3090D714-6DF6-43EA-BAD0-E73D99D74627}" srcOrd="10" destOrd="0" presId="urn:microsoft.com/office/officeart/2008/layout/VerticalCurvedList"/>
    <dgm:cxn modelId="{D89FC6E8-58E6-4A83-A8E9-A1FF1016B948}" type="presParOf" srcId="{3090D714-6DF6-43EA-BAD0-E73D99D74627}" destId="{C340C826-1B03-4698-9843-C031FD898092}" srcOrd="0" destOrd="0" presId="urn:microsoft.com/office/officeart/2008/layout/VerticalCurvedList"/>
    <dgm:cxn modelId="{0A8E1768-30A5-4B98-A112-17BD7FC50B4E}" type="presParOf" srcId="{EC98319C-278F-4E90-BA7C-20CCDC0DA4B3}" destId="{D74D08EA-CD51-41A3-9D19-8181B782ED7A}" srcOrd="11" destOrd="0" presId="urn:microsoft.com/office/officeart/2008/layout/VerticalCurvedList"/>
    <dgm:cxn modelId="{D9935227-1039-4FE4-A13E-58150F36D374}" type="presParOf" srcId="{EC98319C-278F-4E90-BA7C-20CCDC0DA4B3}" destId="{415E465E-F64E-4FC7-ABA4-25E030284F20}" srcOrd="12" destOrd="0" presId="urn:microsoft.com/office/officeart/2008/layout/VerticalCurvedList"/>
    <dgm:cxn modelId="{21AC77C1-0F62-4524-A126-757FFCF4B971}" type="presParOf" srcId="{415E465E-F64E-4FC7-ABA4-25E030284F20}" destId="{FC8A1BCD-2DAF-4ED3-92E6-A1D2996CCC6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412FBC-4801-447C-BC8A-E2241425CD27}" type="doc">
      <dgm:prSet loTypeId="urn:microsoft.com/office/officeart/2005/8/layout/pyramid2" loCatId="list" qsTypeId="urn:microsoft.com/office/officeart/2005/8/quickstyle/simple4" qsCatId="simple" csTypeId="urn:microsoft.com/office/officeart/2005/8/colors/accent1_2" csCatId="accent1" phldr="1"/>
      <dgm:spPr/>
    </dgm:pt>
    <dgm:pt modelId="{116B0A23-C228-4C4A-852C-1CA96EBB037F}">
      <dgm:prSet phldrT="[Metin]" custT="1"/>
      <dgm:spPr/>
      <dgm:t>
        <a:bodyPr/>
        <a:lstStyle/>
        <a:p>
          <a:r>
            <a:rPr lang="tr-TR" sz="1800" b="1" dirty="0" smtClean="0">
              <a:solidFill>
                <a:schemeClr val="accent5">
                  <a:lumMod val="50000"/>
                </a:schemeClr>
              </a:solidFill>
            </a:rPr>
            <a:t>Makine-teçhizat ve kalıp giderleri</a:t>
          </a:r>
          <a:endParaRPr lang="tr-TR" sz="1800" b="1" dirty="0">
            <a:solidFill>
              <a:schemeClr val="accent5">
                <a:lumMod val="50000"/>
              </a:schemeClr>
            </a:solidFill>
          </a:endParaRPr>
        </a:p>
      </dgm:t>
    </dgm:pt>
    <dgm:pt modelId="{D52492E6-1C0C-423B-A426-F72190A4AA80}" type="parTrans" cxnId="{3D1F358B-2ABC-4195-A6DD-638FE9930B37}">
      <dgm:prSet/>
      <dgm:spPr/>
      <dgm:t>
        <a:bodyPr/>
        <a:lstStyle/>
        <a:p>
          <a:endParaRPr lang="tr-TR"/>
        </a:p>
      </dgm:t>
    </dgm:pt>
    <dgm:pt modelId="{C6E08981-5A2E-453E-A7CE-EABAD0515440}" type="sibTrans" cxnId="{3D1F358B-2ABC-4195-A6DD-638FE9930B37}">
      <dgm:prSet/>
      <dgm:spPr/>
      <dgm:t>
        <a:bodyPr/>
        <a:lstStyle/>
        <a:p>
          <a:endParaRPr lang="tr-TR"/>
        </a:p>
      </dgm:t>
    </dgm:pt>
    <dgm:pt modelId="{1BFB5610-E8D1-4AD4-B913-5FFFA46ACAE9}">
      <dgm:prSet custT="1"/>
      <dgm:spPr/>
      <dgm:t>
        <a:bodyPr/>
        <a:lstStyle/>
        <a:p>
          <a:r>
            <a:rPr lang="tr-TR" sz="1800" b="1" dirty="0" smtClean="0">
              <a:solidFill>
                <a:schemeClr val="accent5">
                  <a:lumMod val="50000"/>
                </a:schemeClr>
              </a:solidFill>
            </a:rPr>
            <a:t>Makine-teçhizata ve kalıba ait taşıma, montaj ve  sigorta giderleri</a:t>
          </a:r>
        </a:p>
      </dgm:t>
    </dgm:pt>
    <dgm:pt modelId="{86128781-B6F7-42F3-8A9A-4DCA18E941F0}" type="parTrans" cxnId="{4AFFDC22-DA2A-4C69-869E-B25D873BB63A}">
      <dgm:prSet/>
      <dgm:spPr/>
      <dgm:t>
        <a:bodyPr/>
        <a:lstStyle/>
        <a:p>
          <a:endParaRPr lang="tr-TR"/>
        </a:p>
      </dgm:t>
    </dgm:pt>
    <dgm:pt modelId="{0434205E-4C36-4026-A13B-07DBE14B746C}" type="sibTrans" cxnId="{4AFFDC22-DA2A-4C69-869E-B25D873BB63A}">
      <dgm:prSet/>
      <dgm:spPr/>
      <dgm:t>
        <a:bodyPr/>
        <a:lstStyle/>
        <a:p>
          <a:endParaRPr lang="tr-TR"/>
        </a:p>
      </dgm:t>
    </dgm:pt>
    <dgm:pt modelId="{5EB05DDC-1FC4-4BFF-9A0A-FA8AB604BAA8}" type="pres">
      <dgm:prSet presAssocID="{96412FBC-4801-447C-BC8A-E2241425CD27}" presName="compositeShape" presStyleCnt="0">
        <dgm:presLayoutVars>
          <dgm:dir/>
          <dgm:resizeHandles/>
        </dgm:presLayoutVars>
      </dgm:prSet>
      <dgm:spPr/>
    </dgm:pt>
    <dgm:pt modelId="{6AC915C1-642C-4B3C-B3E4-442CDF3D4516}" type="pres">
      <dgm:prSet presAssocID="{96412FBC-4801-447C-BC8A-E2241425CD27}" presName="pyramid" presStyleLbl="node1" presStyleIdx="0" presStyleCnt="1"/>
      <dgm:spPr/>
    </dgm:pt>
    <dgm:pt modelId="{40917913-E84E-4F8C-A8D6-173918F3ECBD}" type="pres">
      <dgm:prSet presAssocID="{96412FBC-4801-447C-BC8A-E2241425CD27}" presName="theList" presStyleCnt="0"/>
      <dgm:spPr/>
    </dgm:pt>
    <dgm:pt modelId="{3BDCCC66-1AD2-4FF7-A140-2C7A5CA37013}" type="pres">
      <dgm:prSet presAssocID="{116B0A23-C228-4C4A-852C-1CA96EBB037F}" presName="aNode" presStyleLbl="fgAcc1" presStyleIdx="0" presStyleCnt="2">
        <dgm:presLayoutVars>
          <dgm:bulletEnabled val="1"/>
        </dgm:presLayoutVars>
      </dgm:prSet>
      <dgm:spPr/>
      <dgm:t>
        <a:bodyPr/>
        <a:lstStyle/>
        <a:p>
          <a:endParaRPr lang="tr-TR"/>
        </a:p>
      </dgm:t>
    </dgm:pt>
    <dgm:pt modelId="{19A6D550-B3F7-4EA8-AC28-C8DCE51DA0F3}" type="pres">
      <dgm:prSet presAssocID="{116B0A23-C228-4C4A-852C-1CA96EBB037F}" presName="aSpace" presStyleCnt="0"/>
      <dgm:spPr/>
    </dgm:pt>
    <dgm:pt modelId="{AFAE78D7-1A3D-4743-AB12-FD6C7AC1D394}" type="pres">
      <dgm:prSet presAssocID="{1BFB5610-E8D1-4AD4-B913-5FFFA46ACAE9}" presName="aNode" presStyleLbl="fgAcc1" presStyleIdx="1" presStyleCnt="2">
        <dgm:presLayoutVars>
          <dgm:bulletEnabled val="1"/>
        </dgm:presLayoutVars>
      </dgm:prSet>
      <dgm:spPr/>
      <dgm:t>
        <a:bodyPr/>
        <a:lstStyle/>
        <a:p>
          <a:endParaRPr lang="tr-TR"/>
        </a:p>
      </dgm:t>
    </dgm:pt>
    <dgm:pt modelId="{ECA1F612-2757-4ECE-8E54-D0F6BA297B8C}" type="pres">
      <dgm:prSet presAssocID="{1BFB5610-E8D1-4AD4-B913-5FFFA46ACAE9}" presName="aSpace" presStyleCnt="0"/>
      <dgm:spPr/>
    </dgm:pt>
  </dgm:ptLst>
  <dgm:cxnLst>
    <dgm:cxn modelId="{259B3282-95B0-440A-85FA-01376A3A73F9}" type="presOf" srcId="{96412FBC-4801-447C-BC8A-E2241425CD27}" destId="{5EB05DDC-1FC4-4BFF-9A0A-FA8AB604BAA8}" srcOrd="0" destOrd="0" presId="urn:microsoft.com/office/officeart/2005/8/layout/pyramid2"/>
    <dgm:cxn modelId="{4AFFDC22-DA2A-4C69-869E-B25D873BB63A}" srcId="{96412FBC-4801-447C-BC8A-E2241425CD27}" destId="{1BFB5610-E8D1-4AD4-B913-5FFFA46ACAE9}" srcOrd="1" destOrd="0" parTransId="{86128781-B6F7-42F3-8A9A-4DCA18E941F0}" sibTransId="{0434205E-4C36-4026-A13B-07DBE14B746C}"/>
    <dgm:cxn modelId="{3D1F358B-2ABC-4195-A6DD-638FE9930B37}" srcId="{96412FBC-4801-447C-BC8A-E2241425CD27}" destId="{116B0A23-C228-4C4A-852C-1CA96EBB037F}" srcOrd="0" destOrd="0" parTransId="{D52492E6-1C0C-423B-A426-F72190A4AA80}" sibTransId="{C6E08981-5A2E-453E-A7CE-EABAD0515440}"/>
    <dgm:cxn modelId="{D20D227F-E4F2-4AF9-825A-6F666C9C6CD3}" type="presOf" srcId="{116B0A23-C228-4C4A-852C-1CA96EBB037F}" destId="{3BDCCC66-1AD2-4FF7-A140-2C7A5CA37013}" srcOrd="0" destOrd="0" presId="urn:microsoft.com/office/officeart/2005/8/layout/pyramid2"/>
    <dgm:cxn modelId="{42D992F8-A45A-43B1-BA88-755976F69A45}" type="presOf" srcId="{1BFB5610-E8D1-4AD4-B913-5FFFA46ACAE9}" destId="{AFAE78D7-1A3D-4743-AB12-FD6C7AC1D394}" srcOrd="0" destOrd="0" presId="urn:microsoft.com/office/officeart/2005/8/layout/pyramid2"/>
    <dgm:cxn modelId="{98C0A716-FA40-41A4-8917-8F5620094338}" type="presParOf" srcId="{5EB05DDC-1FC4-4BFF-9A0A-FA8AB604BAA8}" destId="{6AC915C1-642C-4B3C-B3E4-442CDF3D4516}" srcOrd="0" destOrd="0" presId="urn:microsoft.com/office/officeart/2005/8/layout/pyramid2"/>
    <dgm:cxn modelId="{1091D9A8-63A3-4FC1-88DB-6F85773DEA1C}" type="presParOf" srcId="{5EB05DDC-1FC4-4BFF-9A0A-FA8AB604BAA8}" destId="{40917913-E84E-4F8C-A8D6-173918F3ECBD}" srcOrd="1" destOrd="0" presId="urn:microsoft.com/office/officeart/2005/8/layout/pyramid2"/>
    <dgm:cxn modelId="{1E60E36E-F993-472F-B59C-103E29A44E94}" type="presParOf" srcId="{40917913-E84E-4F8C-A8D6-173918F3ECBD}" destId="{3BDCCC66-1AD2-4FF7-A140-2C7A5CA37013}" srcOrd="0" destOrd="0" presId="urn:microsoft.com/office/officeart/2005/8/layout/pyramid2"/>
    <dgm:cxn modelId="{AF0234DB-39F5-4AA5-871E-A48612EC5E4D}" type="presParOf" srcId="{40917913-E84E-4F8C-A8D6-173918F3ECBD}" destId="{19A6D550-B3F7-4EA8-AC28-C8DCE51DA0F3}" srcOrd="1" destOrd="0" presId="urn:microsoft.com/office/officeart/2005/8/layout/pyramid2"/>
    <dgm:cxn modelId="{B97B16AB-384A-4F94-80EF-1F0D6E782E47}" type="presParOf" srcId="{40917913-E84E-4F8C-A8D6-173918F3ECBD}" destId="{AFAE78D7-1A3D-4743-AB12-FD6C7AC1D394}" srcOrd="2" destOrd="0" presId="urn:microsoft.com/office/officeart/2005/8/layout/pyramid2"/>
    <dgm:cxn modelId="{FE0B894A-B14B-4C56-A9ED-58C8B452EE88}" type="presParOf" srcId="{40917913-E84E-4F8C-A8D6-173918F3ECBD}" destId="{ECA1F612-2757-4ECE-8E54-D0F6BA297B8C}"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412FBC-4801-447C-BC8A-E2241425CD27}" type="doc">
      <dgm:prSet loTypeId="urn:microsoft.com/office/officeart/2005/8/layout/pyramid2" loCatId="list" qsTypeId="urn:microsoft.com/office/officeart/2005/8/quickstyle/simple5" qsCatId="simple" csTypeId="urn:microsoft.com/office/officeart/2005/8/colors/accent1_2" csCatId="accent1" phldr="1"/>
      <dgm:spPr/>
    </dgm:pt>
    <dgm:pt modelId="{116B0A23-C228-4C4A-852C-1CA96EBB037F}">
      <dgm:prSet phldrT="[Metin]" custT="1"/>
      <dgm:spPr/>
      <dgm:t>
        <a:bodyPr/>
        <a:lstStyle/>
        <a:p>
          <a:r>
            <a:rPr lang="tr-TR" sz="1800" b="1" dirty="0" smtClean="0">
              <a:solidFill>
                <a:schemeClr val="accent5">
                  <a:lumMod val="50000"/>
                </a:schemeClr>
              </a:solidFill>
            </a:rPr>
            <a:t>Eğitim ve Danışmanlık giderleri</a:t>
          </a:r>
          <a:endParaRPr lang="tr-TR" sz="1800" b="1" dirty="0">
            <a:solidFill>
              <a:schemeClr val="accent5">
                <a:lumMod val="50000"/>
              </a:schemeClr>
            </a:solidFill>
          </a:endParaRPr>
        </a:p>
      </dgm:t>
    </dgm:pt>
    <dgm:pt modelId="{D52492E6-1C0C-423B-A426-F72190A4AA80}" type="parTrans" cxnId="{3D1F358B-2ABC-4195-A6DD-638FE9930B37}">
      <dgm:prSet/>
      <dgm:spPr/>
      <dgm:t>
        <a:bodyPr/>
        <a:lstStyle/>
        <a:p>
          <a:endParaRPr lang="tr-TR"/>
        </a:p>
      </dgm:t>
    </dgm:pt>
    <dgm:pt modelId="{C6E08981-5A2E-453E-A7CE-EABAD0515440}" type="sibTrans" cxnId="{3D1F358B-2ABC-4195-A6DD-638FE9930B37}">
      <dgm:prSet/>
      <dgm:spPr/>
      <dgm:t>
        <a:bodyPr/>
        <a:lstStyle/>
        <a:p>
          <a:endParaRPr lang="tr-TR"/>
        </a:p>
      </dgm:t>
    </dgm:pt>
    <dgm:pt modelId="{1BFB5610-E8D1-4AD4-B913-5FFFA46ACAE9}">
      <dgm:prSet custT="1"/>
      <dgm:spPr/>
      <dgm:t>
        <a:bodyPr/>
        <a:lstStyle/>
        <a:p>
          <a:r>
            <a:rPr lang="tr-TR" sz="1800" b="1" dirty="0" smtClean="0">
              <a:solidFill>
                <a:schemeClr val="accent5">
                  <a:lumMod val="50000"/>
                </a:schemeClr>
              </a:solidFill>
            </a:rPr>
            <a:t>Tasarım giderleri</a:t>
          </a:r>
        </a:p>
      </dgm:t>
    </dgm:pt>
    <dgm:pt modelId="{86128781-B6F7-42F3-8A9A-4DCA18E941F0}" type="parTrans" cxnId="{4AFFDC22-DA2A-4C69-869E-B25D873BB63A}">
      <dgm:prSet/>
      <dgm:spPr/>
      <dgm:t>
        <a:bodyPr/>
        <a:lstStyle/>
        <a:p>
          <a:endParaRPr lang="tr-TR"/>
        </a:p>
      </dgm:t>
    </dgm:pt>
    <dgm:pt modelId="{0434205E-4C36-4026-A13B-07DBE14B746C}" type="sibTrans" cxnId="{4AFFDC22-DA2A-4C69-869E-B25D873BB63A}">
      <dgm:prSet/>
      <dgm:spPr/>
      <dgm:t>
        <a:bodyPr/>
        <a:lstStyle/>
        <a:p>
          <a:endParaRPr lang="tr-TR"/>
        </a:p>
      </dgm:t>
    </dgm:pt>
    <dgm:pt modelId="{A4EA7B65-938B-40E2-8971-235D0E10B553}">
      <dgm:prSet custT="1"/>
      <dgm:spPr/>
      <dgm:t>
        <a:bodyPr/>
        <a:lstStyle/>
        <a:p>
          <a:r>
            <a:rPr lang="tr-TR" sz="1800" b="1" dirty="0" smtClean="0">
              <a:solidFill>
                <a:schemeClr val="accent5">
                  <a:lumMod val="50000"/>
                </a:schemeClr>
              </a:solidFill>
            </a:rPr>
            <a:t>Diğer Hizmet Alımı giderleri</a:t>
          </a:r>
        </a:p>
      </dgm:t>
    </dgm:pt>
    <dgm:pt modelId="{E9B3C19C-0515-41F2-9600-CCA3AE08CE92}" type="parTrans" cxnId="{E48C9F75-F2D5-44BF-8938-1C8F0D38FEEF}">
      <dgm:prSet/>
      <dgm:spPr/>
      <dgm:t>
        <a:bodyPr/>
        <a:lstStyle/>
        <a:p>
          <a:endParaRPr lang="tr-TR"/>
        </a:p>
      </dgm:t>
    </dgm:pt>
    <dgm:pt modelId="{68103D9D-D981-421A-9016-2FD58740D2D5}" type="sibTrans" cxnId="{E48C9F75-F2D5-44BF-8938-1C8F0D38FEEF}">
      <dgm:prSet/>
      <dgm:spPr/>
      <dgm:t>
        <a:bodyPr/>
        <a:lstStyle/>
        <a:p>
          <a:endParaRPr lang="tr-TR"/>
        </a:p>
      </dgm:t>
    </dgm:pt>
    <dgm:pt modelId="{5EB05DDC-1FC4-4BFF-9A0A-FA8AB604BAA8}" type="pres">
      <dgm:prSet presAssocID="{96412FBC-4801-447C-BC8A-E2241425CD27}" presName="compositeShape" presStyleCnt="0">
        <dgm:presLayoutVars>
          <dgm:dir/>
          <dgm:resizeHandles/>
        </dgm:presLayoutVars>
      </dgm:prSet>
      <dgm:spPr/>
    </dgm:pt>
    <dgm:pt modelId="{6AC915C1-642C-4B3C-B3E4-442CDF3D4516}" type="pres">
      <dgm:prSet presAssocID="{96412FBC-4801-447C-BC8A-E2241425CD27}" presName="pyramid" presStyleLbl="node1" presStyleIdx="0" presStyleCnt="1"/>
      <dgm:spPr>
        <a:gradFill rotWithShape="0">
          <a:gsLst>
            <a:gs pos="0">
              <a:srgbClr val="5E9EFF"/>
            </a:gs>
            <a:gs pos="39999">
              <a:srgbClr val="85C2FF"/>
            </a:gs>
            <a:gs pos="70000">
              <a:srgbClr val="C4D6EB"/>
            </a:gs>
            <a:gs pos="100000">
              <a:srgbClr val="FFEBFA"/>
            </a:gs>
          </a:gsLst>
          <a:lin ang="16200000" scaled="0"/>
        </a:gradFill>
      </dgm:spPr>
    </dgm:pt>
    <dgm:pt modelId="{40917913-E84E-4F8C-A8D6-173918F3ECBD}" type="pres">
      <dgm:prSet presAssocID="{96412FBC-4801-447C-BC8A-E2241425CD27}" presName="theList" presStyleCnt="0"/>
      <dgm:spPr/>
    </dgm:pt>
    <dgm:pt modelId="{3BDCCC66-1AD2-4FF7-A140-2C7A5CA37013}" type="pres">
      <dgm:prSet presAssocID="{116B0A23-C228-4C4A-852C-1CA96EBB037F}" presName="aNode" presStyleLbl="fgAcc1" presStyleIdx="0" presStyleCnt="3" custScaleY="25324">
        <dgm:presLayoutVars>
          <dgm:bulletEnabled val="1"/>
        </dgm:presLayoutVars>
      </dgm:prSet>
      <dgm:spPr/>
      <dgm:t>
        <a:bodyPr/>
        <a:lstStyle/>
        <a:p>
          <a:endParaRPr lang="tr-TR"/>
        </a:p>
      </dgm:t>
    </dgm:pt>
    <dgm:pt modelId="{19A6D550-B3F7-4EA8-AC28-C8DCE51DA0F3}" type="pres">
      <dgm:prSet presAssocID="{116B0A23-C228-4C4A-852C-1CA96EBB037F}" presName="aSpace" presStyleCnt="0"/>
      <dgm:spPr/>
    </dgm:pt>
    <dgm:pt modelId="{AFAE78D7-1A3D-4743-AB12-FD6C7AC1D394}" type="pres">
      <dgm:prSet presAssocID="{1BFB5610-E8D1-4AD4-B913-5FFFA46ACAE9}" presName="aNode" presStyleLbl="fgAcc1" presStyleIdx="1" presStyleCnt="3" custScaleY="22431" custLinFactNeighborX="359" custLinFactNeighborY="6803">
        <dgm:presLayoutVars>
          <dgm:bulletEnabled val="1"/>
        </dgm:presLayoutVars>
      </dgm:prSet>
      <dgm:spPr/>
      <dgm:t>
        <a:bodyPr/>
        <a:lstStyle/>
        <a:p>
          <a:endParaRPr lang="tr-TR"/>
        </a:p>
      </dgm:t>
    </dgm:pt>
    <dgm:pt modelId="{ECA1F612-2757-4ECE-8E54-D0F6BA297B8C}" type="pres">
      <dgm:prSet presAssocID="{1BFB5610-E8D1-4AD4-B913-5FFFA46ACAE9}" presName="aSpace" presStyleCnt="0"/>
      <dgm:spPr/>
    </dgm:pt>
    <dgm:pt modelId="{590312A1-A5AE-4342-B2CD-639C9B709DF5}" type="pres">
      <dgm:prSet presAssocID="{A4EA7B65-938B-40E2-8971-235D0E10B553}" presName="aNode" presStyleLbl="fgAcc1" presStyleIdx="2" presStyleCnt="3" custScaleY="83554">
        <dgm:presLayoutVars>
          <dgm:bulletEnabled val="1"/>
        </dgm:presLayoutVars>
      </dgm:prSet>
      <dgm:spPr/>
      <dgm:t>
        <a:bodyPr/>
        <a:lstStyle/>
        <a:p>
          <a:endParaRPr lang="tr-TR"/>
        </a:p>
      </dgm:t>
    </dgm:pt>
    <dgm:pt modelId="{AD5E5706-E464-4F27-ACF4-53449ED977C4}" type="pres">
      <dgm:prSet presAssocID="{A4EA7B65-938B-40E2-8971-235D0E10B553}" presName="aSpace" presStyleCnt="0"/>
      <dgm:spPr/>
    </dgm:pt>
  </dgm:ptLst>
  <dgm:cxnLst>
    <dgm:cxn modelId="{4AFFDC22-DA2A-4C69-869E-B25D873BB63A}" srcId="{96412FBC-4801-447C-BC8A-E2241425CD27}" destId="{1BFB5610-E8D1-4AD4-B913-5FFFA46ACAE9}" srcOrd="1" destOrd="0" parTransId="{86128781-B6F7-42F3-8A9A-4DCA18E941F0}" sibTransId="{0434205E-4C36-4026-A13B-07DBE14B746C}"/>
    <dgm:cxn modelId="{B996C0B7-5BCD-4EFD-A48F-CC55162B1FC1}" type="presOf" srcId="{1BFB5610-E8D1-4AD4-B913-5FFFA46ACAE9}" destId="{AFAE78D7-1A3D-4743-AB12-FD6C7AC1D394}" srcOrd="0" destOrd="0" presId="urn:microsoft.com/office/officeart/2005/8/layout/pyramid2"/>
    <dgm:cxn modelId="{E26B6A9D-8F55-478D-B99B-BC4DFC788940}" type="presOf" srcId="{116B0A23-C228-4C4A-852C-1CA96EBB037F}" destId="{3BDCCC66-1AD2-4FF7-A140-2C7A5CA37013}" srcOrd="0" destOrd="0" presId="urn:microsoft.com/office/officeart/2005/8/layout/pyramid2"/>
    <dgm:cxn modelId="{1C2B56A7-4ECE-4478-822E-8BC152EEEE99}" type="presOf" srcId="{96412FBC-4801-447C-BC8A-E2241425CD27}" destId="{5EB05DDC-1FC4-4BFF-9A0A-FA8AB604BAA8}" srcOrd="0" destOrd="0" presId="urn:microsoft.com/office/officeart/2005/8/layout/pyramid2"/>
    <dgm:cxn modelId="{3D1F358B-2ABC-4195-A6DD-638FE9930B37}" srcId="{96412FBC-4801-447C-BC8A-E2241425CD27}" destId="{116B0A23-C228-4C4A-852C-1CA96EBB037F}" srcOrd="0" destOrd="0" parTransId="{D52492E6-1C0C-423B-A426-F72190A4AA80}" sibTransId="{C6E08981-5A2E-453E-A7CE-EABAD0515440}"/>
    <dgm:cxn modelId="{E48C9F75-F2D5-44BF-8938-1C8F0D38FEEF}" srcId="{96412FBC-4801-447C-BC8A-E2241425CD27}" destId="{A4EA7B65-938B-40E2-8971-235D0E10B553}" srcOrd="2" destOrd="0" parTransId="{E9B3C19C-0515-41F2-9600-CCA3AE08CE92}" sibTransId="{68103D9D-D981-421A-9016-2FD58740D2D5}"/>
    <dgm:cxn modelId="{DC57DDB1-E13C-4367-82C7-EF31F59E7121}" type="presOf" srcId="{A4EA7B65-938B-40E2-8971-235D0E10B553}" destId="{590312A1-A5AE-4342-B2CD-639C9B709DF5}" srcOrd="0" destOrd="0" presId="urn:microsoft.com/office/officeart/2005/8/layout/pyramid2"/>
    <dgm:cxn modelId="{ECE43DE0-B88C-4BBF-8402-9D9985D50325}" type="presParOf" srcId="{5EB05DDC-1FC4-4BFF-9A0A-FA8AB604BAA8}" destId="{6AC915C1-642C-4B3C-B3E4-442CDF3D4516}" srcOrd="0" destOrd="0" presId="urn:microsoft.com/office/officeart/2005/8/layout/pyramid2"/>
    <dgm:cxn modelId="{9A96A799-D0D8-496A-890E-82129FF360C5}" type="presParOf" srcId="{5EB05DDC-1FC4-4BFF-9A0A-FA8AB604BAA8}" destId="{40917913-E84E-4F8C-A8D6-173918F3ECBD}" srcOrd="1" destOrd="0" presId="urn:microsoft.com/office/officeart/2005/8/layout/pyramid2"/>
    <dgm:cxn modelId="{B497A021-EB3E-43FF-AB7C-9D1DBFAEF507}" type="presParOf" srcId="{40917913-E84E-4F8C-A8D6-173918F3ECBD}" destId="{3BDCCC66-1AD2-4FF7-A140-2C7A5CA37013}" srcOrd="0" destOrd="0" presId="urn:microsoft.com/office/officeart/2005/8/layout/pyramid2"/>
    <dgm:cxn modelId="{E5013A92-123C-4CB5-85FD-D52FB56D8503}" type="presParOf" srcId="{40917913-E84E-4F8C-A8D6-173918F3ECBD}" destId="{19A6D550-B3F7-4EA8-AC28-C8DCE51DA0F3}" srcOrd="1" destOrd="0" presId="urn:microsoft.com/office/officeart/2005/8/layout/pyramid2"/>
    <dgm:cxn modelId="{56DC3BAD-4E9A-44CE-8834-674D97C83453}" type="presParOf" srcId="{40917913-E84E-4F8C-A8D6-173918F3ECBD}" destId="{AFAE78D7-1A3D-4743-AB12-FD6C7AC1D394}" srcOrd="2" destOrd="0" presId="urn:microsoft.com/office/officeart/2005/8/layout/pyramid2"/>
    <dgm:cxn modelId="{E2FE865D-8E70-47A1-9C12-EC06474DB279}" type="presParOf" srcId="{40917913-E84E-4F8C-A8D6-173918F3ECBD}" destId="{ECA1F612-2757-4ECE-8E54-D0F6BA297B8C}" srcOrd="3" destOrd="0" presId="urn:microsoft.com/office/officeart/2005/8/layout/pyramid2"/>
    <dgm:cxn modelId="{9ECBAEAD-6A91-4A99-B764-05EDFB60EA2B}" type="presParOf" srcId="{40917913-E84E-4F8C-A8D6-173918F3ECBD}" destId="{590312A1-A5AE-4342-B2CD-639C9B709DF5}" srcOrd="4" destOrd="0" presId="urn:microsoft.com/office/officeart/2005/8/layout/pyramid2"/>
    <dgm:cxn modelId="{EF2E95D2-1926-47D6-9D31-FEC977C0A67C}" type="presParOf" srcId="{40917913-E84E-4F8C-A8D6-173918F3ECBD}" destId="{AD5E5706-E464-4F27-ACF4-53449ED977C4}"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E1E570-8203-49A3-913C-08104225223B}"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tr-TR"/>
        </a:p>
      </dgm:t>
    </dgm:pt>
    <dgm:pt modelId="{E3977A1F-F84F-4BF4-8671-2F6EAD6E0AE2}">
      <dgm:prSet phldrT="[Metin]" custT="1"/>
      <dgm:spPr/>
      <dgm:t>
        <a:bodyPr/>
        <a:lstStyle/>
        <a:p>
          <a:r>
            <a:rPr lang="tr-TR" sz="1600" dirty="0" smtClean="0"/>
            <a:t>KOSGEB ve diğer kamu kurum ve kuruluşları, kanunla kurulan vakıflar veya uluslararası fonlar tarafından desteklenen ar-ge ve yenilik projeleri sonucunda ortaya çıkan</a:t>
          </a:r>
          <a:endParaRPr lang="tr-TR" sz="1600" dirty="0"/>
        </a:p>
      </dgm:t>
    </dgm:pt>
    <dgm:pt modelId="{472A510C-435B-41E7-9884-14DA06F6EEA7}" type="parTrans" cxnId="{C3A63C75-2DF6-4BDB-B162-E58495AFC91D}">
      <dgm:prSet/>
      <dgm:spPr/>
      <dgm:t>
        <a:bodyPr/>
        <a:lstStyle/>
        <a:p>
          <a:endParaRPr lang="tr-TR" sz="1400">
            <a:solidFill>
              <a:schemeClr val="tx1"/>
            </a:solidFill>
          </a:endParaRPr>
        </a:p>
      </dgm:t>
    </dgm:pt>
    <dgm:pt modelId="{FAD2D3D1-E520-469A-9AB3-1C948BEC6A72}" type="sibTrans" cxnId="{C3A63C75-2DF6-4BDB-B162-E58495AFC91D}">
      <dgm:prSet/>
      <dgm:spPr/>
      <dgm:t>
        <a:bodyPr/>
        <a:lstStyle/>
        <a:p>
          <a:endParaRPr lang="tr-TR" sz="1400">
            <a:solidFill>
              <a:schemeClr val="tx1"/>
            </a:solidFill>
          </a:endParaRPr>
        </a:p>
      </dgm:t>
    </dgm:pt>
    <dgm:pt modelId="{98278EE1-0027-4A1C-8444-FE9143C67887}">
      <dgm:prSet phldrT="[Metin]" custT="1"/>
      <dgm:spPr/>
      <dgm:t>
        <a:bodyPr/>
        <a:lstStyle/>
        <a:p>
          <a:r>
            <a:rPr lang="tr-TR" sz="1600" dirty="0" smtClean="0"/>
            <a:t>Yurtdışı teknoloji bölgeleri/araştırma merkezleri/enstitüler/bilim parkları/kuluçka merkezleri/hızlandırıcılarda ar-ge ve yenilik projeleri sonucunda ortaya çıkan</a:t>
          </a:r>
          <a:endParaRPr lang="tr-TR" sz="1600" dirty="0"/>
        </a:p>
      </dgm:t>
    </dgm:pt>
    <dgm:pt modelId="{FD877438-A1B3-4914-AA34-342F52516470}" type="parTrans" cxnId="{7C1723C7-1E71-402F-B116-2F7DC09E5681}">
      <dgm:prSet/>
      <dgm:spPr/>
      <dgm:t>
        <a:bodyPr/>
        <a:lstStyle/>
        <a:p>
          <a:endParaRPr lang="tr-TR" sz="1400">
            <a:solidFill>
              <a:schemeClr val="tx1"/>
            </a:solidFill>
          </a:endParaRPr>
        </a:p>
      </dgm:t>
    </dgm:pt>
    <dgm:pt modelId="{458775B4-0B8F-4940-A2A9-5C143DF198C8}" type="sibTrans" cxnId="{7C1723C7-1E71-402F-B116-2F7DC09E5681}">
      <dgm:prSet/>
      <dgm:spPr/>
      <dgm:t>
        <a:bodyPr/>
        <a:lstStyle/>
        <a:p>
          <a:endParaRPr lang="tr-TR" sz="1400">
            <a:solidFill>
              <a:schemeClr val="tx1"/>
            </a:solidFill>
          </a:endParaRPr>
        </a:p>
      </dgm:t>
    </dgm:pt>
    <dgm:pt modelId="{2FCCF887-590C-48A9-97EE-FA082D650374}">
      <dgm:prSet phldrT="[Metin]" custT="1"/>
      <dgm:spPr/>
      <dgm:t>
        <a:bodyPr/>
        <a:lstStyle/>
        <a:p>
          <a:r>
            <a:rPr lang="tr-TR" sz="1600" dirty="0" smtClean="0"/>
            <a:t>Kamu araştırma enstitülerinde/merkezlerinde ar-ge faaliyetleri sonucunda ortaya çıkan</a:t>
          </a:r>
          <a:endParaRPr lang="tr-TR" sz="1600" dirty="0"/>
        </a:p>
      </dgm:t>
    </dgm:pt>
    <dgm:pt modelId="{2C32278D-879E-4F96-9274-03119444F46C}" type="parTrans" cxnId="{47E71A05-700A-418F-9AEA-3245CC6AA624}">
      <dgm:prSet/>
      <dgm:spPr/>
      <dgm:t>
        <a:bodyPr/>
        <a:lstStyle/>
        <a:p>
          <a:endParaRPr lang="tr-TR" sz="1400">
            <a:solidFill>
              <a:schemeClr val="tx1"/>
            </a:solidFill>
          </a:endParaRPr>
        </a:p>
      </dgm:t>
    </dgm:pt>
    <dgm:pt modelId="{ADB079D2-1742-4DD5-AE17-A58399837E4D}" type="sibTrans" cxnId="{47E71A05-700A-418F-9AEA-3245CC6AA624}">
      <dgm:prSet/>
      <dgm:spPr/>
      <dgm:t>
        <a:bodyPr/>
        <a:lstStyle/>
        <a:p>
          <a:endParaRPr lang="tr-TR" sz="1400">
            <a:solidFill>
              <a:schemeClr val="tx1"/>
            </a:solidFill>
          </a:endParaRPr>
        </a:p>
      </dgm:t>
    </dgm:pt>
    <dgm:pt modelId="{8725E8A4-2B0F-4FFB-8202-C0D7EA48AD50}">
      <dgm:prSet custT="1"/>
      <dgm:spPr/>
      <dgm:t>
        <a:bodyPr/>
        <a:lstStyle/>
        <a:p>
          <a:r>
            <a:rPr lang="tr-TR" sz="1600" dirty="0" smtClean="0"/>
            <a:t>Yurt içi teknoloji geliştirme bölgelerinde yer alan işletmelerin, bölgede sonuçlandırdıkları ar-ge ve yenilik projeleri sonucunda ortaya çıkan</a:t>
          </a:r>
          <a:endParaRPr lang="tr-TR" sz="1600" dirty="0"/>
        </a:p>
      </dgm:t>
    </dgm:pt>
    <dgm:pt modelId="{EDA21C32-389A-4A2D-9AFE-2791A3C733ED}" type="parTrans" cxnId="{858DBD11-6DAF-4589-B185-D7AF37C5AF4D}">
      <dgm:prSet/>
      <dgm:spPr/>
      <dgm:t>
        <a:bodyPr/>
        <a:lstStyle/>
        <a:p>
          <a:endParaRPr lang="tr-TR" sz="1400">
            <a:solidFill>
              <a:schemeClr val="tx1"/>
            </a:solidFill>
          </a:endParaRPr>
        </a:p>
      </dgm:t>
    </dgm:pt>
    <dgm:pt modelId="{A8EF2F1D-DB33-4431-A6DC-302705287104}" type="sibTrans" cxnId="{858DBD11-6DAF-4589-B185-D7AF37C5AF4D}">
      <dgm:prSet/>
      <dgm:spPr/>
      <dgm:t>
        <a:bodyPr/>
        <a:lstStyle/>
        <a:p>
          <a:endParaRPr lang="tr-TR" sz="1400">
            <a:solidFill>
              <a:schemeClr val="tx1"/>
            </a:solidFill>
          </a:endParaRPr>
        </a:p>
      </dgm:t>
    </dgm:pt>
    <dgm:pt modelId="{C4CF81B8-F9B7-4C96-8D1F-DAAAAA7F9F30}">
      <dgm:prSet phldrT="[Metin]" custT="1"/>
      <dgm:spPr/>
      <dgm:t>
        <a:bodyPr/>
        <a:lstStyle/>
        <a:p>
          <a:r>
            <a:rPr lang="tr-TR" sz="1600" dirty="0" smtClean="0"/>
            <a:t>Doktora çalışması neticesinde ortaya çıkan</a:t>
          </a:r>
          <a:endParaRPr lang="tr-TR" sz="1600" dirty="0"/>
        </a:p>
      </dgm:t>
    </dgm:pt>
    <dgm:pt modelId="{6C46E717-CD96-4B7F-8F40-176FDDD717B1}" type="parTrans" cxnId="{D54C14A7-CAE8-4818-AB64-4A0740795E10}">
      <dgm:prSet/>
      <dgm:spPr/>
      <dgm:t>
        <a:bodyPr/>
        <a:lstStyle/>
        <a:p>
          <a:endParaRPr lang="tr-TR" sz="1400">
            <a:solidFill>
              <a:schemeClr val="tx1"/>
            </a:solidFill>
          </a:endParaRPr>
        </a:p>
      </dgm:t>
    </dgm:pt>
    <dgm:pt modelId="{D92233EF-87E9-447D-B624-8C29ACAB7DA6}" type="sibTrans" cxnId="{D54C14A7-CAE8-4818-AB64-4A0740795E10}">
      <dgm:prSet/>
      <dgm:spPr/>
      <dgm:t>
        <a:bodyPr/>
        <a:lstStyle/>
        <a:p>
          <a:endParaRPr lang="tr-TR" sz="1400">
            <a:solidFill>
              <a:schemeClr val="tx1"/>
            </a:solidFill>
          </a:endParaRPr>
        </a:p>
      </dgm:t>
    </dgm:pt>
    <dgm:pt modelId="{CBD7EA20-9439-42D4-AA6E-2E951B5E5249}">
      <dgm:prSet phldrT="[Metin]" custT="1"/>
      <dgm:spPr/>
      <dgm:t>
        <a:bodyPr/>
        <a:lstStyle/>
        <a:p>
          <a:r>
            <a:rPr lang="tr-TR" sz="1600" dirty="0" smtClean="0"/>
            <a:t>Teknolojik Ürün (TÜR) Deneyim belgesi alan</a:t>
          </a:r>
          <a:endParaRPr lang="tr-TR" sz="1600" dirty="0"/>
        </a:p>
      </dgm:t>
    </dgm:pt>
    <dgm:pt modelId="{0AEB285C-C96D-416B-B9F9-6A71B6987452}" type="parTrans" cxnId="{C438217A-AB73-47CD-BC1B-00A81EC92EA6}">
      <dgm:prSet/>
      <dgm:spPr/>
      <dgm:t>
        <a:bodyPr/>
        <a:lstStyle/>
        <a:p>
          <a:endParaRPr lang="tr-TR" sz="1400">
            <a:solidFill>
              <a:schemeClr val="tx1"/>
            </a:solidFill>
          </a:endParaRPr>
        </a:p>
      </dgm:t>
    </dgm:pt>
    <dgm:pt modelId="{07CBE44B-66B9-4AB0-8C8B-C60B20CA62AC}" type="sibTrans" cxnId="{C438217A-AB73-47CD-BC1B-00A81EC92EA6}">
      <dgm:prSet/>
      <dgm:spPr/>
      <dgm:t>
        <a:bodyPr/>
        <a:lstStyle/>
        <a:p>
          <a:endParaRPr lang="tr-TR" sz="1400">
            <a:solidFill>
              <a:schemeClr val="tx1"/>
            </a:solidFill>
          </a:endParaRPr>
        </a:p>
      </dgm:t>
    </dgm:pt>
    <dgm:pt modelId="{81006770-BDA9-4DFD-A775-539789042675}">
      <dgm:prSet custT="1"/>
      <dgm:spPr/>
      <dgm:t>
        <a:bodyPr/>
        <a:lstStyle/>
        <a:p>
          <a:r>
            <a:rPr lang="tr-TR" sz="1600" dirty="0" smtClean="0"/>
            <a:t>Patent belgesi ile koruma altına alınan</a:t>
          </a:r>
          <a:endParaRPr lang="tr-TR" sz="1600" dirty="0"/>
        </a:p>
      </dgm:t>
    </dgm:pt>
    <dgm:pt modelId="{3D4F268A-102B-4280-980C-B3881E354069}" type="parTrans" cxnId="{8A6E1384-7857-4449-B063-2CE6E0778A2F}">
      <dgm:prSet/>
      <dgm:spPr/>
      <dgm:t>
        <a:bodyPr/>
        <a:lstStyle/>
        <a:p>
          <a:endParaRPr lang="tr-TR" sz="1400"/>
        </a:p>
      </dgm:t>
    </dgm:pt>
    <dgm:pt modelId="{BC3ABBF7-135F-4D21-A11D-1761E2FD367C}" type="sibTrans" cxnId="{8A6E1384-7857-4449-B063-2CE6E0778A2F}">
      <dgm:prSet/>
      <dgm:spPr/>
      <dgm:t>
        <a:bodyPr/>
        <a:lstStyle/>
        <a:p>
          <a:endParaRPr lang="tr-TR" sz="1400"/>
        </a:p>
      </dgm:t>
    </dgm:pt>
    <dgm:pt modelId="{215ED817-6CD5-4138-A679-36B16349C83B}" type="pres">
      <dgm:prSet presAssocID="{9CE1E570-8203-49A3-913C-08104225223B}" presName="linear" presStyleCnt="0">
        <dgm:presLayoutVars>
          <dgm:dir/>
          <dgm:animLvl val="lvl"/>
          <dgm:resizeHandles val="exact"/>
        </dgm:presLayoutVars>
      </dgm:prSet>
      <dgm:spPr/>
      <dgm:t>
        <a:bodyPr/>
        <a:lstStyle/>
        <a:p>
          <a:endParaRPr lang="tr-TR"/>
        </a:p>
      </dgm:t>
    </dgm:pt>
    <dgm:pt modelId="{7D77BC43-714A-4A40-845C-7A17C4053849}" type="pres">
      <dgm:prSet presAssocID="{E3977A1F-F84F-4BF4-8671-2F6EAD6E0AE2}" presName="parentLin" presStyleCnt="0"/>
      <dgm:spPr/>
    </dgm:pt>
    <dgm:pt modelId="{449F0D98-D30F-447E-9CC9-FDB82F1227D9}" type="pres">
      <dgm:prSet presAssocID="{E3977A1F-F84F-4BF4-8671-2F6EAD6E0AE2}" presName="parentLeftMargin" presStyleLbl="node1" presStyleIdx="0" presStyleCnt="7"/>
      <dgm:spPr/>
      <dgm:t>
        <a:bodyPr/>
        <a:lstStyle/>
        <a:p>
          <a:endParaRPr lang="tr-TR"/>
        </a:p>
      </dgm:t>
    </dgm:pt>
    <dgm:pt modelId="{382C1E50-B8C0-48B2-9675-BB92970F1D99}" type="pres">
      <dgm:prSet presAssocID="{E3977A1F-F84F-4BF4-8671-2F6EAD6E0AE2}" presName="parentText" presStyleLbl="node1" presStyleIdx="0" presStyleCnt="7" custScaleX="134051" custScaleY="165758">
        <dgm:presLayoutVars>
          <dgm:chMax val="0"/>
          <dgm:bulletEnabled val="1"/>
        </dgm:presLayoutVars>
      </dgm:prSet>
      <dgm:spPr/>
      <dgm:t>
        <a:bodyPr/>
        <a:lstStyle/>
        <a:p>
          <a:endParaRPr lang="tr-TR"/>
        </a:p>
      </dgm:t>
    </dgm:pt>
    <dgm:pt modelId="{A6AC1530-B4BA-4A37-BC44-C78C1A0140F4}" type="pres">
      <dgm:prSet presAssocID="{E3977A1F-F84F-4BF4-8671-2F6EAD6E0AE2}" presName="negativeSpace" presStyleCnt="0"/>
      <dgm:spPr/>
    </dgm:pt>
    <dgm:pt modelId="{E5339268-9CF3-49BA-AA2E-5607DEB5096B}" type="pres">
      <dgm:prSet presAssocID="{E3977A1F-F84F-4BF4-8671-2F6EAD6E0AE2}" presName="childText" presStyleLbl="conFgAcc1" presStyleIdx="0" presStyleCnt="7">
        <dgm:presLayoutVars>
          <dgm:bulletEnabled val="1"/>
        </dgm:presLayoutVars>
      </dgm:prSet>
      <dgm:spPr/>
    </dgm:pt>
    <dgm:pt modelId="{D23801D4-2000-4E24-9D32-8D02B8178244}" type="pres">
      <dgm:prSet presAssocID="{FAD2D3D1-E520-469A-9AB3-1C948BEC6A72}" presName="spaceBetweenRectangles" presStyleCnt="0"/>
      <dgm:spPr/>
    </dgm:pt>
    <dgm:pt modelId="{A5B816A0-E9ED-4CB7-AF8C-5EA87A23A7C1}" type="pres">
      <dgm:prSet presAssocID="{81006770-BDA9-4DFD-A775-539789042675}" presName="parentLin" presStyleCnt="0"/>
      <dgm:spPr/>
    </dgm:pt>
    <dgm:pt modelId="{B0553149-0CA6-4D5F-BED8-4E3627CD4EED}" type="pres">
      <dgm:prSet presAssocID="{81006770-BDA9-4DFD-A775-539789042675}" presName="parentLeftMargin" presStyleLbl="node1" presStyleIdx="0" presStyleCnt="7"/>
      <dgm:spPr/>
      <dgm:t>
        <a:bodyPr/>
        <a:lstStyle/>
        <a:p>
          <a:endParaRPr lang="tr-TR"/>
        </a:p>
      </dgm:t>
    </dgm:pt>
    <dgm:pt modelId="{061C9E25-F8DA-4E45-BB27-AD2A0109B756}" type="pres">
      <dgm:prSet presAssocID="{81006770-BDA9-4DFD-A775-539789042675}" presName="parentText" presStyleLbl="node1" presStyleIdx="1" presStyleCnt="7" custScaleX="134051">
        <dgm:presLayoutVars>
          <dgm:chMax val="0"/>
          <dgm:bulletEnabled val="1"/>
        </dgm:presLayoutVars>
      </dgm:prSet>
      <dgm:spPr/>
      <dgm:t>
        <a:bodyPr/>
        <a:lstStyle/>
        <a:p>
          <a:endParaRPr lang="tr-TR"/>
        </a:p>
      </dgm:t>
    </dgm:pt>
    <dgm:pt modelId="{CBAABA4B-D448-4ABD-B34E-B72F9F47ED43}" type="pres">
      <dgm:prSet presAssocID="{81006770-BDA9-4DFD-A775-539789042675}" presName="negativeSpace" presStyleCnt="0"/>
      <dgm:spPr/>
    </dgm:pt>
    <dgm:pt modelId="{EC807C1C-0F4D-45AA-9600-7EBC6B539E50}" type="pres">
      <dgm:prSet presAssocID="{81006770-BDA9-4DFD-A775-539789042675}" presName="childText" presStyleLbl="conFgAcc1" presStyleIdx="1" presStyleCnt="7">
        <dgm:presLayoutVars>
          <dgm:bulletEnabled val="1"/>
        </dgm:presLayoutVars>
      </dgm:prSet>
      <dgm:spPr/>
    </dgm:pt>
    <dgm:pt modelId="{D6E24D61-5332-420C-9619-D80259496E1F}" type="pres">
      <dgm:prSet presAssocID="{BC3ABBF7-135F-4D21-A11D-1761E2FD367C}" presName="spaceBetweenRectangles" presStyleCnt="0"/>
      <dgm:spPr/>
    </dgm:pt>
    <dgm:pt modelId="{BF98CB66-BAA8-4862-9313-A09D6E787B76}" type="pres">
      <dgm:prSet presAssocID="{98278EE1-0027-4A1C-8444-FE9143C67887}" presName="parentLin" presStyleCnt="0"/>
      <dgm:spPr/>
    </dgm:pt>
    <dgm:pt modelId="{9D741D3D-6DE9-4ACA-A127-B45037FEDA4F}" type="pres">
      <dgm:prSet presAssocID="{98278EE1-0027-4A1C-8444-FE9143C67887}" presName="parentLeftMargin" presStyleLbl="node1" presStyleIdx="1" presStyleCnt="7"/>
      <dgm:spPr/>
      <dgm:t>
        <a:bodyPr/>
        <a:lstStyle/>
        <a:p>
          <a:endParaRPr lang="tr-TR"/>
        </a:p>
      </dgm:t>
    </dgm:pt>
    <dgm:pt modelId="{FB5AA125-FCB7-4D75-9843-B97E3F42CAAE}" type="pres">
      <dgm:prSet presAssocID="{98278EE1-0027-4A1C-8444-FE9143C67887}" presName="parentText" presStyleLbl="node1" presStyleIdx="2" presStyleCnt="7" custScaleX="134051">
        <dgm:presLayoutVars>
          <dgm:chMax val="0"/>
          <dgm:bulletEnabled val="1"/>
        </dgm:presLayoutVars>
      </dgm:prSet>
      <dgm:spPr/>
      <dgm:t>
        <a:bodyPr/>
        <a:lstStyle/>
        <a:p>
          <a:endParaRPr lang="tr-TR"/>
        </a:p>
      </dgm:t>
    </dgm:pt>
    <dgm:pt modelId="{96F00BD2-B597-40E0-8A5C-93CB4E4FDF61}" type="pres">
      <dgm:prSet presAssocID="{98278EE1-0027-4A1C-8444-FE9143C67887}" presName="negativeSpace" presStyleCnt="0"/>
      <dgm:spPr/>
    </dgm:pt>
    <dgm:pt modelId="{CB2B16DF-F46D-4AA3-9C7F-4D1BE164CD15}" type="pres">
      <dgm:prSet presAssocID="{98278EE1-0027-4A1C-8444-FE9143C67887}" presName="childText" presStyleLbl="conFgAcc1" presStyleIdx="2" presStyleCnt="7">
        <dgm:presLayoutVars>
          <dgm:bulletEnabled val="1"/>
        </dgm:presLayoutVars>
      </dgm:prSet>
      <dgm:spPr/>
    </dgm:pt>
    <dgm:pt modelId="{3B05AF74-D09E-49A7-BB89-2ED5D6C2C825}" type="pres">
      <dgm:prSet presAssocID="{458775B4-0B8F-4940-A2A9-5C143DF198C8}" presName="spaceBetweenRectangles" presStyleCnt="0"/>
      <dgm:spPr/>
    </dgm:pt>
    <dgm:pt modelId="{14F10AE1-98B8-490B-AFC9-CE056D956919}" type="pres">
      <dgm:prSet presAssocID="{C4CF81B8-F9B7-4C96-8D1F-DAAAAA7F9F30}" presName="parentLin" presStyleCnt="0"/>
      <dgm:spPr/>
    </dgm:pt>
    <dgm:pt modelId="{59E391BC-DFEE-4C69-A3C1-4DD318BE6E93}" type="pres">
      <dgm:prSet presAssocID="{C4CF81B8-F9B7-4C96-8D1F-DAAAAA7F9F30}" presName="parentLeftMargin" presStyleLbl="node1" presStyleIdx="2" presStyleCnt="7"/>
      <dgm:spPr/>
      <dgm:t>
        <a:bodyPr/>
        <a:lstStyle/>
        <a:p>
          <a:endParaRPr lang="tr-TR"/>
        </a:p>
      </dgm:t>
    </dgm:pt>
    <dgm:pt modelId="{140BA81C-B9D2-46FA-AA47-C1BE71D2292D}" type="pres">
      <dgm:prSet presAssocID="{C4CF81B8-F9B7-4C96-8D1F-DAAAAA7F9F30}" presName="parentText" presStyleLbl="node1" presStyleIdx="3" presStyleCnt="7" custScaleX="134051">
        <dgm:presLayoutVars>
          <dgm:chMax val="0"/>
          <dgm:bulletEnabled val="1"/>
        </dgm:presLayoutVars>
      </dgm:prSet>
      <dgm:spPr/>
      <dgm:t>
        <a:bodyPr/>
        <a:lstStyle/>
        <a:p>
          <a:endParaRPr lang="tr-TR"/>
        </a:p>
      </dgm:t>
    </dgm:pt>
    <dgm:pt modelId="{36304BE7-A421-4087-B142-E2FD3000B212}" type="pres">
      <dgm:prSet presAssocID="{C4CF81B8-F9B7-4C96-8D1F-DAAAAA7F9F30}" presName="negativeSpace" presStyleCnt="0"/>
      <dgm:spPr/>
    </dgm:pt>
    <dgm:pt modelId="{FA7BE85E-8F22-4C9C-ABB0-F1A9F72EE6D8}" type="pres">
      <dgm:prSet presAssocID="{C4CF81B8-F9B7-4C96-8D1F-DAAAAA7F9F30}" presName="childText" presStyleLbl="conFgAcc1" presStyleIdx="3" presStyleCnt="7">
        <dgm:presLayoutVars>
          <dgm:bulletEnabled val="1"/>
        </dgm:presLayoutVars>
      </dgm:prSet>
      <dgm:spPr/>
    </dgm:pt>
    <dgm:pt modelId="{8F7A6DE2-74A7-4368-A887-D9EE86291553}" type="pres">
      <dgm:prSet presAssocID="{D92233EF-87E9-447D-B624-8C29ACAB7DA6}" presName="spaceBetweenRectangles" presStyleCnt="0"/>
      <dgm:spPr/>
    </dgm:pt>
    <dgm:pt modelId="{2C3EA39D-6977-42BD-BB8A-9DB7A102EC11}" type="pres">
      <dgm:prSet presAssocID="{8725E8A4-2B0F-4FFB-8202-C0D7EA48AD50}" presName="parentLin" presStyleCnt="0"/>
      <dgm:spPr/>
    </dgm:pt>
    <dgm:pt modelId="{D59E662E-525F-4901-B2EC-BDF58BAC730F}" type="pres">
      <dgm:prSet presAssocID="{8725E8A4-2B0F-4FFB-8202-C0D7EA48AD50}" presName="parentLeftMargin" presStyleLbl="node1" presStyleIdx="3" presStyleCnt="7"/>
      <dgm:spPr/>
      <dgm:t>
        <a:bodyPr/>
        <a:lstStyle/>
        <a:p>
          <a:endParaRPr lang="tr-TR"/>
        </a:p>
      </dgm:t>
    </dgm:pt>
    <dgm:pt modelId="{B6180228-A479-4393-8FCB-5115BE0076EE}" type="pres">
      <dgm:prSet presAssocID="{8725E8A4-2B0F-4FFB-8202-C0D7EA48AD50}" presName="parentText" presStyleLbl="node1" presStyleIdx="4" presStyleCnt="7" custScaleX="134051">
        <dgm:presLayoutVars>
          <dgm:chMax val="0"/>
          <dgm:bulletEnabled val="1"/>
        </dgm:presLayoutVars>
      </dgm:prSet>
      <dgm:spPr/>
      <dgm:t>
        <a:bodyPr/>
        <a:lstStyle/>
        <a:p>
          <a:endParaRPr lang="tr-TR"/>
        </a:p>
      </dgm:t>
    </dgm:pt>
    <dgm:pt modelId="{2F8D312F-AB60-4DE3-B927-34E2951EBBE4}" type="pres">
      <dgm:prSet presAssocID="{8725E8A4-2B0F-4FFB-8202-C0D7EA48AD50}" presName="negativeSpace" presStyleCnt="0"/>
      <dgm:spPr/>
    </dgm:pt>
    <dgm:pt modelId="{B4C018F6-2B0E-4A66-A033-B4C3BE3BC41F}" type="pres">
      <dgm:prSet presAssocID="{8725E8A4-2B0F-4FFB-8202-C0D7EA48AD50}" presName="childText" presStyleLbl="conFgAcc1" presStyleIdx="4" presStyleCnt="7">
        <dgm:presLayoutVars>
          <dgm:bulletEnabled val="1"/>
        </dgm:presLayoutVars>
      </dgm:prSet>
      <dgm:spPr/>
    </dgm:pt>
    <dgm:pt modelId="{A62C0869-268F-4B2D-9BC9-549FD19188C6}" type="pres">
      <dgm:prSet presAssocID="{A8EF2F1D-DB33-4431-A6DC-302705287104}" presName="spaceBetweenRectangles" presStyleCnt="0"/>
      <dgm:spPr/>
    </dgm:pt>
    <dgm:pt modelId="{7F7EB43B-0019-4F06-B53A-C594EC62CC2A}" type="pres">
      <dgm:prSet presAssocID="{CBD7EA20-9439-42D4-AA6E-2E951B5E5249}" presName="parentLin" presStyleCnt="0"/>
      <dgm:spPr/>
    </dgm:pt>
    <dgm:pt modelId="{26582ADE-1DCE-4501-B576-460D30C797B1}" type="pres">
      <dgm:prSet presAssocID="{CBD7EA20-9439-42D4-AA6E-2E951B5E5249}" presName="parentLeftMargin" presStyleLbl="node1" presStyleIdx="4" presStyleCnt="7"/>
      <dgm:spPr/>
      <dgm:t>
        <a:bodyPr/>
        <a:lstStyle/>
        <a:p>
          <a:endParaRPr lang="tr-TR"/>
        </a:p>
      </dgm:t>
    </dgm:pt>
    <dgm:pt modelId="{2AFAAB8E-4F12-47AC-A205-2EB7A4B41780}" type="pres">
      <dgm:prSet presAssocID="{CBD7EA20-9439-42D4-AA6E-2E951B5E5249}" presName="parentText" presStyleLbl="node1" presStyleIdx="5" presStyleCnt="7" custScaleX="134051">
        <dgm:presLayoutVars>
          <dgm:chMax val="0"/>
          <dgm:bulletEnabled val="1"/>
        </dgm:presLayoutVars>
      </dgm:prSet>
      <dgm:spPr/>
      <dgm:t>
        <a:bodyPr/>
        <a:lstStyle/>
        <a:p>
          <a:endParaRPr lang="tr-TR"/>
        </a:p>
      </dgm:t>
    </dgm:pt>
    <dgm:pt modelId="{390BC7EC-A662-4D0F-B7F2-D692159BDFF1}" type="pres">
      <dgm:prSet presAssocID="{CBD7EA20-9439-42D4-AA6E-2E951B5E5249}" presName="negativeSpace" presStyleCnt="0"/>
      <dgm:spPr/>
    </dgm:pt>
    <dgm:pt modelId="{B8A77F5C-9777-443F-B954-838BD4C1E035}" type="pres">
      <dgm:prSet presAssocID="{CBD7EA20-9439-42D4-AA6E-2E951B5E5249}" presName="childText" presStyleLbl="conFgAcc1" presStyleIdx="5" presStyleCnt="7">
        <dgm:presLayoutVars>
          <dgm:bulletEnabled val="1"/>
        </dgm:presLayoutVars>
      </dgm:prSet>
      <dgm:spPr/>
    </dgm:pt>
    <dgm:pt modelId="{BDE04242-0AF2-423C-A39C-A3742F89319D}" type="pres">
      <dgm:prSet presAssocID="{07CBE44B-66B9-4AB0-8C8B-C60B20CA62AC}" presName="spaceBetweenRectangles" presStyleCnt="0"/>
      <dgm:spPr/>
    </dgm:pt>
    <dgm:pt modelId="{379ABAE2-F588-46A8-88A0-63EC82598912}" type="pres">
      <dgm:prSet presAssocID="{2FCCF887-590C-48A9-97EE-FA082D650374}" presName="parentLin" presStyleCnt="0"/>
      <dgm:spPr/>
    </dgm:pt>
    <dgm:pt modelId="{B34DB461-882A-4404-AFB2-9B2BDA12AD72}" type="pres">
      <dgm:prSet presAssocID="{2FCCF887-590C-48A9-97EE-FA082D650374}" presName="parentLeftMargin" presStyleLbl="node1" presStyleIdx="5" presStyleCnt="7"/>
      <dgm:spPr/>
      <dgm:t>
        <a:bodyPr/>
        <a:lstStyle/>
        <a:p>
          <a:endParaRPr lang="tr-TR"/>
        </a:p>
      </dgm:t>
    </dgm:pt>
    <dgm:pt modelId="{4CB35CE7-B227-4AB4-9CE3-84D8EDE9B762}" type="pres">
      <dgm:prSet presAssocID="{2FCCF887-590C-48A9-97EE-FA082D650374}" presName="parentText" presStyleLbl="node1" presStyleIdx="6" presStyleCnt="7" custScaleX="134051">
        <dgm:presLayoutVars>
          <dgm:chMax val="0"/>
          <dgm:bulletEnabled val="1"/>
        </dgm:presLayoutVars>
      </dgm:prSet>
      <dgm:spPr/>
      <dgm:t>
        <a:bodyPr/>
        <a:lstStyle/>
        <a:p>
          <a:endParaRPr lang="tr-TR"/>
        </a:p>
      </dgm:t>
    </dgm:pt>
    <dgm:pt modelId="{54711801-92D5-4560-90A6-D44872158F12}" type="pres">
      <dgm:prSet presAssocID="{2FCCF887-590C-48A9-97EE-FA082D650374}" presName="negativeSpace" presStyleCnt="0"/>
      <dgm:spPr/>
    </dgm:pt>
    <dgm:pt modelId="{FCA0F957-0D24-46F1-8013-87287E70EF6E}" type="pres">
      <dgm:prSet presAssocID="{2FCCF887-590C-48A9-97EE-FA082D650374}" presName="childText" presStyleLbl="conFgAcc1" presStyleIdx="6" presStyleCnt="7">
        <dgm:presLayoutVars>
          <dgm:bulletEnabled val="1"/>
        </dgm:presLayoutVars>
      </dgm:prSet>
      <dgm:spPr/>
    </dgm:pt>
  </dgm:ptLst>
  <dgm:cxnLst>
    <dgm:cxn modelId="{97839CD0-847C-4832-AE48-A5A41ED84AA4}" type="presOf" srcId="{81006770-BDA9-4DFD-A775-539789042675}" destId="{061C9E25-F8DA-4E45-BB27-AD2A0109B756}" srcOrd="1" destOrd="0" presId="urn:microsoft.com/office/officeart/2005/8/layout/list1"/>
    <dgm:cxn modelId="{F95349B6-DBED-41EE-8F44-3ED56D8A0663}" type="presOf" srcId="{2FCCF887-590C-48A9-97EE-FA082D650374}" destId="{B34DB461-882A-4404-AFB2-9B2BDA12AD72}" srcOrd="0" destOrd="0" presId="urn:microsoft.com/office/officeart/2005/8/layout/list1"/>
    <dgm:cxn modelId="{7C1723C7-1E71-402F-B116-2F7DC09E5681}" srcId="{9CE1E570-8203-49A3-913C-08104225223B}" destId="{98278EE1-0027-4A1C-8444-FE9143C67887}" srcOrd="2" destOrd="0" parTransId="{FD877438-A1B3-4914-AA34-342F52516470}" sibTransId="{458775B4-0B8F-4940-A2A9-5C143DF198C8}"/>
    <dgm:cxn modelId="{3655A1D1-5BAF-49CB-A895-2F4037131369}" type="presOf" srcId="{9CE1E570-8203-49A3-913C-08104225223B}" destId="{215ED817-6CD5-4138-A679-36B16349C83B}" srcOrd="0" destOrd="0" presId="urn:microsoft.com/office/officeart/2005/8/layout/list1"/>
    <dgm:cxn modelId="{C3DD482D-BB04-45E2-B79C-CB59F3E45A66}" type="presOf" srcId="{C4CF81B8-F9B7-4C96-8D1F-DAAAAA7F9F30}" destId="{59E391BC-DFEE-4C69-A3C1-4DD318BE6E93}" srcOrd="0" destOrd="0" presId="urn:microsoft.com/office/officeart/2005/8/layout/list1"/>
    <dgm:cxn modelId="{7D3CC76D-C125-41F6-BA6F-18AC2CE232E9}" type="presOf" srcId="{8725E8A4-2B0F-4FFB-8202-C0D7EA48AD50}" destId="{D59E662E-525F-4901-B2EC-BDF58BAC730F}" srcOrd="0" destOrd="0" presId="urn:microsoft.com/office/officeart/2005/8/layout/list1"/>
    <dgm:cxn modelId="{47E71A05-700A-418F-9AEA-3245CC6AA624}" srcId="{9CE1E570-8203-49A3-913C-08104225223B}" destId="{2FCCF887-590C-48A9-97EE-FA082D650374}" srcOrd="6" destOrd="0" parTransId="{2C32278D-879E-4F96-9274-03119444F46C}" sibTransId="{ADB079D2-1742-4DD5-AE17-A58399837E4D}"/>
    <dgm:cxn modelId="{0142A424-CB1C-4F80-B3BF-0F85EC1F9378}" type="presOf" srcId="{81006770-BDA9-4DFD-A775-539789042675}" destId="{B0553149-0CA6-4D5F-BED8-4E3627CD4EED}" srcOrd="0" destOrd="0" presId="urn:microsoft.com/office/officeart/2005/8/layout/list1"/>
    <dgm:cxn modelId="{858DBD11-6DAF-4589-B185-D7AF37C5AF4D}" srcId="{9CE1E570-8203-49A3-913C-08104225223B}" destId="{8725E8A4-2B0F-4FFB-8202-C0D7EA48AD50}" srcOrd="4" destOrd="0" parTransId="{EDA21C32-389A-4A2D-9AFE-2791A3C733ED}" sibTransId="{A8EF2F1D-DB33-4431-A6DC-302705287104}"/>
    <dgm:cxn modelId="{AD4120BA-99F4-44D8-AF15-27ABB8E20A97}" type="presOf" srcId="{CBD7EA20-9439-42D4-AA6E-2E951B5E5249}" destId="{26582ADE-1DCE-4501-B576-460D30C797B1}" srcOrd="0" destOrd="0" presId="urn:microsoft.com/office/officeart/2005/8/layout/list1"/>
    <dgm:cxn modelId="{8A6E1384-7857-4449-B063-2CE6E0778A2F}" srcId="{9CE1E570-8203-49A3-913C-08104225223B}" destId="{81006770-BDA9-4DFD-A775-539789042675}" srcOrd="1" destOrd="0" parTransId="{3D4F268A-102B-4280-980C-B3881E354069}" sibTransId="{BC3ABBF7-135F-4D21-A11D-1761E2FD367C}"/>
    <dgm:cxn modelId="{83B6D8A1-670B-428D-A1FD-06B8CD9F26FD}" type="presOf" srcId="{CBD7EA20-9439-42D4-AA6E-2E951B5E5249}" destId="{2AFAAB8E-4F12-47AC-A205-2EB7A4B41780}" srcOrd="1" destOrd="0" presId="urn:microsoft.com/office/officeart/2005/8/layout/list1"/>
    <dgm:cxn modelId="{D54C14A7-CAE8-4818-AB64-4A0740795E10}" srcId="{9CE1E570-8203-49A3-913C-08104225223B}" destId="{C4CF81B8-F9B7-4C96-8D1F-DAAAAA7F9F30}" srcOrd="3" destOrd="0" parTransId="{6C46E717-CD96-4B7F-8F40-176FDDD717B1}" sibTransId="{D92233EF-87E9-447D-B624-8C29ACAB7DA6}"/>
    <dgm:cxn modelId="{946BDA1C-2252-4EEB-AB0B-62D68DC7FE7C}" type="presOf" srcId="{2FCCF887-590C-48A9-97EE-FA082D650374}" destId="{4CB35CE7-B227-4AB4-9CE3-84D8EDE9B762}" srcOrd="1" destOrd="0" presId="urn:microsoft.com/office/officeart/2005/8/layout/list1"/>
    <dgm:cxn modelId="{076D5476-F8D5-45D7-BB70-BEF565229D1C}" type="presOf" srcId="{98278EE1-0027-4A1C-8444-FE9143C67887}" destId="{9D741D3D-6DE9-4ACA-A127-B45037FEDA4F}" srcOrd="0" destOrd="0" presId="urn:microsoft.com/office/officeart/2005/8/layout/list1"/>
    <dgm:cxn modelId="{A1CF4444-E32F-4DC5-8053-7D8555C47CC3}" type="presOf" srcId="{E3977A1F-F84F-4BF4-8671-2F6EAD6E0AE2}" destId="{449F0D98-D30F-447E-9CC9-FDB82F1227D9}" srcOrd="0" destOrd="0" presId="urn:microsoft.com/office/officeart/2005/8/layout/list1"/>
    <dgm:cxn modelId="{C438217A-AB73-47CD-BC1B-00A81EC92EA6}" srcId="{9CE1E570-8203-49A3-913C-08104225223B}" destId="{CBD7EA20-9439-42D4-AA6E-2E951B5E5249}" srcOrd="5" destOrd="0" parTransId="{0AEB285C-C96D-416B-B9F9-6A71B6987452}" sibTransId="{07CBE44B-66B9-4AB0-8C8B-C60B20CA62AC}"/>
    <dgm:cxn modelId="{0F763A5D-4A80-42FE-AA63-287C27E2AFFD}" type="presOf" srcId="{E3977A1F-F84F-4BF4-8671-2F6EAD6E0AE2}" destId="{382C1E50-B8C0-48B2-9675-BB92970F1D99}" srcOrd="1" destOrd="0" presId="urn:microsoft.com/office/officeart/2005/8/layout/list1"/>
    <dgm:cxn modelId="{38EE987C-08E7-4359-8147-94FAAEB0E5FB}" type="presOf" srcId="{C4CF81B8-F9B7-4C96-8D1F-DAAAAA7F9F30}" destId="{140BA81C-B9D2-46FA-AA47-C1BE71D2292D}" srcOrd="1" destOrd="0" presId="urn:microsoft.com/office/officeart/2005/8/layout/list1"/>
    <dgm:cxn modelId="{C3A63C75-2DF6-4BDB-B162-E58495AFC91D}" srcId="{9CE1E570-8203-49A3-913C-08104225223B}" destId="{E3977A1F-F84F-4BF4-8671-2F6EAD6E0AE2}" srcOrd="0" destOrd="0" parTransId="{472A510C-435B-41E7-9884-14DA06F6EEA7}" sibTransId="{FAD2D3D1-E520-469A-9AB3-1C948BEC6A72}"/>
    <dgm:cxn modelId="{E79D0026-A273-41AE-AD3F-ABB2226BD7FA}" type="presOf" srcId="{8725E8A4-2B0F-4FFB-8202-C0D7EA48AD50}" destId="{B6180228-A479-4393-8FCB-5115BE0076EE}" srcOrd="1" destOrd="0" presId="urn:microsoft.com/office/officeart/2005/8/layout/list1"/>
    <dgm:cxn modelId="{6BA064D9-763D-4D9C-84C7-3500EF59398F}" type="presOf" srcId="{98278EE1-0027-4A1C-8444-FE9143C67887}" destId="{FB5AA125-FCB7-4D75-9843-B97E3F42CAAE}" srcOrd="1" destOrd="0" presId="urn:microsoft.com/office/officeart/2005/8/layout/list1"/>
    <dgm:cxn modelId="{2A60B079-36B2-4230-831E-05812249C109}" type="presParOf" srcId="{215ED817-6CD5-4138-A679-36B16349C83B}" destId="{7D77BC43-714A-4A40-845C-7A17C4053849}" srcOrd="0" destOrd="0" presId="urn:microsoft.com/office/officeart/2005/8/layout/list1"/>
    <dgm:cxn modelId="{53690229-1055-47EC-BD20-8DCBF2FBDE10}" type="presParOf" srcId="{7D77BC43-714A-4A40-845C-7A17C4053849}" destId="{449F0D98-D30F-447E-9CC9-FDB82F1227D9}" srcOrd="0" destOrd="0" presId="urn:microsoft.com/office/officeart/2005/8/layout/list1"/>
    <dgm:cxn modelId="{3CE36CCB-40D4-4DB7-AFDE-31FA3DC9A495}" type="presParOf" srcId="{7D77BC43-714A-4A40-845C-7A17C4053849}" destId="{382C1E50-B8C0-48B2-9675-BB92970F1D99}" srcOrd="1" destOrd="0" presId="urn:microsoft.com/office/officeart/2005/8/layout/list1"/>
    <dgm:cxn modelId="{56B1EE20-1307-4B5F-AB82-AB5AE4DC10F6}" type="presParOf" srcId="{215ED817-6CD5-4138-A679-36B16349C83B}" destId="{A6AC1530-B4BA-4A37-BC44-C78C1A0140F4}" srcOrd="1" destOrd="0" presId="urn:microsoft.com/office/officeart/2005/8/layout/list1"/>
    <dgm:cxn modelId="{3F4060F2-FBEC-4B89-AEF8-23F43C6B3005}" type="presParOf" srcId="{215ED817-6CD5-4138-A679-36B16349C83B}" destId="{E5339268-9CF3-49BA-AA2E-5607DEB5096B}" srcOrd="2" destOrd="0" presId="urn:microsoft.com/office/officeart/2005/8/layout/list1"/>
    <dgm:cxn modelId="{B2FDC9C6-43D2-416E-8E2B-F021B9F677DA}" type="presParOf" srcId="{215ED817-6CD5-4138-A679-36B16349C83B}" destId="{D23801D4-2000-4E24-9D32-8D02B8178244}" srcOrd="3" destOrd="0" presId="urn:microsoft.com/office/officeart/2005/8/layout/list1"/>
    <dgm:cxn modelId="{37B75863-AC06-4195-95A3-D0FE292386A6}" type="presParOf" srcId="{215ED817-6CD5-4138-A679-36B16349C83B}" destId="{A5B816A0-E9ED-4CB7-AF8C-5EA87A23A7C1}" srcOrd="4" destOrd="0" presId="urn:microsoft.com/office/officeart/2005/8/layout/list1"/>
    <dgm:cxn modelId="{80D47C0A-CE00-4BF8-8E2C-422A5D3F8A17}" type="presParOf" srcId="{A5B816A0-E9ED-4CB7-AF8C-5EA87A23A7C1}" destId="{B0553149-0CA6-4D5F-BED8-4E3627CD4EED}" srcOrd="0" destOrd="0" presId="urn:microsoft.com/office/officeart/2005/8/layout/list1"/>
    <dgm:cxn modelId="{F3F8F4E8-D287-487D-8B18-72B27330BB0D}" type="presParOf" srcId="{A5B816A0-E9ED-4CB7-AF8C-5EA87A23A7C1}" destId="{061C9E25-F8DA-4E45-BB27-AD2A0109B756}" srcOrd="1" destOrd="0" presId="urn:microsoft.com/office/officeart/2005/8/layout/list1"/>
    <dgm:cxn modelId="{DB439FEB-717E-4FE1-8BAA-A0B64EE8FC92}" type="presParOf" srcId="{215ED817-6CD5-4138-A679-36B16349C83B}" destId="{CBAABA4B-D448-4ABD-B34E-B72F9F47ED43}" srcOrd="5" destOrd="0" presId="urn:microsoft.com/office/officeart/2005/8/layout/list1"/>
    <dgm:cxn modelId="{16D54455-03D8-4552-8BDF-3CA5E20500E4}" type="presParOf" srcId="{215ED817-6CD5-4138-A679-36B16349C83B}" destId="{EC807C1C-0F4D-45AA-9600-7EBC6B539E50}" srcOrd="6" destOrd="0" presId="urn:microsoft.com/office/officeart/2005/8/layout/list1"/>
    <dgm:cxn modelId="{5943B81C-684D-4455-9D57-241B202A4B1A}" type="presParOf" srcId="{215ED817-6CD5-4138-A679-36B16349C83B}" destId="{D6E24D61-5332-420C-9619-D80259496E1F}" srcOrd="7" destOrd="0" presId="urn:microsoft.com/office/officeart/2005/8/layout/list1"/>
    <dgm:cxn modelId="{315747BF-4FCB-45A3-BEE4-F677AD27B02F}" type="presParOf" srcId="{215ED817-6CD5-4138-A679-36B16349C83B}" destId="{BF98CB66-BAA8-4862-9313-A09D6E787B76}" srcOrd="8" destOrd="0" presId="urn:microsoft.com/office/officeart/2005/8/layout/list1"/>
    <dgm:cxn modelId="{BDC1BFCA-0B45-41CD-B875-FECCE6500D80}" type="presParOf" srcId="{BF98CB66-BAA8-4862-9313-A09D6E787B76}" destId="{9D741D3D-6DE9-4ACA-A127-B45037FEDA4F}" srcOrd="0" destOrd="0" presId="urn:microsoft.com/office/officeart/2005/8/layout/list1"/>
    <dgm:cxn modelId="{FB143FDC-4961-4A41-9192-CF0312D7D7C8}" type="presParOf" srcId="{BF98CB66-BAA8-4862-9313-A09D6E787B76}" destId="{FB5AA125-FCB7-4D75-9843-B97E3F42CAAE}" srcOrd="1" destOrd="0" presId="urn:microsoft.com/office/officeart/2005/8/layout/list1"/>
    <dgm:cxn modelId="{A051BEE6-67CE-43B6-A177-9D9862E2C60F}" type="presParOf" srcId="{215ED817-6CD5-4138-A679-36B16349C83B}" destId="{96F00BD2-B597-40E0-8A5C-93CB4E4FDF61}" srcOrd="9" destOrd="0" presId="urn:microsoft.com/office/officeart/2005/8/layout/list1"/>
    <dgm:cxn modelId="{66808B18-63C8-42CA-B9E2-15D7CB0FC0DF}" type="presParOf" srcId="{215ED817-6CD5-4138-A679-36B16349C83B}" destId="{CB2B16DF-F46D-4AA3-9C7F-4D1BE164CD15}" srcOrd="10" destOrd="0" presId="urn:microsoft.com/office/officeart/2005/8/layout/list1"/>
    <dgm:cxn modelId="{51601586-36CB-4046-9429-6BF81C3807E3}" type="presParOf" srcId="{215ED817-6CD5-4138-A679-36B16349C83B}" destId="{3B05AF74-D09E-49A7-BB89-2ED5D6C2C825}" srcOrd="11" destOrd="0" presId="urn:microsoft.com/office/officeart/2005/8/layout/list1"/>
    <dgm:cxn modelId="{10695685-7D50-4F00-AEFF-B453B8A18DA3}" type="presParOf" srcId="{215ED817-6CD5-4138-A679-36B16349C83B}" destId="{14F10AE1-98B8-490B-AFC9-CE056D956919}" srcOrd="12" destOrd="0" presId="urn:microsoft.com/office/officeart/2005/8/layout/list1"/>
    <dgm:cxn modelId="{445AE7D5-46CF-4129-867E-0A4D538D662E}" type="presParOf" srcId="{14F10AE1-98B8-490B-AFC9-CE056D956919}" destId="{59E391BC-DFEE-4C69-A3C1-4DD318BE6E93}" srcOrd="0" destOrd="0" presId="urn:microsoft.com/office/officeart/2005/8/layout/list1"/>
    <dgm:cxn modelId="{6B0DF8F5-B859-4FCD-A8C1-FEFCEFB0AA64}" type="presParOf" srcId="{14F10AE1-98B8-490B-AFC9-CE056D956919}" destId="{140BA81C-B9D2-46FA-AA47-C1BE71D2292D}" srcOrd="1" destOrd="0" presId="urn:microsoft.com/office/officeart/2005/8/layout/list1"/>
    <dgm:cxn modelId="{9308B8AE-DADB-4E37-A6F2-E1FCF5756428}" type="presParOf" srcId="{215ED817-6CD5-4138-A679-36B16349C83B}" destId="{36304BE7-A421-4087-B142-E2FD3000B212}" srcOrd="13" destOrd="0" presId="urn:microsoft.com/office/officeart/2005/8/layout/list1"/>
    <dgm:cxn modelId="{A4595B6A-1AD0-41E7-BC42-CDFD908ED534}" type="presParOf" srcId="{215ED817-6CD5-4138-A679-36B16349C83B}" destId="{FA7BE85E-8F22-4C9C-ABB0-F1A9F72EE6D8}" srcOrd="14" destOrd="0" presId="urn:microsoft.com/office/officeart/2005/8/layout/list1"/>
    <dgm:cxn modelId="{563AE5B1-40B2-4A71-B09E-DDF6DC5B8B87}" type="presParOf" srcId="{215ED817-6CD5-4138-A679-36B16349C83B}" destId="{8F7A6DE2-74A7-4368-A887-D9EE86291553}" srcOrd="15" destOrd="0" presId="urn:microsoft.com/office/officeart/2005/8/layout/list1"/>
    <dgm:cxn modelId="{47857218-E8EE-4758-9D5A-98053A4EE734}" type="presParOf" srcId="{215ED817-6CD5-4138-A679-36B16349C83B}" destId="{2C3EA39D-6977-42BD-BB8A-9DB7A102EC11}" srcOrd="16" destOrd="0" presId="urn:microsoft.com/office/officeart/2005/8/layout/list1"/>
    <dgm:cxn modelId="{42E79075-1BAB-4674-A26C-76DD009F6572}" type="presParOf" srcId="{2C3EA39D-6977-42BD-BB8A-9DB7A102EC11}" destId="{D59E662E-525F-4901-B2EC-BDF58BAC730F}" srcOrd="0" destOrd="0" presId="urn:microsoft.com/office/officeart/2005/8/layout/list1"/>
    <dgm:cxn modelId="{B89FBA36-E8E8-437B-A8B2-4A67BE2F86A0}" type="presParOf" srcId="{2C3EA39D-6977-42BD-BB8A-9DB7A102EC11}" destId="{B6180228-A479-4393-8FCB-5115BE0076EE}" srcOrd="1" destOrd="0" presId="urn:microsoft.com/office/officeart/2005/8/layout/list1"/>
    <dgm:cxn modelId="{1CE9B616-23B8-404B-B2F5-DD4FBFEAFCBA}" type="presParOf" srcId="{215ED817-6CD5-4138-A679-36B16349C83B}" destId="{2F8D312F-AB60-4DE3-B927-34E2951EBBE4}" srcOrd="17" destOrd="0" presId="urn:microsoft.com/office/officeart/2005/8/layout/list1"/>
    <dgm:cxn modelId="{BD0C94DB-652F-4F02-BEB4-05F219B3504B}" type="presParOf" srcId="{215ED817-6CD5-4138-A679-36B16349C83B}" destId="{B4C018F6-2B0E-4A66-A033-B4C3BE3BC41F}" srcOrd="18" destOrd="0" presId="urn:microsoft.com/office/officeart/2005/8/layout/list1"/>
    <dgm:cxn modelId="{156D22BD-6898-481C-813D-DE1F3D883011}" type="presParOf" srcId="{215ED817-6CD5-4138-A679-36B16349C83B}" destId="{A62C0869-268F-4B2D-9BC9-549FD19188C6}" srcOrd="19" destOrd="0" presId="urn:microsoft.com/office/officeart/2005/8/layout/list1"/>
    <dgm:cxn modelId="{0C7E41C1-5001-4394-B64E-0C8F625FDD07}" type="presParOf" srcId="{215ED817-6CD5-4138-A679-36B16349C83B}" destId="{7F7EB43B-0019-4F06-B53A-C594EC62CC2A}" srcOrd="20" destOrd="0" presId="urn:microsoft.com/office/officeart/2005/8/layout/list1"/>
    <dgm:cxn modelId="{537336D2-554D-40B6-B1C7-2837724E1C7A}" type="presParOf" srcId="{7F7EB43B-0019-4F06-B53A-C594EC62CC2A}" destId="{26582ADE-1DCE-4501-B576-460D30C797B1}" srcOrd="0" destOrd="0" presId="urn:microsoft.com/office/officeart/2005/8/layout/list1"/>
    <dgm:cxn modelId="{92B21F73-4727-4E81-9C25-5ED91806315E}" type="presParOf" srcId="{7F7EB43B-0019-4F06-B53A-C594EC62CC2A}" destId="{2AFAAB8E-4F12-47AC-A205-2EB7A4B41780}" srcOrd="1" destOrd="0" presId="urn:microsoft.com/office/officeart/2005/8/layout/list1"/>
    <dgm:cxn modelId="{5E779CD8-5758-428E-8CC5-DA7A9801EEF6}" type="presParOf" srcId="{215ED817-6CD5-4138-A679-36B16349C83B}" destId="{390BC7EC-A662-4D0F-B7F2-D692159BDFF1}" srcOrd="21" destOrd="0" presId="urn:microsoft.com/office/officeart/2005/8/layout/list1"/>
    <dgm:cxn modelId="{3D1B7CC8-B4E9-4889-A550-1709292A7922}" type="presParOf" srcId="{215ED817-6CD5-4138-A679-36B16349C83B}" destId="{B8A77F5C-9777-443F-B954-838BD4C1E035}" srcOrd="22" destOrd="0" presId="urn:microsoft.com/office/officeart/2005/8/layout/list1"/>
    <dgm:cxn modelId="{C937E0B3-B23C-4B69-BD86-1E0DD86718F4}" type="presParOf" srcId="{215ED817-6CD5-4138-A679-36B16349C83B}" destId="{BDE04242-0AF2-423C-A39C-A3742F89319D}" srcOrd="23" destOrd="0" presId="urn:microsoft.com/office/officeart/2005/8/layout/list1"/>
    <dgm:cxn modelId="{133DA84B-A36F-406D-A070-BF22372156A0}" type="presParOf" srcId="{215ED817-6CD5-4138-A679-36B16349C83B}" destId="{379ABAE2-F588-46A8-88A0-63EC82598912}" srcOrd="24" destOrd="0" presId="urn:microsoft.com/office/officeart/2005/8/layout/list1"/>
    <dgm:cxn modelId="{3932AD5E-784C-4340-8739-F470B8232C31}" type="presParOf" srcId="{379ABAE2-F588-46A8-88A0-63EC82598912}" destId="{B34DB461-882A-4404-AFB2-9B2BDA12AD72}" srcOrd="0" destOrd="0" presId="urn:microsoft.com/office/officeart/2005/8/layout/list1"/>
    <dgm:cxn modelId="{5B303ADB-27DF-4738-9335-1AB21E3DC413}" type="presParOf" srcId="{379ABAE2-F588-46A8-88A0-63EC82598912}" destId="{4CB35CE7-B227-4AB4-9CE3-84D8EDE9B762}" srcOrd="1" destOrd="0" presId="urn:microsoft.com/office/officeart/2005/8/layout/list1"/>
    <dgm:cxn modelId="{2E6186B0-3AF2-4FA2-B640-DF82D7602AEC}" type="presParOf" srcId="{215ED817-6CD5-4138-A679-36B16349C83B}" destId="{54711801-92D5-4560-90A6-D44872158F12}" srcOrd="25" destOrd="0" presId="urn:microsoft.com/office/officeart/2005/8/layout/list1"/>
    <dgm:cxn modelId="{2C497535-1973-4BF4-A70C-EF30E52C8701}" type="presParOf" srcId="{215ED817-6CD5-4138-A679-36B16349C83B}" destId="{FCA0F957-0D24-46F1-8013-87287E70EF6E}" srcOrd="2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CD220B-9723-49C7-9BA8-7593EF79FEA8}"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tr-TR"/>
        </a:p>
      </dgm:t>
    </dgm:pt>
    <dgm:pt modelId="{618620D1-EB12-42E0-B7A2-E10E7F694328}">
      <dgm:prSet phldrT="[Metin]"/>
      <dgm:spPr/>
      <dgm:t>
        <a:bodyPr/>
        <a:lstStyle/>
        <a:p>
          <a:r>
            <a:rPr lang="tr-TR" dirty="0" smtClean="0"/>
            <a:t>Bilim, Sanayi ve Teknoloji Bakanlığı Teknolojik Ürün Yatırım Destek Programı ve/veya KOSGEB Araştırma-Geliştirme, </a:t>
          </a:r>
          <a:r>
            <a:rPr lang="tr-TR" dirty="0" err="1" smtClean="0"/>
            <a:t>İnovasyon</a:t>
          </a:r>
          <a:r>
            <a:rPr lang="tr-TR" dirty="0" smtClean="0"/>
            <a:t> ve Endüstriyel Uygulama Destek Programı-Endüstriyel Uygulama Programından yararlanan işletmeler </a:t>
          </a:r>
          <a:r>
            <a:rPr lang="tr-TR" b="1" dirty="0" smtClean="0">
              <a:solidFill>
                <a:srgbClr val="FF0000"/>
              </a:solidFill>
            </a:rPr>
            <a:t>farklı bir teknolojik ürün</a:t>
          </a:r>
          <a:r>
            <a:rPr lang="tr-TR" dirty="0" smtClean="0"/>
            <a:t> için bu destek programından yararlanabilir.</a:t>
          </a:r>
          <a:endParaRPr lang="tr-TR" dirty="0"/>
        </a:p>
      </dgm:t>
    </dgm:pt>
    <dgm:pt modelId="{0FD16BBD-7242-4813-A91D-A1D2CB71FE0F}" type="parTrans" cxnId="{35063B96-2FF4-420B-93F0-5BB86606FFDB}">
      <dgm:prSet/>
      <dgm:spPr/>
      <dgm:t>
        <a:bodyPr/>
        <a:lstStyle/>
        <a:p>
          <a:endParaRPr lang="tr-TR"/>
        </a:p>
      </dgm:t>
    </dgm:pt>
    <dgm:pt modelId="{53647513-7723-430E-9AB0-A51054FC4632}" type="sibTrans" cxnId="{35063B96-2FF4-420B-93F0-5BB86606FFDB}">
      <dgm:prSet/>
      <dgm:spPr/>
      <dgm:t>
        <a:bodyPr/>
        <a:lstStyle/>
        <a:p>
          <a:endParaRPr lang="tr-TR"/>
        </a:p>
      </dgm:t>
    </dgm:pt>
    <dgm:pt modelId="{FE0E9317-54D3-42DA-AD95-E9070525352D}" type="pres">
      <dgm:prSet presAssocID="{76CD220B-9723-49C7-9BA8-7593EF79FEA8}" presName="Name0" presStyleCnt="0">
        <dgm:presLayoutVars>
          <dgm:chMax/>
          <dgm:chPref/>
          <dgm:dir/>
        </dgm:presLayoutVars>
      </dgm:prSet>
      <dgm:spPr/>
      <dgm:t>
        <a:bodyPr/>
        <a:lstStyle/>
        <a:p>
          <a:endParaRPr lang="tr-TR"/>
        </a:p>
      </dgm:t>
    </dgm:pt>
    <dgm:pt modelId="{D0EEC886-79A4-4F77-8027-80882D29C7DA}" type="pres">
      <dgm:prSet presAssocID="{618620D1-EB12-42E0-B7A2-E10E7F694328}" presName="composite" presStyleCnt="0">
        <dgm:presLayoutVars>
          <dgm:chMax/>
          <dgm:chPref/>
        </dgm:presLayoutVars>
      </dgm:prSet>
      <dgm:spPr/>
    </dgm:pt>
    <dgm:pt modelId="{3BE5B5A3-E954-40DC-8DA1-FECA78F6613B}" type="pres">
      <dgm:prSet presAssocID="{618620D1-EB12-42E0-B7A2-E10E7F694328}" presName="Image" presStyleLbl="b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dgm:spPr>
    </dgm:pt>
    <dgm:pt modelId="{43C3DF2A-0EEA-4A01-A4F1-5A1168F377BC}" type="pres">
      <dgm:prSet presAssocID="{618620D1-EB12-42E0-B7A2-E10E7F694328}" presName="ParentText" presStyleLbl="revTx" presStyleIdx="0" presStyleCnt="1">
        <dgm:presLayoutVars>
          <dgm:chMax val="0"/>
          <dgm:chPref val="0"/>
          <dgm:bulletEnabled val="1"/>
        </dgm:presLayoutVars>
      </dgm:prSet>
      <dgm:spPr/>
      <dgm:t>
        <a:bodyPr/>
        <a:lstStyle/>
        <a:p>
          <a:endParaRPr lang="tr-TR"/>
        </a:p>
      </dgm:t>
    </dgm:pt>
    <dgm:pt modelId="{8A9C7B25-669F-4B43-B25B-27BF6D2A18E1}" type="pres">
      <dgm:prSet presAssocID="{618620D1-EB12-42E0-B7A2-E10E7F694328}" presName="tlFrame" presStyleLbl="node1" presStyleIdx="0" presStyleCnt="4"/>
      <dgm:spPr/>
    </dgm:pt>
    <dgm:pt modelId="{84ADDD30-705A-4778-A49A-228628B8026B}" type="pres">
      <dgm:prSet presAssocID="{618620D1-EB12-42E0-B7A2-E10E7F694328}" presName="trFrame" presStyleLbl="node1" presStyleIdx="1" presStyleCnt="4"/>
      <dgm:spPr/>
    </dgm:pt>
    <dgm:pt modelId="{35DCB8E9-6DF1-4FF8-989F-50FD7C1E8E41}" type="pres">
      <dgm:prSet presAssocID="{618620D1-EB12-42E0-B7A2-E10E7F694328}" presName="blFrame" presStyleLbl="node1" presStyleIdx="2" presStyleCnt="4"/>
      <dgm:spPr/>
    </dgm:pt>
    <dgm:pt modelId="{C4AC63FF-9E27-4B38-8CB9-36B0698A3A70}" type="pres">
      <dgm:prSet presAssocID="{618620D1-EB12-42E0-B7A2-E10E7F694328}" presName="brFrame" presStyleLbl="node1" presStyleIdx="3" presStyleCnt="4"/>
      <dgm:spPr/>
    </dgm:pt>
  </dgm:ptLst>
  <dgm:cxnLst>
    <dgm:cxn modelId="{35063B96-2FF4-420B-93F0-5BB86606FFDB}" srcId="{76CD220B-9723-49C7-9BA8-7593EF79FEA8}" destId="{618620D1-EB12-42E0-B7A2-E10E7F694328}" srcOrd="0" destOrd="0" parTransId="{0FD16BBD-7242-4813-A91D-A1D2CB71FE0F}" sibTransId="{53647513-7723-430E-9AB0-A51054FC4632}"/>
    <dgm:cxn modelId="{284D073F-0053-4313-89C8-F22CF709A8A1}" type="presOf" srcId="{76CD220B-9723-49C7-9BA8-7593EF79FEA8}" destId="{FE0E9317-54D3-42DA-AD95-E9070525352D}" srcOrd="0" destOrd="0" presId="urn:microsoft.com/office/officeart/2009/3/layout/FramedTextPicture"/>
    <dgm:cxn modelId="{64BF1556-8971-4C51-B6B7-18AEB3F20ED0}" type="presOf" srcId="{618620D1-EB12-42E0-B7A2-E10E7F694328}" destId="{43C3DF2A-0EEA-4A01-A4F1-5A1168F377BC}" srcOrd="0" destOrd="0" presId="urn:microsoft.com/office/officeart/2009/3/layout/FramedTextPicture"/>
    <dgm:cxn modelId="{3864D2A9-326D-42E1-A763-36964EEEA0CB}" type="presParOf" srcId="{FE0E9317-54D3-42DA-AD95-E9070525352D}" destId="{D0EEC886-79A4-4F77-8027-80882D29C7DA}" srcOrd="0" destOrd="0" presId="urn:microsoft.com/office/officeart/2009/3/layout/FramedTextPicture"/>
    <dgm:cxn modelId="{3D13FBB0-2370-4E4E-BB71-8F3CF937B2BD}" type="presParOf" srcId="{D0EEC886-79A4-4F77-8027-80882D29C7DA}" destId="{3BE5B5A3-E954-40DC-8DA1-FECA78F6613B}" srcOrd="0" destOrd="0" presId="urn:microsoft.com/office/officeart/2009/3/layout/FramedTextPicture"/>
    <dgm:cxn modelId="{FC4DEFBC-16F9-475E-B3A9-4090E8C448D4}" type="presParOf" srcId="{D0EEC886-79A4-4F77-8027-80882D29C7DA}" destId="{43C3DF2A-0EEA-4A01-A4F1-5A1168F377BC}" srcOrd="1" destOrd="0" presId="urn:microsoft.com/office/officeart/2009/3/layout/FramedTextPicture"/>
    <dgm:cxn modelId="{2C6D15D7-EDAA-4E1A-BD97-46C6B65E1EBE}" type="presParOf" srcId="{D0EEC886-79A4-4F77-8027-80882D29C7DA}" destId="{8A9C7B25-669F-4B43-B25B-27BF6D2A18E1}" srcOrd="2" destOrd="0" presId="urn:microsoft.com/office/officeart/2009/3/layout/FramedTextPicture"/>
    <dgm:cxn modelId="{8771C5B0-F8B1-4A89-AD89-B47594FFBBAA}" type="presParOf" srcId="{D0EEC886-79A4-4F77-8027-80882D29C7DA}" destId="{84ADDD30-705A-4778-A49A-228628B8026B}" srcOrd="3" destOrd="0" presId="urn:microsoft.com/office/officeart/2009/3/layout/FramedTextPicture"/>
    <dgm:cxn modelId="{C8E07962-D52D-4E70-AF04-2AA02E18E5BE}" type="presParOf" srcId="{D0EEC886-79A4-4F77-8027-80882D29C7DA}" destId="{35DCB8E9-6DF1-4FF8-989F-50FD7C1E8E41}" srcOrd="4" destOrd="0" presId="urn:microsoft.com/office/officeart/2009/3/layout/FramedTextPicture"/>
    <dgm:cxn modelId="{66EA98AE-72EA-4649-A7F9-994B76F44206}" type="presParOf" srcId="{D0EEC886-79A4-4F77-8027-80882D29C7DA}" destId="{C4AC63FF-9E27-4B38-8CB9-36B0698A3A70}" srcOrd="5" destOrd="0" presId="urn:microsoft.com/office/officeart/2009/3/layout/FramedText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Slayt Numarası Yer Tutucusu"/>
          <p:cNvSpPr>
            <a:spLocks noGrp="1"/>
          </p:cNvSpPr>
          <p:nvPr>
            <p:ph type="sldNum" sz="quarter" idx="3"/>
          </p:nvPr>
        </p:nvSpPr>
        <p:spPr>
          <a:xfrm>
            <a:off x="5623699" y="6456613"/>
            <a:ext cx="4302231" cy="339884"/>
          </a:xfrm>
          <a:prstGeom prst="rect">
            <a:avLst/>
          </a:prstGeom>
        </p:spPr>
        <p:txBody>
          <a:bodyPr vert="horz" lIns="91257" tIns="45629" rIns="91257" bIns="45629" rtlCol="0" anchor="b"/>
          <a:lstStyle>
            <a:lvl1pPr algn="r">
              <a:defRPr sz="1200"/>
            </a:lvl1pPr>
          </a:lstStyle>
          <a:p>
            <a:fld id="{852BF596-14AD-4026-B47E-1D33425C8778}" type="slidenum">
              <a:rPr lang="tr-TR" smtClean="0"/>
              <a:pPr/>
              <a:t>‹#›</a:t>
            </a:fld>
            <a:endParaRPr lang="tr-TR"/>
          </a:p>
        </p:txBody>
      </p:sp>
    </p:spTree>
    <p:extLst>
      <p:ext uri="{BB962C8B-B14F-4D97-AF65-F5344CB8AC3E}">
        <p14:creationId xmlns:p14="http://schemas.microsoft.com/office/powerpoint/2010/main" val="1918536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2" y="0"/>
            <a:ext cx="4302231" cy="339884"/>
          </a:xfrm>
          <a:prstGeom prst="rect">
            <a:avLst/>
          </a:prstGeom>
        </p:spPr>
        <p:txBody>
          <a:bodyPr vert="horz" lIns="91257" tIns="45629" rIns="91257" bIns="45629" rtlCol="0"/>
          <a:lstStyle>
            <a:lvl1pPr algn="l">
              <a:defRPr sz="1200"/>
            </a:lvl1pPr>
          </a:lstStyle>
          <a:p>
            <a:endParaRPr lang="tr-TR"/>
          </a:p>
        </p:txBody>
      </p:sp>
      <p:sp>
        <p:nvSpPr>
          <p:cNvPr id="3" name="2 Veri Yer Tutucusu"/>
          <p:cNvSpPr>
            <a:spLocks noGrp="1"/>
          </p:cNvSpPr>
          <p:nvPr>
            <p:ph type="dt" idx="1"/>
          </p:nvPr>
        </p:nvSpPr>
        <p:spPr>
          <a:xfrm>
            <a:off x="5623699" y="0"/>
            <a:ext cx="4302231" cy="339884"/>
          </a:xfrm>
          <a:prstGeom prst="rect">
            <a:avLst/>
          </a:prstGeom>
        </p:spPr>
        <p:txBody>
          <a:bodyPr vert="horz" lIns="91257" tIns="45629" rIns="91257" bIns="45629" rtlCol="0"/>
          <a:lstStyle>
            <a:lvl1pPr algn="r">
              <a:defRPr sz="1200"/>
            </a:lvl1pPr>
          </a:lstStyle>
          <a:p>
            <a:endParaRPr lang="tr-TR"/>
          </a:p>
        </p:txBody>
      </p:sp>
      <p:sp>
        <p:nvSpPr>
          <p:cNvPr id="4" name="3 Slayt Görüntüsü Yer Tutucusu"/>
          <p:cNvSpPr>
            <a:spLocks noGrp="1" noRot="1" noChangeAspect="1"/>
          </p:cNvSpPr>
          <p:nvPr>
            <p:ph type="sldImg" idx="2"/>
          </p:nvPr>
        </p:nvSpPr>
        <p:spPr>
          <a:xfrm>
            <a:off x="3259138" y="509588"/>
            <a:ext cx="3409950" cy="2549525"/>
          </a:xfrm>
          <a:prstGeom prst="rect">
            <a:avLst/>
          </a:prstGeom>
          <a:noFill/>
          <a:ln w="12700">
            <a:solidFill>
              <a:prstClr val="black"/>
            </a:solidFill>
          </a:ln>
        </p:spPr>
        <p:txBody>
          <a:bodyPr vert="horz" lIns="91257" tIns="45629" rIns="91257" bIns="45629" rtlCol="0" anchor="ctr"/>
          <a:lstStyle/>
          <a:p>
            <a:endParaRPr lang="tr-TR"/>
          </a:p>
        </p:txBody>
      </p:sp>
      <p:sp>
        <p:nvSpPr>
          <p:cNvPr id="5" name="4 Not Yer Tutucusu"/>
          <p:cNvSpPr>
            <a:spLocks noGrp="1"/>
          </p:cNvSpPr>
          <p:nvPr>
            <p:ph type="body" sz="quarter" idx="3"/>
          </p:nvPr>
        </p:nvSpPr>
        <p:spPr>
          <a:xfrm>
            <a:off x="992823" y="3228897"/>
            <a:ext cx="7942580" cy="3058954"/>
          </a:xfrm>
          <a:prstGeom prst="rect">
            <a:avLst/>
          </a:prstGeom>
        </p:spPr>
        <p:txBody>
          <a:bodyPr vert="horz" lIns="91257" tIns="45629" rIns="91257" bIns="45629"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2" y="6456613"/>
            <a:ext cx="4302231" cy="339884"/>
          </a:xfrm>
          <a:prstGeom prst="rect">
            <a:avLst/>
          </a:prstGeom>
        </p:spPr>
        <p:txBody>
          <a:bodyPr vert="horz" lIns="91257" tIns="45629" rIns="91257" bIns="45629" rtlCol="0" anchor="b"/>
          <a:lstStyle>
            <a:lvl1pPr algn="l">
              <a:defRPr sz="1200"/>
            </a:lvl1pPr>
          </a:lstStyle>
          <a:p>
            <a:endParaRPr lang="tr-TR"/>
          </a:p>
        </p:txBody>
      </p:sp>
      <p:sp>
        <p:nvSpPr>
          <p:cNvPr id="7" name="6 Slayt Numarası Yer Tutucusu"/>
          <p:cNvSpPr>
            <a:spLocks noGrp="1"/>
          </p:cNvSpPr>
          <p:nvPr>
            <p:ph type="sldNum" sz="quarter" idx="5"/>
          </p:nvPr>
        </p:nvSpPr>
        <p:spPr>
          <a:xfrm>
            <a:off x="5623699" y="6456613"/>
            <a:ext cx="4302231" cy="339884"/>
          </a:xfrm>
          <a:prstGeom prst="rect">
            <a:avLst/>
          </a:prstGeom>
        </p:spPr>
        <p:txBody>
          <a:bodyPr vert="horz" lIns="91257" tIns="45629" rIns="91257" bIns="45629" rtlCol="0" anchor="b"/>
          <a:lstStyle>
            <a:lvl1pPr algn="r">
              <a:defRPr sz="1200"/>
            </a:lvl1pPr>
          </a:lstStyle>
          <a:p>
            <a:fld id="{0D34A84A-BE48-4212-99C4-D6CDDF0D2B65}" type="slidenum">
              <a:rPr lang="tr-TR" smtClean="0"/>
              <a:pPr/>
              <a:t>‹#›</a:t>
            </a:fld>
            <a:endParaRPr lang="tr-TR"/>
          </a:p>
        </p:txBody>
      </p:sp>
    </p:spTree>
    <p:extLst>
      <p:ext uri="{BB962C8B-B14F-4D97-AF65-F5344CB8AC3E}">
        <p14:creationId xmlns:p14="http://schemas.microsoft.com/office/powerpoint/2010/main" val="21036621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908050" y="744538"/>
            <a:ext cx="4981575" cy="3722687"/>
          </a:xfrm>
        </p:spPr>
      </p:sp>
      <p:sp>
        <p:nvSpPr>
          <p:cNvPr id="3" name="2 Not Yer Tutucusu"/>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solidFill>
                  <a:prstClr val="black"/>
                </a:solidFill>
              </a:rPr>
              <a:pPr/>
              <a:t>1</a:t>
            </a:fld>
            <a:endParaRPr lang="tr-TR">
              <a:solidFill>
                <a:prstClr val="black"/>
              </a:solidFill>
            </a:endParaRPr>
          </a:p>
        </p:txBody>
      </p:sp>
    </p:spTree>
    <p:extLst>
      <p:ext uri="{BB962C8B-B14F-4D97-AF65-F5344CB8AC3E}">
        <p14:creationId xmlns:p14="http://schemas.microsoft.com/office/powerpoint/2010/main" val="236071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87566" y="514064"/>
            <a:ext cx="7333268" cy="2570319"/>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63832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335338" y="514350"/>
            <a:ext cx="3438525" cy="2568575"/>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314417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336925" y="514350"/>
            <a:ext cx="3436938" cy="2568575"/>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64250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335338" y="514350"/>
            <a:ext cx="3438525" cy="2568575"/>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528745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336925" y="514350"/>
            <a:ext cx="3436938" cy="2568575"/>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701599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335338" y="514350"/>
            <a:ext cx="3438525" cy="2568575"/>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97505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26</a:t>
            </a:fld>
            <a:endParaRPr lang="tr-TR"/>
          </a:p>
        </p:txBody>
      </p:sp>
    </p:spTree>
    <p:extLst>
      <p:ext uri="{BB962C8B-B14F-4D97-AF65-F5344CB8AC3E}">
        <p14:creationId xmlns:p14="http://schemas.microsoft.com/office/powerpoint/2010/main" val="2848534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xfrm>
            <a:off x="3259138" y="509588"/>
            <a:ext cx="3409950"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30000"/>
              </a:lnSpc>
              <a:spcBef>
                <a:spcPct val="50000"/>
              </a:spcBef>
              <a:buClr>
                <a:schemeClr val="hlink"/>
              </a:buClr>
              <a:buFont typeface="Wingdings" pitchFamily="2" charset="2"/>
              <a:buNone/>
            </a:pPr>
            <a:endParaRPr lang="tr-TR" dirty="0" smtClean="0">
              <a:solidFill>
                <a:schemeClr val="bg1"/>
              </a:solidFill>
            </a:endParaRPr>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1464" indent="-285179" eaLnBrk="0" hangingPunct="0">
              <a:defRPr>
                <a:solidFill>
                  <a:schemeClr val="tx1"/>
                </a:solidFill>
                <a:latin typeface="Arial" charset="0"/>
                <a:cs typeface="Arial" charset="0"/>
              </a:defRPr>
            </a:lvl2pPr>
            <a:lvl3pPr marL="1140714" indent="-228143" eaLnBrk="0" hangingPunct="0">
              <a:defRPr>
                <a:solidFill>
                  <a:schemeClr val="tx1"/>
                </a:solidFill>
                <a:latin typeface="Arial" charset="0"/>
                <a:cs typeface="Arial" charset="0"/>
              </a:defRPr>
            </a:lvl3pPr>
            <a:lvl4pPr marL="1597000" indent="-228143" eaLnBrk="0" hangingPunct="0">
              <a:defRPr>
                <a:solidFill>
                  <a:schemeClr val="tx1"/>
                </a:solidFill>
                <a:latin typeface="Arial" charset="0"/>
                <a:cs typeface="Arial" charset="0"/>
              </a:defRPr>
            </a:lvl4pPr>
            <a:lvl5pPr marL="2053285" indent="-228143" eaLnBrk="0" hangingPunct="0">
              <a:defRPr>
                <a:solidFill>
                  <a:schemeClr val="tx1"/>
                </a:solidFill>
                <a:latin typeface="Arial" charset="0"/>
                <a:cs typeface="Arial" charset="0"/>
              </a:defRPr>
            </a:lvl5pPr>
            <a:lvl6pPr marL="2509571" indent="-228143" eaLnBrk="0" fontAlgn="base" hangingPunct="0">
              <a:spcBef>
                <a:spcPct val="0"/>
              </a:spcBef>
              <a:spcAft>
                <a:spcPct val="0"/>
              </a:spcAft>
              <a:defRPr>
                <a:solidFill>
                  <a:schemeClr val="tx1"/>
                </a:solidFill>
                <a:latin typeface="Arial" charset="0"/>
                <a:cs typeface="Arial" charset="0"/>
              </a:defRPr>
            </a:lvl6pPr>
            <a:lvl7pPr marL="2965856" indent="-228143" eaLnBrk="0" fontAlgn="base" hangingPunct="0">
              <a:spcBef>
                <a:spcPct val="0"/>
              </a:spcBef>
              <a:spcAft>
                <a:spcPct val="0"/>
              </a:spcAft>
              <a:defRPr>
                <a:solidFill>
                  <a:schemeClr val="tx1"/>
                </a:solidFill>
                <a:latin typeface="Arial" charset="0"/>
                <a:cs typeface="Arial" charset="0"/>
              </a:defRPr>
            </a:lvl7pPr>
            <a:lvl8pPr marL="3422142" indent="-228143" eaLnBrk="0" fontAlgn="base" hangingPunct="0">
              <a:spcBef>
                <a:spcPct val="0"/>
              </a:spcBef>
              <a:spcAft>
                <a:spcPct val="0"/>
              </a:spcAft>
              <a:defRPr>
                <a:solidFill>
                  <a:schemeClr val="tx1"/>
                </a:solidFill>
                <a:latin typeface="Arial" charset="0"/>
                <a:cs typeface="Arial" charset="0"/>
              </a:defRPr>
            </a:lvl8pPr>
            <a:lvl9pPr marL="3878428" indent="-228143" eaLnBrk="0" fontAlgn="base" hangingPunct="0">
              <a:spcBef>
                <a:spcPct val="0"/>
              </a:spcBef>
              <a:spcAft>
                <a:spcPct val="0"/>
              </a:spcAft>
              <a:defRPr>
                <a:solidFill>
                  <a:schemeClr val="tx1"/>
                </a:solidFill>
                <a:latin typeface="Arial" charset="0"/>
                <a:cs typeface="Arial" charset="0"/>
              </a:defRPr>
            </a:lvl9pPr>
          </a:lstStyle>
          <a:p>
            <a:pPr eaLnBrk="1" hangingPunct="1"/>
            <a:fld id="{3B39F6BA-864E-4593-91D6-F8B53D4A8E85}" type="slidenum">
              <a:rPr lang="tr-TR" smtClean="0">
                <a:solidFill>
                  <a:prstClr val="black"/>
                </a:solidFill>
              </a:rPr>
              <a:pPr eaLnBrk="1" hangingPunct="1"/>
              <a:t>27</a:t>
            </a:fld>
            <a:endParaRPr lang="tr-TR" dirty="0" smtClean="0">
              <a:solidFill>
                <a:prstClr val="black"/>
              </a:solidFill>
            </a:endParaRPr>
          </a:p>
        </p:txBody>
      </p:sp>
    </p:spTree>
    <p:extLst>
      <p:ext uri="{BB962C8B-B14F-4D97-AF65-F5344CB8AC3E}">
        <p14:creationId xmlns:p14="http://schemas.microsoft.com/office/powerpoint/2010/main" val="1687944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xfrm>
            <a:off x="3259138" y="509588"/>
            <a:ext cx="3409950"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30000"/>
              </a:lnSpc>
              <a:spcBef>
                <a:spcPct val="50000"/>
              </a:spcBef>
              <a:buClr>
                <a:schemeClr val="hlink"/>
              </a:buClr>
              <a:buFont typeface="Wingdings" pitchFamily="2" charset="2"/>
              <a:buNone/>
            </a:pPr>
            <a:endParaRPr lang="tr-TR" smtClean="0">
              <a:solidFill>
                <a:schemeClr val="bg1"/>
              </a:solidFill>
            </a:endParaRPr>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1464" indent="-285179" eaLnBrk="0" hangingPunct="0">
              <a:defRPr>
                <a:solidFill>
                  <a:schemeClr val="tx1"/>
                </a:solidFill>
                <a:latin typeface="Arial" charset="0"/>
                <a:cs typeface="Arial" charset="0"/>
              </a:defRPr>
            </a:lvl2pPr>
            <a:lvl3pPr marL="1140714" indent="-228143" eaLnBrk="0" hangingPunct="0">
              <a:defRPr>
                <a:solidFill>
                  <a:schemeClr val="tx1"/>
                </a:solidFill>
                <a:latin typeface="Arial" charset="0"/>
                <a:cs typeface="Arial" charset="0"/>
              </a:defRPr>
            </a:lvl3pPr>
            <a:lvl4pPr marL="1597000" indent="-228143" eaLnBrk="0" hangingPunct="0">
              <a:defRPr>
                <a:solidFill>
                  <a:schemeClr val="tx1"/>
                </a:solidFill>
                <a:latin typeface="Arial" charset="0"/>
                <a:cs typeface="Arial" charset="0"/>
              </a:defRPr>
            </a:lvl4pPr>
            <a:lvl5pPr marL="2053285" indent="-228143" eaLnBrk="0" hangingPunct="0">
              <a:defRPr>
                <a:solidFill>
                  <a:schemeClr val="tx1"/>
                </a:solidFill>
                <a:latin typeface="Arial" charset="0"/>
                <a:cs typeface="Arial" charset="0"/>
              </a:defRPr>
            </a:lvl5pPr>
            <a:lvl6pPr marL="2509571" indent="-228143" eaLnBrk="0" fontAlgn="base" hangingPunct="0">
              <a:spcBef>
                <a:spcPct val="0"/>
              </a:spcBef>
              <a:spcAft>
                <a:spcPct val="0"/>
              </a:spcAft>
              <a:defRPr>
                <a:solidFill>
                  <a:schemeClr val="tx1"/>
                </a:solidFill>
                <a:latin typeface="Arial" charset="0"/>
                <a:cs typeface="Arial" charset="0"/>
              </a:defRPr>
            </a:lvl6pPr>
            <a:lvl7pPr marL="2965856" indent="-228143" eaLnBrk="0" fontAlgn="base" hangingPunct="0">
              <a:spcBef>
                <a:spcPct val="0"/>
              </a:spcBef>
              <a:spcAft>
                <a:spcPct val="0"/>
              </a:spcAft>
              <a:defRPr>
                <a:solidFill>
                  <a:schemeClr val="tx1"/>
                </a:solidFill>
                <a:latin typeface="Arial" charset="0"/>
                <a:cs typeface="Arial" charset="0"/>
              </a:defRPr>
            </a:lvl7pPr>
            <a:lvl8pPr marL="3422142" indent="-228143" eaLnBrk="0" fontAlgn="base" hangingPunct="0">
              <a:spcBef>
                <a:spcPct val="0"/>
              </a:spcBef>
              <a:spcAft>
                <a:spcPct val="0"/>
              </a:spcAft>
              <a:defRPr>
                <a:solidFill>
                  <a:schemeClr val="tx1"/>
                </a:solidFill>
                <a:latin typeface="Arial" charset="0"/>
                <a:cs typeface="Arial" charset="0"/>
              </a:defRPr>
            </a:lvl8pPr>
            <a:lvl9pPr marL="3878428" indent="-228143" eaLnBrk="0" fontAlgn="base" hangingPunct="0">
              <a:spcBef>
                <a:spcPct val="0"/>
              </a:spcBef>
              <a:spcAft>
                <a:spcPct val="0"/>
              </a:spcAft>
              <a:defRPr>
                <a:solidFill>
                  <a:schemeClr val="tx1"/>
                </a:solidFill>
                <a:latin typeface="Arial" charset="0"/>
                <a:cs typeface="Arial" charset="0"/>
              </a:defRPr>
            </a:lvl9pPr>
          </a:lstStyle>
          <a:p>
            <a:pPr eaLnBrk="1" hangingPunct="1"/>
            <a:fld id="{3B39F6BA-864E-4593-91D6-F8B53D4A8E85}" type="slidenum">
              <a:rPr lang="tr-TR" smtClean="0"/>
              <a:pPr eaLnBrk="1" hangingPunct="1"/>
              <a:t>28</a:t>
            </a:fld>
            <a:endParaRPr lang="tr-TR" smtClean="0"/>
          </a:p>
        </p:txBody>
      </p:sp>
    </p:spTree>
    <p:extLst>
      <p:ext uri="{BB962C8B-B14F-4D97-AF65-F5344CB8AC3E}">
        <p14:creationId xmlns:p14="http://schemas.microsoft.com/office/powerpoint/2010/main" val="463803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xfrm>
            <a:off x="3259138" y="509588"/>
            <a:ext cx="3409950"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smtClean="0">
              <a:solidFill>
                <a:schemeClr val="bg1"/>
              </a:solidFill>
            </a:endParaRPr>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1464" indent="-285179" eaLnBrk="0" hangingPunct="0">
              <a:defRPr>
                <a:solidFill>
                  <a:schemeClr val="tx1"/>
                </a:solidFill>
                <a:latin typeface="Arial" charset="0"/>
                <a:cs typeface="Arial" charset="0"/>
              </a:defRPr>
            </a:lvl2pPr>
            <a:lvl3pPr marL="1140714" indent="-228143" eaLnBrk="0" hangingPunct="0">
              <a:defRPr>
                <a:solidFill>
                  <a:schemeClr val="tx1"/>
                </a:solidFill>
                <a:latin typeface="Arial" charset="0"/>
                <a:cs typeface="Arial" charset="0"/>
              </a:defRPr>
            </a:lvl3pPr>
            <a:lvl4pPr marL="1597000" indent="-228143" eaLnBrk="0" hangingPunct="0">
              <a:defRPr>
                <a:solidFill>
                  <a:schemeClr val="tx1"/>
                </a:solidFill>
                <a:latin typeface="Arial" charset="0"/>
                <a:cs typeface="Arial" charset="0"/>
              </a:defRPr>
            </a:lvl4pPr>
            <a:lvl5pPr marL="2053285" indent="-228143" eaLnBrk="0" hangingPunct="0">
              <a:defRPr>
                <a:solidFill>
                  <a:schemeClr val="tx1"/>
                </a:solidFill>
                <a:latin typeface="Arial" charset="0"/>
                <a:cs typeface="Arial" charset="0"/>
              </a:defRPr>
            </a:lvl5pPr>
            <a:lvl6pPr marL="2509571" indent="-228143" eaLnBrk="0" fontAlgn="base" hangingPunct="0">
              <a:spcBef>
                <a:spcPct val="0"/>
              </a:spcBef>
              <a:spcAft>
                <a:spcPct val="0"/>
              </a:spcAft>
              <a:defRPr>
                <a:solidFill>
                  <a:schemeClr val="tx1"/>
                </a:solidFill>
                <a:latin typeface="Arial" charset="0"/>
                <a:cs typeface="Arial" charset="0"/>
              </a:defRPr>
            </a:lvl6pPr>
            <a:lvl7pPr marL="2965856" indent="-228143" eaLnBrk="0" fontAlgn="base" hangingPunct="0">
              <a:spcBef>
                <a:spcPct val="0"/>
              </a:spcBef>
              <a:spcAft>
                <a:spcPct val="0"/>
              </a:spcAft>
              <a:defRPr>
                <a:solidFill>
                  <a:schemeClr val="tx1"/>
                </a:solidFill>
                <a:latin typeface="Arial" charset="0"/>
                <a:cs typeface="Arial" charset="0"/>
              </a:defRPr>
            </a:lvl7pPr>
            <a:lvl8pPr marL="3422142" indent="-228143" eaLnBrk="0" fontAlgn="base" hangingPunct="0">
              <a:spcBef>
                <a:spcPct val="0"/>
              </a:spcBef>
              <a:spcAft>
                <a:spcPct val="0"/>
              </a:spcAft>
              <a:defRPr>
                <a:solidFill>
                  <a:schemeClr val="tx1"/>
                </a:solidFill>
                <a:latin typeface="Arial" charset="0"/>
                <a:cs typeface="Arial" charset="0"/>
              </a:defRPr>
            </a:lvl8pPr>
            <a:lvl9pPr marL="3878428" indent="-228143" eaLnBrk="0" fontAlgn="base" hangingPunct="0">
              <a:spcBef>
                <a:spcPct val="0"/>
              </a:spcBef>
              <a:spcAft>
                <a:spcPct val="0"/>
              </a:spcAft>
              <a:defRPr>
                <a:solidFill>
                  <a:schemeClr val="tx1"/>
                </a:solidFill>
                <a:latin typeface="Arial" charset="0"/>
                <a:cs typeface="Arial" charset="0"/>
              </a:defRPr>
            </a:lvl9pPr>
          </a:lstStyle>
          <a:p>
            <a:pPr eaLnBrk="1" hangingPunct="1"/>
            <a:fld id="{3B39F6BA-864E-4593-91D6-F8B53D4A8E85}" type="slidenum">
              <a:rPr lang="tr-TR" smtClean="0">
                <a:solidFill>
                  <a:prstClr val="black"/>
                </a:solidFill>
              </a:rPr>
              <a:pPr eaLnBrk="1" hangingPunct="1"/>
              <a:t>32</a:t>
            </a:fld>
            <a:endParaRPr lang="tr-TR" smtClean="0">
              <a:solidFill>
                <a:prstClr val="black"/>
              </a:solidFill>
            </a:endParaRPr>
          </a:p>
        </p:txBody>
      </p:sp>
    </p:spTree>
    <p:extLst>
      <p:ext uri="{BB962C8B-B14F-4D97-AF65-F5344CB8AC3E}">
        <p14:creationId xmlns:p14="http://schemas.microsoft.com/office/powerpoint/2010/main" val="67394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935038" y="746125"/>
            <a:ext cx="4987925" cy="3729038"/>
          </a:xfrm>
        </p:spPr>
      </p:sp>
      <p:sp>
        <p:nvSpPr>
          <p:cNvPr id="3" name="2 Not Yer Tutucusu"/>
          <p:cNvSpPr>
            <a:spLocks noGrp="1"/>
          </p:cNvSpPr>
          <p:nvPr>
            <p:ph type="body" idx="1"/>
          </p:nvPr>
        </p:nvSpPr>
        <p:spPr/>
        <p:txBody>
          <a:bodyPr>
            <a:normAutofit/>
          </a:bodyPr>
          <a:lstStyle/>
          <a:p>
            <a:endParaRPr lang="tr-TR" dirty="0"/>
          </a:p>
        </p:txBody>
      </p:sp>
    </p:spTree>
    <p:extLst>
      <p:ext uri="{BB962C8B-B14F-4D97-AF65-F5344CB8AC3E}">
        <p14:creationId xmlns:p14="http://schemas.microsoft.com/office/powerpoint/2010/main" val="1951230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259138" y="509588"/>
            <a:ext cx="3409950"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8E707C-66A7-4CB5-A52F-9FD3C5097131}" type="slidenum">
              <a:rPr lang="tr-TR" smtClean="0"/>
              <a:pPr>
                <a:defRPr/>
              </a:pPr>
              <a:t>33</a:t>
            </a:fld>
            <a:endParaRPr lang="tr-TR"/>
          </a:p>
        </p:txBody>
      </p:sp>
    </p:spTree>
    <p:extLst>
      <p:ext uri="{BB962C8B-B14F-4D97-AF65-F5344CB8AC3E}">
        <p14:creationId xmlns:p14="http://schemas.microsoft.com/office/powerpoint/2010/main" val="4294123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259138" y="509588"/>
            <a:ext cx="3409950" cy="2549525"/>
          </a:xfrm>
        </p:spPr>
      </p:sp>
      <p:sp>
        <p:nvSpPr>
          <p:cNvPr id="3" name="Not Yer Tutucusu 2"/>
          <p:cNvSpPr>
            <a:spLocks noGrp="1"/>
          </p:cNvSpPr>
          <p:nvPr>
            <p:ph type="body" idx="1"/>
          </p:nvPr>
        </p:nvSpPr>
        <p:spPr/>
        <p:txBody>
          <a:bodyPr/>
          <a:lstStyle/>
          <a:p>
            <a:pPr lvl="0"/>
            <a:r>
              <a:rPr lang="tr-TR" sz="1200" kern="1200" dirty="0" smtClean="0">
                <a:solidFill>
                  <a:schemeClr val="tx1"/>
                </a:solidFill>
                <a:effectLst/>
                <a:latin typeface="+mn-lt"/>
                <a:ea typeface="+mn-ea"/>
                <a:cs typeface="+mn-cs"/>
              </a:rPr>
              <a:t>Makine-teçhizat ve kalıp giderleri,</a:t>
            </a:r>
          </a:p>
          <a:p>
            <a:pPr lvl="0"/>
            <a:r>
              <a:rPr lang="tr-TR" sz="1200" kern="1200" dirty="0" smtClean="0">
                <a:solidFill>
                  <a:schemeClr val="tx1"/>
                </a:solidFill>
                <a:effectLst/>
                <a:latin typeface="+mn-lt"/>
                <a:ea typeface="+mn-ea"/>
                <a:cs typeface="+mn-cs"/>
              </a:rPr>
              <a:t>Makine-teçhizata ve kalıba ait taşıma, montaj ve sigorta giderleri, </a:t>
            </a:r>
          </a:p>
          <a:p>
            <a:pPr lvl="0"/>
            <a:r>
              <a:rPr lang="tr-TR" sz="1200" kern="1200" dirty="0" smtClean="0">
                <a:solidFill>
                  <a:schemeClr val="tx1"/>
                </a:solidFill>
                <a:effectLst/>
                <a:latin typeface="+mn-lt"/>
                <a:ea typeface="+mn-ea"/>
                <a:cs typeface="+mn-cs"/>
              </a:rPr>
              <a:t>Yazılım giderleri,</a:t>
            </a:r>
          </a:p>
          <a:p>
            <a:pPr lvl="0"/>
            <a:r>
              <a:rPr lang="tr-TR" sz="1200" kern="1200" dirty="0" smtClean="0">
                <a:solidFill>
                  <a:schemeClr val="tx1"/>
                </a:solidFill>
                <a:effectLst/>
                <a:latin typeface="+mn-lt"/>
                <a:ea typeface="+mn-ea"/>
                <a:cs typeface="+mn-cs"/>
              </a:rPr>
              <a:t>Üretim hattı tasarım giderleri</a:t>
            </a:r>
          </a:p>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36</a:t>
            </a:fld>
            <a:endParaRPr lang="tr-TR"/>
          </a:p>
        </p:txBody>
      </p:sp>
    </p:spTree>
    <p:extLst>
      <p:ext uri="{BB962C8B-B14F-4D97-AF65-F5344CB8AC3E}">
        <p14:creationId xmlns:p14="http://schemas.microsoft.com/office/powerpoint/2010/main" val="17789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259138" y="509588"/>
            <a:ext cx="3409950" cy="2549525"/>
          </a:xfrm>
        </p:spPr>
      </p:sp>
      <p:sp>
        <p:nvSpPr>
          <p:cNvPr id="3" name="Not Yer Tutucusu 2"/>
          <p:cNvSpPr>
            <a:spLocks noGrp="1"/>
          </p:cNvSpPr>
          <p:nvPr>
            <p:ph type="body" idx="1"/>
          </p:nvPr>
        </p:nvSpPr>
        <p:spPr/>
        <p:txBody>
          <a:bodyPr/>
          <a:lstStyle/>
          <a:p>
            <a:pPr lvl="0"/>
            <a:endParaRPr lang="tr-TR" sz="120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0D34A84A-BE48-4212-99C4-D6CDDF0D2B65}" type="slidenum">
              <a:rPr lang="tr-TR" smtClean="0"/>
              <a:pPr/>
              <a:t>37</a:t>
            </a:fld>
            <a:endParaRPr lang="tr-TR"/>
          </a:p>
        </p:txBody>
      </p:sp>
    </p:spTree>
    <p:extLst>
      <p:ext uri="{BB962C8B-B14F-4D97-AF65-F5344CB8AC3E}">
        <p14:creationId xmlns:p14="http://schemas.microsoft.com/office/powerpoint/2010/main" val="17789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3259138" y="509588"/>
            <a:ext cx="3409950" cy="2549525"/>
          </a:xfrm>
          <a:ln/>
        </p:spPr>
      </p:sp>
      <p:sp>
        <p:nvSpPr>
          <p:cNvPr id="23555" name="Not Yer Tutucusu 2"/>
          <p:cNvSpPr>
            <a:spLocks noGrp="1"/>
          </p:cNvSpPr>
          <p:nvPr>
            <p:ph type="body" idx="1"/>
          </p:nvPr>
        </p:nvSpPr>
        <p:spPr>
          <a:noFill/>
        </p:spPr>
        <p:txBody>
          <a:bodyPr/>
          <a:lstStyle/>
          <a:p>
            <a:pPr marL="171450" indent="-171450">
              <a:buFont typeface="Arial" panose="020B0604020202020204" pitchFamily="34" charset="0"/>
              <a:buChar char="•"/>
            </a:pPr>
            <a:r>
              <a:rPr lang="tr-TR" dirty="0" smtClean="0">
                <a:latin typeface="Arial" charset="0"/>
                <a:cs typeface="Arial" charset="0"/>
              </a:rPr>
              <a:t>Başvurular KOBİ Bilgi Sistemi üzerinden İl Müdürlüklerimize yapılacak,</a:t>
            </a:r>
          </a:p>
          <a:p>
            <a:pPr marL="171450" indent="-171450">
              <a:buFont typeface="Arial" panose="020B0604020202020204" pitchFamily="34" charset="0"/>
              <a:buChar char="•"/>
            </a:pPr>
            <a:r>
              <a:rPr lang="tr-TR" dirty="0" smtClean="0">
                <a:latin typeface="Arial" charset="0"/>
                <a:cs typeface="Arial" charset="0"/>
              </a:rPr>
              <a:t>Ön Değerlendirme</a:t>
            </a:r>
            <a:r>
              <a:rPr lang="tr-TR" baseline="0" dirty="0" smtClean="0">
                <a:latin typeface="Arial" charset="0"/>
                <a:cs typeface="Arial" charset="0"/>
              </a:rPr>
              <a:t> aşamasında tespit edilen eksiklikler tamamlanacak,</a:t>
            </a:r>
          </a:p>
          <a:p>
            <a:pPr marL="171450" indent="-171450">
              <a:buFont typeface="Arial" panose="020B0604020202020204" pitchFamily="34" charset="0"/>
              <a:buChar char="•"/>
            </a:pPr>
            <a:r>
              <a:rPr lang="tr-TR" baseline="0" dirty="0" smtClean="0">
                <a:latin typeface="Arial" charset="0"/>
                <a:cs typeface="Arial" charset="0"/>
              </a:rPr>
              <a:t>Yerinde İnceleme aşamasında Mali ve Teknik rapor hazırlanması için öğretim elemanları görevlendirilecek,</a:t>
            </a:r>
          </a:p>
          <a:p>
            <a:pPr marL="171450" indent="-171450">
              <a:buFont typeface="Arial" panose="020B0604020202020204" pitchFamily="34" charset="0"/>
              <a:buChar char="•"/>
            </a:pPr>
            <a:r>
              <a:rPr lang="tr-TR" baseline="0" dirty="0" smtClean="0">
                <a:latin typeface="Arial" charset="0"/>
                <a:cs typeface="Arial" charset="0"/>
              </a:rPr>
              <a:t>Mali ve Teknik raporlar geldikten sonra tüm başvuru dosyası değerlendirilmek üzere Başkanlığa gönderilecek,</a:t>
            </a:r>
          </a:p>
          <a:p>
            <a:pPr marL="171450" indent="-171450">
              <a:buFont typeface="Arial" panose="020B0604020202020204" pitchFamily="34" charset="0"/>
              <a:buChar char="•"/>
            </a:pPr>
            <a:r>
              <a:rPr lang="tr-TR" baseline="0" dirty="0" smtClean="0">
                <a:latin typeface="Arial" charset="0"/>
                <a:cs typeface="Arial" charset="0"/>
              </a:rPr>
              <a:t>Başkanlıkta toplanan kurul proje sahibini de dinleyerek kararını verecek,</a:t>
            </a:r>
          </a:p>
          <a:p>
            <a:pPr marL="171450" indent="-171450">
              <a:buFont typeface="Arial" panose="020B0604020202020204" pitchFamily="34" charset="0"/>
              <a:buChar char="•"/>
            </a:pPr>
            <a:r>
              <a:rPr lang="tr-TR" baseline="0" dirty="0" smtClean="0">
                <a:latin typeface="Arial" charset="0"/>
                <a:cs typeface="Arial" charset="0"/>
              </a:rPr>
              <a:t>Projesi kabul edilen işletmelerden Taahhütname alınarak destek süreci başlayacak,</a:t>
            </a:r>
          </a:p>
          <a:p>
            <a:pPr marL="171450" indent="-171450">
              <a:buFont typeface="Arial" panose="020B0604020202020204" pitchFamily="34" charset="0"/>
              <a:buChar char="•"/>
            </a:pPr>
            <a:r>
              <a:rPr lang="tr-TR" baseline="0" dirty="0" smtClean="0">
                <a:latin typeface="Arial" charset="0"/>
                <a:cs typeface="Arial" charset="0"/>
              </a:rPr>
              <a:t>Ödemeler 4 aylık periyotlar halinde dönemsel izleme raporuna istinaden gerçekleştirilecek,</a:t>
            </a:r>
          </a:p>
          <a:p>
            <a:pPr marL="171450" indent="-171450">
              <a:buFont typeface="Arial" panose="020B0604020202020204" pitchFamily="34" charset="0"/>
              <a:buChar char="•"/>
            </a:pPr>
            <a:r>
              <a:rPr lang="tr-TR" baseline="0" dirty="0" smtClean="0">
                <a:latin typeface="Arial" charset="0"/>
                <a:cs typeface="Arial" charset="0"/>
              </a:rPr>
              <a:t>Ayrıca aylık olarak Başkanlık tarafından görevlendirilecek proje koordinatörü işletmeyi ziyaret ederek izleyici hoca ve işletmeden sorumlu KOSGEB personeli arasındaki bağlantıyı sağlayacak, işletmenin yaşadığı sorunlar var ise çözüm bulmaya çalışacak,</a:t>
            </a:r>
          </a:p>
          <a:p>
            <a:pPr marL="171450" indent="-171450">
              <a:buFont typeface="Arial" panose="020B0604020202020204" pitchFamily="34" charset="0"/>
              <a:buChar char="•"/>
            </a:pPr>
            <a:r>
              <a:rPr lang="tr-TR" baseline="0" dirty="0" smtClean="0">
                <a:latin typeface="Arial" charset="0"/>
                <a:cs typeface="Arial" charset="0"/>
              </a:rPr>
              <a:t>İşletme, proje başarılı ile tamamlanırsa işletme giderleri desteğinden 1 yıl boyunca yararlanabilecek,</a:t>
            </a:r>
          </a:p>
          <a:p>
            <a:pPr marL="171450" indent="-171450">
              <a:buFont typeface="Arial" panose="020B0604020202020204" pitchFamily="34" charset="0"/>
              <a:buChar char="•"/>
            </a:pPr>
            <a:r>
              <a:rPr lang="tr-TR" baseline="0" dirty="0" smtClean="0">
                <a:latin typeface="Arial" charset="0"/>
                <a:cs typeface="Arial" charset="0"/>
              </a:rPr>
              <a:t>Proje tamamlandıktan sonra 5 yıl boyunca izleme gerçekleştirilecek.</a:t>
            </a: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38</a:t>
            </a:fld>
            <a:endParaRPr lang="tr-TR" sz="1200" b="0">
              <a:solidFill>
                <a:prstClr val="black"/>
              </a:solidFill>
              <a:latin typeface="Arial" charset="0"/>
            </a:endParaRPr>
          </a:p>
        </p:txBody>
      </p:sp>
    </p:spTree>
    <p:extLst>
      <p:ext uri="{BB962C8B-B14F-4D97-AF65-F5344CB8AC3E}">
        <p14:creationId xmlns:p14="http://schemas.microsoft.com/office/powerpoint/2010/main" val="3389452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3259138" y="509588"/>
            <a:ext cx="3409950" cy="2549525"/>
          </a:xfrm>
          <a:ln/>
        </p:spPr>
      </p:sp>
      <p:sp>
        <p:nvSpPr>
          <p:cNvPr id="23555" name="Not Yer Tutucusu 2"/>
          <p:cNvSpPr>
            <a:spLocks noGrp="1"/>
          </p:cNvSpPr>
          <p:nvPr>
            <p:ph type="body" idx="1"/>
          </p:nvPr>
        </p:nvSpPr>
        <p:spPr>
          <a:noFill/>
        </p:spPr>
        <p:txBody>
          <a:bodyPr/>
          <a:lstStyle/>
          <a:p>
            <a:pPr marL="171450" indent="-171450">
              <a:buFont typeface="Arial" panose="020B0604020202020204" pitchFamily="34" charset="0"/>
              <a:buChar char="•"/>
            </a:pPr>
            <a:r>
              <a:rPr lang="tr-TR" dirty="0" smtClean="0">
                <a:latin typeface="Arial" charset="0"/>
                <a:cs typeface="Arial" charset="0"/>
              </a:rPr>
              <a:t>Başvurular KOBİ Bilgi Sistemi üzerinden İl Müdürlüklerimize yapılacak,</a:t>
            </a:r>
          </a:p>
          <a:p>
            <a:pPr marL="171450" indent="-171450">
              <a:buFont typeface="Arial" panose="020B0604020202020204" pitchFamily="34" charset="0"/>
              <a:buChar char="•"/>
            </a:pPr>
            <a:r>
              <a:rPr lang="tr-TR" dirty="0" smtClean="0">
                <a:latin typeface="Arial" charset="0"/>
                <a:cs typeface="Arial" charset="0"/>
              </a:rPr>
              <a:t>Ön Değerlendirme</a:t>
            </a:r>
            <a:r>
              <a:rPr lang="tr-TR" baseline="0" dirty="0" smtClean="0">
                <a:latin typeface="Arial" charset="0"/>
                <a:cs typeface="Arial" charset="0"/>
              </a:rPr>
              <a:t> aşamasında tespit edilen eksiklikler tamamlanacak,</a:t>
            </a:r>
          </a:p>
          <a:p>
            <a:pPr marL="171450" indent="-171450">
              <a:buFont typeface="Arial" panose="020B0604020202020204" pitchFamily="34" charset="0"/>
              <a:buChar char="•"/>
            </a:pPr>
            <a:r>
              <a:rPr lang="tr-TR" baseline="0" dirty="0" smtClean="0">
                <a:latin typeface="Arial" charset="0"/>
                <a:cs typeface="Arial" charset="0"/>
              </a:rPr>
              <a:t>Yerinde İnceleme aşamasında Mali ve Teknik rapor hazırlanması için öğretim elemanları görevlendirilecek,</a:t>
            </a:r>
          </a:p>
          <a:p>
            <a:pPr marL="171450" indent="-171450">
              <a:buFont typeface="Arial" panose="020B0604020202020204" pitchFamily="34" charset="0"/>
              <a:buChar char="•"/>
            </a:pPr>
            <a:r>
              <a:rPr lang="tr-TR" baseline="0" dirty="0" smtClean="0">
                <a:latin typeface="Arial" charset="0"/>
                <a:cs typeface="Arial" charset="0"/>
              </a:rPr>
              <a:t>Mali ve Teknik raporlar geldikten sonra tüm başvuru dosyası değerlendirilmek üzere Başkanlığa gönderilecek,</a:t>
            </a:r>
          </a:p>
          <a:p>
            <a:pPr marL="171450" indent="-171450">
              <a:buFont typeface="Arial" panose="020B0604020202020204" pitchFamily="34" charset="0"/>
              <a:buChar char="•"/>
            </a:pPr>
            <a:r>
              <a:rPr lang="tr-TR" baseline="0" dirty="0" smtClean="0">
                <a:latin typeface="Arial" charset="0"/>
                <a:cs typeface="Arial" charset="0"/>
              </a:rPr>
              <a:t>Başkanlıkta toplanan kurul proje sahibini de dinleyerek kararını verecek,</a:t>
            </a:r>
          </a:p>
          <a:p>
            <a:pPr marL="171450" indent="-171450">
              <a:buFont typeface="Arial" panose="020B0604020202020204" pitchFamily="34" charset="0"/>
              <a:buChar char="•"/>
            </a:pPr>
            <a:r>
              <a:rPr lang="tr-TR" baseline="0" dirty="0" smtClean="0">
                <a:latin typeface="Arial" charset="0"/>
                <a:cs typeface="Arial" charset="0"/>
              </a:rPr>
              <a:t>Projesi kabul edilen işletmelerden Taahhütname alınarak destek süreci başlayacak,</a:t>
            </a:r>
          </a:p>
          <a:p>
            <a:pPr marL="171450" indent="-171450">
              <a:buFont typeface="Arial" panose="020B0604020202020204" pitchFamily="34" charset="0"/>
              <a:buChar char="•"/>
            </a:pPr>
            <a:r>
              <a:rPr lang="tr-TR" baseline="0" dirty="0" smtClean="0">
                <a:latin typeface="Arial" charset="0"/>
                <a:cs typeface="Arial" charset="0"/>
              </a:rPr>
              <a:t>Ödemeler 4 aylık periyotlar halinde dönemsel izleme raporuna istinaden gerçekleştirilecek,</a:t>
            </a:r>
          </a:p>
          <a:p>
            <a:pPr marL="171450" indent="-171450">
              <a:buFont typeface="Arial" panose="020B0604020202020204" pitchFamily="34" charset="0"/>
              <a:buChar char="•"/>
            </a:pPr>
            <a:r>
              <a:rPr lang="tr-TR" baseline="0" dirty="0" smtClean="0">
                <a:latin typeface="Arial" charset="0"/>
                <a:cs typeface="Arial" charset="0"/>
              </a:rPr>
              <a:t>Ayrıca aylık olarak Başkanlık tarafından görevlendirilecek proje koordinatörü işletmeyi ziyaret ederek izleyici hoca ve işletmeden sorumlu KOSGEB personeli arasındaki bağlantıyı sağlayacak, işletmenin yaşadığı sorunlar var ise çözüm bulmaya çalışacak,</a:t>
            </a:r>
          </a:p>
          <a:p>
            <a:pPr marL="171450" indent="-171450">
              <a:buFont typeface="Arial" panose="020B0604020202020204" pitchFamily="34" charset="0"/>
              <a:buChar char="•"/>
            </a:pPr>
            <a:r>
              <a:rPr lang="tr-TR" baseline="0" dirty="0" smtClean="0">
                <a:latin typeface="Arial" charset="0"/>
                <a:cs typeface="Arial" charset="0"/>
              </a:rPr>
              <a:t>İşletme, proje başarılı ile tamamlanırsa işletme giderleri desteğinden 1 yıl boyunca yararlanabilecek,</a:t>
            </a:r>
          </a:p>
          <a:p>
            <a:pPr marL="171450" indent="-171450">
              <a:buFont typeface="Arial" panose="020B0604020202020204" pitchFamily="34" charset="0"/>
              <a:buChar char="•"/>
            </a:pPr>
            <a:r>
              <a:rPr lang="tr-TR" baseline="0" dirty="0" smtClean="0">
                <a:latin typeface="Arial" charset="0"/>
                <a:cs typeface="Arial" charset="0"/>
              </a:rPr>
              <a:t>Proje tamamlandıktan sonra 5 yıl boyunca izleme gerçekleştirilecek.</a:t>
            </a: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39</a:t>
            </a:fld>
            <a:endParaRPr lang="tr-TR" sz="1200" b="0">
              <a:solidFill>
                <a:prstClr val="black"/>
              </a:solidFill>
              <a:latin typeface="Arial" charset="0"/>
            </a:endParaRPr>
          </a:p>
        </p:txBody>
      </p:sp>
    </p:spTree>
    <p:extLst>
      <p:ext uri="{BB962C8B-B14F-4D97-AF65-F5344CB8AC3E}">
        <p14:creationId xmlns:p14="http://schemas.microsoft.com/office/powerpoint/2010/main" val="3108141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3259138" y="509588"/>
            <a:ext cx="3409950" cy="2549525"/>
          </a:xfrm>
          <a:ln/>
        </p:spPr>
      </p:sp>
      <p:sp>
        <p:nvSpPr>
          <p:cNvPr id="23555" name="Not Yer Tutucusu 2"/>
          <p:cNvSpPr>
            <a:spLocks noGrp="1"/>
          </p:cNvSpPr>
          <p:nvPr>
            <p:ph type="body" idx="1"/>
          </p:nvPr>
        </p:nvSpPr>
        <p:spPr>
          <a:noFill/>
        </p:spPr>
        <p:txBody>
          <a:bodyPr/>
          <a:lstStyle/>
          <a:p>
            <a:pPr marL="171450" indent="-171450">
              <a:buFont typeface="Arial" panose="020B0604020202020204" pitchFamily="34" charset="0"/>
              <a:buChar char="•"/>
            </a:pPr>
            <a:r>
              <a:rPr lang="tr-TR" dirty="0" smtClean="0">
                <a:latin typeface="Arial" charset="0"/>
                <a:cs typeface="Arial" charset="0"/>
              </a:rPr>
              <a:t>Başvurular KOBİ Bilgi Sistemi üzerinden İl Müdürlüklerimize yapılacak,</a:t>
            </a:r>
          </a:p>
          <a:p>
            <a:pPr marL="171450" indent="-171450">
              <a:buFont typeface="Arial" panose="020B0604020202020204" pitchFamily="34" charset="0"/>
              <a:buChar char="•"/>
            </a:pPr>
            <a:r>
              <a:rPr lang="tr-TR" dirty="0" smtClean="0">
                <a:latin typeface="Arial" charset="0"/>
                <a:cs typeface="Arial" charset="0"/>
              </a:rPr>
              <a:t>Ön Değerlendirme</a:t>
            </a:r>
            <a:r>
              <a:rPr lang="tr-TR" baseline="0" dirty="0" smtClean="0">
                <a:latin typeface="Arial" charset="0"/>
                <a:cs typeface="Arial" charset="0"/>
              </a:rPr>
              <a:t> aşamasında tespit edilen eksiklikler tamamlanacak,</a:t>
            </a:r>
          </a:p>
          <a:p>
            <a:pPr marL="171450" indent="-171450">
              <a:buFont typeface="Arial" panose="020B0604020202020204" pitchFamily="34" charset="0"/>
              <a:buChar char="•"/>
            </a:pPr>
            <a:r>
              <a:rPr lang="tr-TR" baseline="0" dirty="0" smtClean="0">
                <a:latin typeface="Arial" charset="0"/>
                <a:cs typeface="Arial" charset="0"/>
              </a:rPr>
              <a:t>Yerinde İnceleme aşamasında Mali ve Teknik rapor hazırlanması için öğretim elemanları görevlendirilecek,</a:t>
            </a:r>
          </a:p>
          <a:p>
            <a:pPr marL="171450" indent="-171450">
              <a:buFont typeface="Arial" panose="020B0604020202020204" pitchFamily="34" charset="0"/>
              <a:buChar char="•"/>
            </a:pPr>
            <a:r>
              <a:rPr lang="tr-TR" baseline="0" dirty="0" smtClean="0">
                <a:latin typeface="Arial" charset="0"/>
                <a:cs typeface="Arial" charset="0"/>
              </a:rPr>
              <a:t>Mali ve Teknik raporlar geldikten sonra tüm başvuru dosyası değerlendirilmek üzere Başkanlığa gönderilecek,</a:t>
            </a:r>
          </a:p>
          <a:p>
            <a:pPr marL="171450" indent="-171450">
              <a:buFont typeface="Arial" panose="020B0604020202020204" pitchFamily="34" charset="0"/>
              <a:buChar char="•"/>
            </a:pPr>
            <a:r>
              <a:rPr lang="tr-TR" baseline="0" dirty="0" smtClean="0">
                <a:latin typeface="Arial" charset="0"/>
                <a:cs typeface="Arial" charset="0"/>
              </a:rPr>
              <a:t>Başkanlıkta toplanan kurul proje sahibini de dinleyerek kararını verecek,</a:t>
            </a:r>
          </a:p>
          <a:p>
            <a:pPr marL="171450" indent="-171450">
              <a:buFont typeface="Arial" panose="020B0604020202020204" pitchFamily="34" charset="0"/>
              <a:buChar char="•"/>
            </a:pPr>
            <a:r>
              <a:rPr lang="tr-TR" baseline="0" dirty="0" smtClean="0">
                <a:latin typeface="Arial" charset="0"/>
                <a:cs typeface="Arial" charset="0"/>
              </a:rPr>
              <a:t>Projesi kabul edilen işletmelerden Taahhütname alınarak destek süreci başlayacak,</a:t>
            </a:r>
          </a:p>
          <a:p>
            <a:pPr marL="171450" indent="-171450">
              <a:buFont typeface="Arial" panose="020B0604020202020204" pitchFamily="34" charset="0"/>
              <a:buChar char="•"/>
            </a:pPr>
            <a:r>
              <a:rPr lang="tr-TR" baseline="0" dirty="0" smtClean="0">
                <a:latin typeface="Arial" charset="0"/>
                <a:cs typeface="Arial" charset="0"/>
              </a:rPr>
              <a:t>Ödemeler 4 aylık periyotlar halinde dönemsel izleme raporuna istinaden gerçekleştirilecek,</a:t>
            </a:r>
          </a:p>
          <a:p>
            <a:pPr marL="171450" indent="-171450">
              <a:buFont typeface="Arial" panose="020B0604020202020204" pitchFamily="34" charset="0"/>
              <a:buChar char="•"/>
            </a:pPr>
            <a:r>
              <a:rPr lang="tr-TR" baseline="0" dirty="0" smtClean="0">
                <a:latin typeface="Arial" charset="0"/>
                <a:cs typeface="Arial" charset="0"/>
              </a:rPr>
              <a:t>Ayrıca aylık olarak Başkanlık tarafından görevlendirilecek proje koordinatörü işletmeyi ziyaret ederek izleyici hoca ve işletmeden sorumlu KOSGEB personeli arasındaki bağlantıyı sağlayacak, işletmenin yaşadığı sorunlar var ise çözüm bulmaya çalışacak,</a:t>
            </a:r>
          </a:p>
          <a:p>
            <a:pPr marL="171450" indent="-171450">
              <a:buFont typeface="Arial" panose="020B0604020202020204" pitchFamily="34" charset="0"/>
              <a:buChar char="•"/>
            </a:pPr>
            <a:r>
              <a:rPr lang="tr-TR" baseline="0" dirty="0" smtClean="0">
                <a:latin typeface="Arial" charset="0"/>
                <a:cs typeface="Arial" charset="0"/>
              </a:rPr>
              <a:t>İşletme, proje başarılı ile tamamlanırsa işletme giderleri desteğinden 1 yıl boyunca yararlanabilecek,</a:t>
            </a:r>
          </a:p>
          <a:p>
            <a:pPr marL="171450" indent="-171450">
              <a:buFont typeface="Arial" panose="020B0604020202020204" pitchFamily="34" charset="0"/>
              <a:buChar char="•"/>
            </a:pPr>
            <a:r>
              <a:rPr lang="tr-TR" baseline="0" dirty="0" smtClean="0">
                <a:latin typeface="Arial" charset="0"/>
                <a:cs typeface="Arial" charset="0"/>
              </a:rPr>
              <a:t>Proje tamamlandıktan sonra 5 yıl boyunca izleme gerçekleştirilecek.</a:t>
            </a: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40</a:t>
            </a:fld>
            <a:endParaRPr lang="tr-TR" sz="1200" b="0">
              <a:solidFill>
                <a:prstClr val="black"/>
              </a:solidFill>
              <a:latin typeface="Arial" charset="0"/>
            </a:endParaRPr>
          </a:p>
        </p:txBody>
      </p:sp>
    </p:spTree>
    <p:extLst>
      <p:ext uri="{BB962C8B-B14F-4D97-AF65-F5344CB8AC3E}">
        <p14:creationId xmlns:p14="http://schemas.microsoft.com/office/powerpoint/2010/main" val="1188530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3259138" y="509588"/>
            <a:ext cx="3409950" cy="2549525"/>
          </a:xfrm>
          <a:ln/>
        </p:spPr>
      </p:sp>
      <p:sp>
        <p:nvSpPr>
          <p:cNvPr id="23555" name="Not Yer Tutucusu 2"/>
          <p:cNvSpPr>
            <a:spLocks noGrp="1"/>
          </p:cNvSpPr>
          <p:nvPr>
            <p:ph type="body" idx="1"/>
          </p:nvPr>
        </p:nvSpPr>
        <p:spPr>
          <a:noFill/>
        </p:spPr>
        <p:txBody>
          <a:bodyPr/>
          <a:lstStyle/>
          <a:p>
            <a:pPr marL="171450" indent="-171450">
              <a:buFont typeface="Arial" panose="020B0604020202020204" pitchFamily="34" charset="0"/>
              <a:buChar char="•"/>
            </a:pPr>
            <a:r>
              <a:rPr lang="tr-TR" dirty="0" smtClean="0">
                <a:latin typeface="Arial" charset="0"/>
                <a:cs typeface="Arial" charset="0"/>
              </a:rPr>
              <a:t>Başvurular KOBİ Bilgi Sistemi üzerinden İl Müdürlüklerimize yapılacak,</a:t>
            </a:r>
          </a:p>
          <a:p>
            <a:pPr marL="171450" indent="-171450">
              <a:buFont typeface="Arial" panose="020B0604020202020204" pitchFamily="34" charset="0"/>
              <a:buChar char="•"/>
            </a:pPr>
            <a:r>
              <a:rPr lang="tr-TR" dirty="0" smtClean="0">
                <a:latin typeface="Arial" charset="0"/>
                <a:cs typeface="Arial" charset="0"/>
              </a:rPr>
              <a:t>Ön Değerlendirme</a:t>
            </a:r>
            <a:r>
              <a:rPr lang="tr-TR" baseline="0" dirty="0" smtClean="0">
                <a:latin typeface="Arial" charset="0"/>
                <a:cs typeface="Arial" charset="0"/>
              </a:rPr>
              <a:t> aşamasında tespit edilen eksiklikler tamamlanacak,</a:t>
            </a:r>
          </a:p>
          <a:p>
            <a:pPr marL="171450" indent="-171450">
              <a:buFont typeface="Arial" panose="020B0604020202020204" pitchFamily="34" charset="0"/>
              <a:buChar char="•"/>
            </a:pPr>
            <a:r>
              <a:rPr lang="tr-TR" baseline="0" dirty="0" smtClean="0">
                <a:latin typeface="Arial" charset="0"/>
                <a:cs typeface="Arial" charset="0"/>
              </a:rPr>
              <a:t>Yerinde İnceleme aşamasında Mali ve Teknik rapor hazırlanması için öğretim elemanları görevlendirilecek,</a:t>
            </a:r>
          </a:p>
          <a:p>
            <a:pPr marL="171450" indent="-171450">
              <a:buFont typeface="Arial" panose="020B0604020202020204" pitchFamily="34" charset="0"/>
              <a:buChar char="•"/>
            </a:pPr>
            <a:r>
              <a:rPr lang="tr-TR" baseline="0" dirty="0" smtClean="0">
                <a:latin typeface="Arial" charset="0"/>
                <a:cs typeface="Arial" charset="0"/>
              </a:rPr>
              <a:t>Mali ve Teknik raporlar geldikten sonra tüm başvuru dosyası değerlendirilmek üzere Başkanlığa gönderilecek,</a:t>
            </a:r>
          </a:p>
          <a:p>
            <a:pPr marL="171450" indent="-171450">
              <a:buFont typeface="Arial" panose="020B0604020202020204" pitchFamily="34" charset="0"/>
              <a:buChar char="•"/>
            </a:pPr>
            <a:r>
              <a:rPr lang="tr-TR" baseline="0" dirty="0" smtClean="0">
                <a:latin typeface="Arial" charset="0"/>
                <a:cs typeface="Arial" charset="0"/>
              </a:rPr>
              <a:t>Başkanlıkta toplanan kurul proje sahibini de dinleyerek kararını verecek,</a:t>
            </a:r>
          </a:p>
          <a:p>
            <a:pPr marL="171450" indent="-171450">
              <a:buFont typeface="Arial" panose="020B0604020202020204" pitchFamily="34" charset="0"/>
              <a:buChar char="•"/>
            </a:pPr>
            <a:r>
              <a:rPr lang="tr-TR" baseline="0" dirty="0" smtClean="0">
                <a:latin typeface="Arial" charset="0"/>
                <a:cs typeface="Arial" charset="0"/>
              </a:rPr>
              <a:t>Projesi kabul edilen işletmelerden Taahhütname alınarak destek süreci başlayacak,</a:t>
            </a:r>
          </a:p>
          <a:p>
            <a:pPr marL="171450" indent="-171450">
              <a:buFont typeface="Arial" panose="020B0604020202020204" pitchFamily="34" charset="0"/>
              <a:buChar char="•"/>
            </a:pPr>
            <a:r>
              <a:rPr lang="tr-TR" baseline="0" dirty="0" smtClean="0">
                <a:latin typeface="Arial" charset="0"/>
                <a:cs typeface="Arial" charset="0"/>
              </a:rPr>
              <a:t>Ödemeler 4 aylık periyotlar halinde dönemsel izleme raporuna istinaden gerçekleştirilecek,</a:t>
            </a:r>
          </a:p>
          <a:p>
            <a:pPr marL="171450" indent="-171450">
              <a:buFont typeface="Arial" panose="020B0604020202020204" pitchFamily="34" charset="0"/>
              <a:buChar char="•"/>
            </a:pPr>
            <a:r>
              <a:rPr lang="tr-TR" baseline="0" dirty="0" smtClean="0">
                <a:latin typeface="Arial" charset="0"/>
                <a:cs typeface="Arial" charset="0"/>
              </a:rPr>
              <a:t>Ayrıca aylık olarak Başkanlık tarafından görevlendirilecek proje koordinatörü işletmeyi ziyaret ederek izleyici hoca ve işletmeden sorumlu KOSGEB personeli arasındaki bağlantıyı sağlayacak, işletmenin yaşadığı sorunlar var ise çözüm bulmaya çalışacak,</a:t>
            </a:r>
          </a:p>
          <a:p>
            <a:pPr marL="171450" indent="-171450">
              <a:buFont typeface="Arial" panose="020B0604020202020204" pitchFamily="34" charset="0"/>
              <a:buChar char="•"/>
            </a:pPr>
            <a:r>
              <a:rPr lang="tr-TR" baseline="0" dirty="0" smtClean="0">
                <a:latin typeface="Arial" charset="0"/>
                <a:cs typeface="Arial" charset="0"/>
              </a:rPr>
              <a:t>İşletme, proje başarılı ile tamamlanırsa işletme giderleri desteğinden 1 yıl boyunca yararlanabilecek,</a:t>
            </a:r>
          </a:p>
          <a:p>
            <a:pPr marL="171450" indent="-171450">
              <a:buFont typeface="Arial" panose="020B0604020202020204" pitchFamily="34" charset="0"/>
              <a:buChar char="•"/>
            </a:pPr>
            <a:r>
              <a:rPr lang="tr-TR" baseline="0" dirty="0" smtClean="0">
                <a:latin typeface="Arial" charset="0"/>
                <a:cs typeface="Arial" charset="0"/>
              </a:rPr>
              <a:t>Proje tamamlandıktan sonra 5 yıl boyunca izleme gerçekleştirilecek.</a:t>
            </a: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41</a:t>
            </a:fld>
            <a:endParaRPr lang="tr-TR" sz="1200" b="0">
              <a:solidFill>
                <a:prstClr val="black"/>
              </a:solidFill>
              <a:latin typeface="Arial" charset="0"/>
            </a:endParaRPr>
          </a:p>
        </p:txBody>
      </p:sp>
    </p:spTree>
    <p:extLst>
      <p:ext uri="{BB962C8B-B14F-4D97-AF65-F5344CB8AC3E}">
        <p14:creationId xmlns:p14="http://schemas.microsoft.com/office/powerpoint/2010/main" val="2776311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3259138" y="509588"/>
            <a:ext cx="3409950" cy="2549525"/>
          </a:xfrm>
          <a:ln/>
        </p:spPr>
      </p:sp>
      <p:sp>
        <p:nvSpPr>
          <p:cNvPr id="23555" name="Not Yer Tutucusu 2"/>
          <p:cNvSpPr>
            <a:spLocks noGrp="1"/>
          </p:cNvSpPr>
          <p:nvPr>
            <p:ph type="body" idx="1"/>
          </p:nvPr>
        </p:nvSpPr>
        <p:spPr>
          <a:noFill/>
        </p:spPr>
        <p:txBody>
          <a:bodyPr/>
          <a:lstStyle/>
          <a:p>
            <a:pPr marL="171450" indent="-171450">
              <a:buFont typeface="Arial" panose="020B0604020202020204" pitchFamily="34" charset="0"/>
              <a:buChar char="•"/>
            </a:pPr>
            <a:r>
              <a:rPr lang="tr-TR" dirty="0" smtClean="0">
                <a:latin typeface="Arial" charset="0"/>
                <a:cs typeface="Arial" charset="0"/>
              </a:rPr>
              <a:t>Başvurular KOBİ Bilgi Sistemi üzerinden İl Müdürlüklerimize yapılacak,</a:t>
            </a:r>
          </a:p>
          <a:p>
            <a:pPr marL="171450" indent="-171450">
              <a:buFont typeface="Arial" panose="020B0604020202020204" pitchFamily="34" charset="0"/>
              <a:buChar char="•"/>
            </a:pPr>
            <a:r>
              <a:rPr lang="tr-TR" dirty="0" smtClean="0">
                <a:latin typeface="Arial" charset="0"/>
                <a:cs typeface="Arial" charset="0"/>
              </a:rPr>
              <a:t>Ön Değerlendirme</a:t>
            </a:r>
            <a:r>
              <a:rPr lang="tr-TR" baseline="0" dirty="0" smtClean="0">
                <a:latin typeface="Arial" charset="0"/>
                <a:cs typeface="Arial" charset="0"/>
              </a:rPr>
              <a:t> aşamasında tespit edilen eksiklikler tamamlanacak,</a:t>
            </a:r>
          </a:p>
          <a:p>
            <a:pPr marL="171450" indent="-171450">
              <a:buFont typeface="Arial" panose="020B0604020202020204" pitchFamily="34" charset="0"/>
              <a:buChar char="•"/>
            </a:pPr>
            <a:r>
              <a:rPr lang="tr-TR" baseline="0" dirty="0" smtClean="0">
                <a:latin typeface="Arial" charset="0"/>
                <a:cs typeface="Arial" charset="0"/>
              </a:rPr>
              <a:t>Yerinde İnceleme aşamasında Mali ve Teknik rapor hazırlanması için öğretim elemanları görevlendirilecek,</a:t>
            </a:r>
          </a:p>
          <a:p>
            <a:pPr marL="171450" indent="-171450">
              <a:buFont typeface="Arial" panose="020B0604020202020204" pitchFamily="34" charset="0"/>
              <a:buChar char="•"/>
            </a:pPr>
            <a:r>
              <a:rPr lang="tr-TR" baseline="0" dirty="0" smtClean="0">
                <a:latin typeface="Arial" charset="0"/>
                <a:cs typeface="Arial" charset="0"/>
              </a:rPr>
              <a:t>Mali ve Teknik raporlar geldikten sonra tüm başvuru dosyası değerlendirilmek üzere Başkanlığa gönderilecek,</a:t>
            </a:r>
          </a:p>
          <a:p>
            <a:pPr marL="171450" indent="-171450">
              <a:buFont typeface="Arial" panose="020B0604020202020204" pitchFamily="34" charset="0"/>
              <a:buChar char="•"/>
            </a:pPr>
            <a:r>
              <a:rPr lang="tr-TR" baseline="0" dirty="0" smtClean="0">
                <a:latin typeface="Arial" charset="0"/>
                <a:cs typeface="Arial" charset="0"/>
              </a:rPr>
              <a:t>Başkanlıkta toplanan kurul proje sahibini de dinleyerek kararını verecek,</a:t>
            </a:r>
          </a:p>
          <a:p>
            <a:pPr marL="171450" indent="-171450">
              <a:buFont typeface="Arial" panose="020B0604020202020204" pitchFamily="34" charset="0"/>
              <a:buChar char="•"/>
            </a:pPr>
            <a:r>
              <a:rPr lang="tr-TR" baseline="0" dirty="0" smtClean="0">
                <a:latin typeface="Arial" charset="0"/>
                <a:cs typeface="Arial" charset="0"/>
              </a:rPr>
              <a:t>Projesi kabul edilen işletmelerden Taahhütname alınarak destek süreci başlayacak,</a:t>
            </a:r>
          </a:p>
          <a:p>
            <a:pPr marL="171450" indent="-171450">
              <a:buFont typeface="Arial" panose="020B0604020202020204" pitchFamily="34" charset="0"/>
              <a:buChar char="•"/>
            </a:pPr>
            <a:r>
              <a:rPr lang="tr-TR" baseline="0" dirty="0" smtClean="0">
                <a:latin typeface="Arial" charset="0"/>
                <a:cs typeface="Arial" charset="0"/>
              </a:rPr>
              <a:t>Ödemeler 4 aylık periyotlar halinde dönemsel izleme raporuna istinaden gerçekleştirilecek,</a:t>
            </a:r>
          </a:p>
          <a:p>
            <a:pPr marL="171450" indent="-171450">
              <a:buFont typeface="Arial" panose="020B0604020202020204" pitchFamily="34" charset="0"/>
              <a:buChar char="•"/>
            </a:pPr>
            <a:r>
              <a:rPr lang="tr-TR" baseline="0" dirty="0" smtClean="0">
                <a:latin typeface="Arial" charset="0"/>
                <a:cs typeface="Arial" charset="0"/>
              </a:rPr>
              <a:t>Ayrıca aylık olarak Başkanlık tarafından görevlendirilecek proje koordinatörü işletmeyi ziyaret ederek izleyici hoca ve işletmeden sorumlu KOSGEB personeli arasındaki bağlantıyı sağlayacak, işletmenin yaşadığı sorunlar var ise çözüm bulmaya çalışacak,</a:t>
            </a:r>
          </a:p>
          <a:p>
            <a:pPr marL="171450" indent="-171450">
              <a:buFont typeface="Arial" panose="020B0604020202020204" pitchFamily="34" charset="0"/>
              <a:buChar char="•"/>
            </a:pPr>
            <a:r>
              <a:rPr lang="tr-TR" baseline="0" dirty="0" smtClean="0">
                <a:latin typeface="Arial" charset="0"/>
                <a:cs typeface="Arial" charset="0"/>
              </a:rPr>
              <a:t>İşletme, proje başarılı ile tamamlanırsa işletme giderleri desteğinden 1 yıl boyunca yararlanabilecek,</a:t>
            </a:r>
          </a:p>
          <a:p>
            <a:pPr marL="171450" indent="-171450">
              <a:buFont typeface="Arial" panose="020B0604020202020204" pitchFamily="34" charset="0"/>
              <a:buChar char="•"/>
            </a:pPr>
            <a:r>
              <a:rPr lang="tr-TR" baseline="0" dirty="0" smtClean="0">
                <a:latin typeface="Arial" charset="0"/>
                <a:cs typeface="Arial" charset="0"/>
              </a:rPr>
              <a:t>Proje tamamlandıktan sonra 5 yıl boyunca izleme gerçekleştirilecek.</a:t>
            </a: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42</a:t>
            </a:fld>
            <a:endParaRPr lang="tr-TR" sz="1200" b="0">
              <a:solidFill>
                <a:prstClr val="black"/>
              </a:solidFill>
              <a:latin typeface="Arial" charset="0"/>
            </a:endParaRPr>
          </a:p>
        </p:txBody>
      </p:sp>
    </p:spTree>
    <p:extLst>
      <p:ext uri="{BB962C8B-B14F-4D97-AF65-F5344CB8AC3E}">
        <p14:creationId xmlns:p14="http://schemas.microsoft.com/office/powerpoint/2010/main" val="619229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3259138" y="509588"/>
            <a:ext cx="3409950" cy="2549525"/>
          </a:xfrm>
          <a:ln/>
        </p:spPr>
      </p:sp>
      <p:sp>
        <p:nvSpPr>
          <p:cNvPr id="23555" name="Not Yer Tutucusu 2"/>
          <p:cNvSpPr>
            <a:spLocks noGrp="1"/>
          </p:cNvSpPr>
          <p:nvPr>
            <p:ph type="body" idx="1"/>
          </p:nvPr>
        </p:nvSpPr>
        <p:spPr>
          <a:noFill/>
        </p:spPr>
        <p:txBody>
          <a:bodyPr/>
          <a:lstStyle/>
          <a:p>
            <a:pPr marL="171450" indent="-171450">
              <a:buFont typeface="Arial" panose="020B0604020202020204" pitchFamily="34" charset="0"/>
              <a:buChar char="•"/>
            </a:pPr>
            <a:r>
              <a:rPr lang="tr-TR" dirty="0" smtClean="0">
                <a:latin typeface="Arial" charset="0"/>
                <a:cs typeface="Arial" charset="0"/>
              </a:rPr>
              <a:t>Başvurular KOBİ Bilgi Sistemi üzerinden İl Müdürlüklerimize yapılacak,</a:t>
            </a:r>
          </a:p>
          <a:p>
            <a:pPr marL="171450" indent="-171450">
              <a:buFont typeface="Arial" panose="020B0604020202020204" pitchFamily="34" charset="0"/>
              <a:buChar char="•"/>
            </a:pPr>
            <a:r>
              <a:rPr lang="tr-TR" dirty="0" smtClean="0">
                <a:latin typeface="Arial" charset="0"/>
                <a:cs typeface="Arial" charset="0"/>
              </a:rPr>
              <a:t>Ön Değerlendirme</a:t>
            </a:r>
            <a:r>
              <a:rPr lang="tr-TR" baseline="0" dirty="0" smtClean="0">
                <a:latin typeface="Arial" charset="0"/>
                <a:cs typeface="Arial" charset="0"/>
              </a:rPr>
              <a:t> aşamasında tespit edilen eksiklikler tamamlanacak,</a:t>
            </a:r>
          </a:p>
          <a:p>
            <a:pPr marL="171450" indent="-171450">
              <a:buFont typeface="Arial" panose="020B0604020202020204" pitchFamily="34" charset="0"/>
              <a:buChar char="•"/>
            </a:pPr>
            <a:r>
              <a:rPr lang="tr-TR" baseline="0" dirty="0" smtClean="0">
                <a:latin typeface="Arial" charset="0"/>
                <a:cs typeface="Arial" charset="0"/>
              </a:rPr>
              <a:t>Yerinde İnceleme aşamasında Mali ve Teknik rapor hazırlanması için öğretim elemanları görevlendirilecek,</a:t>
            </a:r>
          </a:p>
          <a:p>
            <a:pPr marL="171450" indent="-171450">
              <a:buFont typeface="Arial" panose="020B0604020202020204" pitchFamily="34" charset="0"/>
              <a:buChar char="•"/>
            </a:pPr>
            <a:r>
              <a:rPr lang="tr-TR" baseline="0" dirty="0" smtClean="0">
                <a:latin typeface="Arial" charset="0"/>
                <a:cs typeface="Arial" charset="0"/>
              </a:rPr>
              <a:t>Mali ve Teknik raporlar geldikten sonra tüm başvuru dosyası değerlendirilmek üzere Başkanlığa gönderilecek,</a:t>
            </a:r>
          </a:p>
          <a:p>
            <a:pPr marL="171450" indent="-171450">
              <a:buFont typeface="Arial" panose="020B0604020202020204" pitchFamily="34" charset="0"/>
              <a:buChar char="•"/>
            </a:pPr>
            <a:r>
              <a:rPr lang="tr-TR" baseline="0" dirty="0" smtClean="0">
                <a:latin typeface="Arial" charset="0"/>
                <a:cs typeface="Arial" charset="0"/>
              </a:rPr>
              <a:t>Başkanlıkta toplanan kurul proje sahibini de dinleyerek kararını verecek,</a:t>
            </a:r>
          </a:p>
          <a:p>
            <a:pPr marL="171450" indent="-171450">
              <a:buFont typeface="Arial" panose="020B0604020202020204" pitchFamily="34" charset="0"/>
              <a:buChar char="•"/>
            </a:pPr>
            <a:r>
              <a:rPr lang="tr-TR" baseline="0" dirty="0" smtClean="0">
                <a:latin typeface="Arial" charset="0"/>
                <a:cs typeface="Arial" charset="0"/>
              </a:rPr>
              <a:t>Projesi kabul edilen işletmelerden Taahhütname alınarak destek süreci başlayacak,</a:t>
            </a:r>
          </a:p>
          <a:p>
            <a:pPr marL="171450" indent="-171450">
              <a:buFont typeface="Arial" panose="020B0604020202020204" pitchFamily="34" charset="0"/>
              <a:buChar char="•"/>
            </a:pPr>
            <a:r>
              <a:rPr lang="tr-TR" baseline="0" dirty="0" smtClean="0">
                <a:latin typeface="Arial" charset="0"/>
                <a:cs typeface="Arial" charset="0"/>
              </a:rPr>
              <a:t>Ödemeler 4 aylık periyotlar halinde dönemsel izleme raporuna istinaden gerçekleştirilecek,</a:t>
            </a:r>
          </a:p>
          <a:p>
            <a:pPr marL="171450" indent="-171450">
              <a:buFont typeface="Arial" panose="020B0604020202020204" pitchFamily="34" charset="0"/>
              <a:buChar char="•"/>
            </a:pPr>
            <a:r>
              <a:rPr lang="tr-TR" baseline="0" dirty="0" smtClean="0">
                <a:latin typeface="Arial" charset="0"/>
                <a:cs typeface="Arial" charset="0"/>
              </a:rPr>
              <a:t>Ayrıca aylık olarak Başkanlık tarafından görevlendirilecek proje koordinatörü işletmeyi ziyaret ederek izleyici hoca ve işletmeden sorumlu KOSGEB personeli arasındaki bağlantıyı sağlayacak, işletmenin yaşadığı sorunlar var ise çözüm bulmaya çalışacak,</a:t>
            </a:r>
          </a:p>
          <a:p>
            <a:pPr marL="171450" indent="-171450">
              <a:buFont typeface="Arial" panose="020B0604020202020204" pitchFamily="34" charset="0"/>
              <a:buChar char="•"/>
            </a:pPr>
            <a:r>
              <a:rPr lang="tr-TR" baseline="0" dirty="0" smtClean="0">
                <a:latin typeface="Arial" charset="0"/>
                <a:cs typeface="Arial" charset="0"/>
              </a:rPr>
              <a:t>İşletme, proje başarılı ile tamamlanırsa işletme giderleri desteğinden 1 yıl boyunca yararlanabilecek,</a:t>
            </a:r>
          </a:p>
          <a:p>
            <a:pPr marL="171450" indent="-171450">
              <a:buFont typeface="Arial" panose="020B0604020202020204" pitchFamily="34" charset="0"/>
              <a:buChar char="•"/>
            </a:pPr>
            <a:r>
              <a:rPr lang="tr-TR" baseline="0" dirty="0" smtClean="0">
                <a:latin typeface="Arial" charset="0"/>
                <a:cs typeface="Arial" charset="0"/>
              </a:rPr>
              <a:t>Proje tamamlandıktan sonra 5 yıl boyunca izleme gerçekleştirilecek.</a:t>
            </a: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43</a:t>
            </a:fld>
            <a:endParaRPr lang="tr-TR" sz="1200" b="0">
              <a:solidFill>
                <a:prstClr val="black"/>
              </a:solidFill>
              <a:latin typeface="Arial" charset="0"/>
            </a:endParaRPr>
          </a:p>
        </p:txBody>
      </p:sp>
    </p:spTree>
    <p:extLst>
      <p:ext uri="{BB962C8B-B14F-4D97-AF65-F5344CB8AC3E}">
        <p14:creationId xmlns:p14="http://schemas.microsoft.com/office/powerpoint/2010/main" val="2422223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3259138" y="509588"/>
            <a:ext cx="3409950" cy="2549525"/>
          </a:xfrm>
          <a:ln/>
        </p:spPr>
      </p:sp>
      <p:sp>
        <p:nvSpPr>
          <p:cNvPr id="23555" name="Not Yer Tutucusu 2"/>
          <p:cNvSpPr>
            <a:spLocks noGrp="1"/>
          </p:cNvSpPr>
          <p:nvPr>
            <p:ph type="body" idx="1"/>
          </p:nvPr>
        </p:nvSpPr>
        <p:spPr>
          <a:noFill/>
        </p:spPr>
        <p:txBody>
          <a:bodyPr/>
          <a:lstStyle/>
          <a:p>
            <a:pPr marL="171450" indent="-171450">
              <a:buFont typeface="Arial" panose="020B0604020202020204" pitchFamily="34" charset="0"/>
              <a:buChar char="•"/>
            </a:pPr>
            <a:r>
              <a:rPr lang="tr-TR" dirty="0" smtClean="0">
                <a:latin typeface="Arial" charset="0"/>
                <a:cs typeface="Arial" charset="0"/>
              </a:rPr>
              <a:t>Başvurular KOBİ Bilgi Sistemi üzerinden İl Müdürlüklerimize yapılacak,</a:t>
            </a:r>
          </a:p>
          <a:p>
            <a:pPr marL="171450" indent="-171450">
              <a:buFont typeface="Arial" panose="020B0604020202020204" pitchFamily="34" charset="0"/>
              <a:buChar char="•"/>
            </a:pPr>
            <a:r>
              <a:rPr lang="tr-TR" dirty="0" smtClean="0">
                <a:latin typeface="Arial" charset="0"/>
                <a:cs typeface="Arial" charset="0"/>
              </a:rPr>
              <a:t>Ön Değerlendirme</a:t>
            </a:r>
            <a:r>
              <a:rPr lang="tr-TR" baseline="0" dirty="0" smtClean="0">
                <a:latin typeface="Arial" charset="0"/>
                <a:cs typeface="Arial" charset="0"/>
              </a:rPr>
              <a:t> aşamasında tespit edilen eksiklikler tamamlanacak,</a:t>
            </a:r>
          </a:p>
          <a:p>
            <a:pPr marL="171450" indent="-171450">
              <a:buFont typeface="Arial" panose="020B0604020202020204" pitchFamily="34" charset="0"/>
              <a:buChar char="•"/>
            </a:pPr>
            <a:r>
              <a:rPr lang="tr-TR" baseline="0" dirty="0" smtClean="0">
                <a:latin typeface="Arial" charset="0"/>
                <a:cs typeface="Arial" charset="0"/>
              </a:rPr>
              <a:t>Yerinde İnceleme aşamasında Mali ve Teknik rapor hazırlanması için öğretim elemanları görevlendirilecek,</a:t>
            </a:r>
          </a:p>
          <a:p>
            <a:pPr marL="171450" indent="-171450">
              <a:buFont typeface="Arial" panose="020B0604020202020204" pitchFamily="34" charset="0"/>
              <a:buChar char="•"/>
            </a:pPr>
            <a:r>
              <a:rPr lang="tr-TR" baseline="0" dirty="0" smtClean="0">
                <a:latin typeface="Arial" charset="0"/>
                <a:cs typeface="Arial" charset="0"/>
              </a:rPr>
              <a:t>Mali ve Teknik raporlar geldikten sonra tüm başvuru dosyası değerlendirilmek üzere Başkanlığa gönderilecek,</a:t>
            </a:r>
          </a:p>
          <a:p>
            <a:pPr marL="171450" indent="-171450">
              <a:buFont typeface="Arial" panose="020B0604020202020204" pitchFamily="34" charset="0"/>
              <a:buChar char="•"/>
            </a:pPr>
            <a:r>
              <a:rPr lang="tr-TR" baseline="0" dirty="0" smtClean="0">
                <a:latin typeface="Arial" charset="0"/>
                <a:cs typeface="Arial" charset="0"/>
              </a:rPr>
              <a:t>Başkanlıkta toplanan kurul proje sahibini de dinleyerek kararını verecek,</a:t>
            </a:r>
          </a:p>
          <a:p>
            <a:pPr marL="171450" indent="-171450">
              <a:buFont typeface="Arial" panose="020B0604020202020204" pitchFamily="34" charset="0"/>
              <a:buChar char="•"/>
            </a:pPr>
            <a:r>
              <a:rPr lang="tr-TR" baseline="0" dirty="0" smtClean="0">
                <a:latin typeface="Arial" charset="0"/>
                <a:cs typeface="Arial" charset="0"/>
              </a:rPr>
              <a:t>Projesi kabul edilen işletmelerden Taahhütname alınarak destek süreci başlayacak,</a:t>
            </a:r>
          </a:p>
          <a:p>
            <a:pPr marL="171450" indent="-171450">
              <a:buFont typeface="Arial" panose="020B0604020202020204" pitchFamily="34" charset="0"/>
              <a:buChar char="•"/>
            </a:pPr>
            <a:r>
              <a:rPr lang="tr-TR" baseline="0" dirty="0" smtClean="0">
                <a:latin typeface="Arial" charset="0"/>
                <a:cs typeface="Arial" charset="0"/>
              </a:rPr>
              <a:t>Ödemeler 4 aylık periyotlar halinde dönemsel izleme raporuna istinaden gerçekleştirilecek,</a:t>
            </a:r>
          </a:p>
          <a:p>
            <a:pPr marL="171450" indent="-171450">
              <a:buFont typeface="Arial" panose="020B0604020202020204" pitchFamily="34" charset="0"/>
              <a:buChar char="•"/>
            </a:pPr>
            <a:r>
              <a:rPr lang="tr-TR" baseline="0" dirty="0" smtClean="0">
                <a:latin typeface="Arial" charset="0"/>
                <a:cs typeface="Arial" charset="0"/>
              </a:rPr>
              <a:t>Ayrıca aylık olarak Başkanlık tarafından görevlendirilecek proje koordinatörü işletmeyi ziyaret ederek izleyici hoca ve işletmeden sorumlu KOSGEB personeli arasındaki bağlantıyı sağlayacak, işletmenin yaşadığı sorunlar var ise çözüm bulmaya çalışacak,</a:t>
            </a:r>
          </a:p>
          <a:p>
            <a:pPr marL="171450" indent="-171450">
              <a:buFont typeface="Arial" panose="020B0604020202020204" pitchFamily="34" charset="0"/>
              <a:buChar char="•"/>
            </a:pPr>
            <a:r>
              <a:rPr lang="tr-TR" baseline="0" dirty="0" smtClean="0">
                <a:latin typeface="Arial" charset="0"/>
                <a:cs typeface="Arial" charset="0"/>
              </a:rPr>
              <a:t>İşletme, proje başarılı ile tamamlanırsa işletme giderleri desteğinden 1 yıl boyunca yararlanabilecek,</a:t>
            </a:r>
          </a:p>
          <a:p>
            <a:pPr marL="171450" indent="-171450">
              <a:buFont typeface="Arial" panose="020B0604020202020204" pitchFamily="34" charset="0"/>
              <a:buChar char="•"/>
            </a:pPr>
            <a:r>
              <a:rPr lang="tr-TR" baseline="0" dirty="0" smtClean="0">
                <a:latin typeface="Arial" charset="0"/>
                <a:cs typeface="Arial" charset="0"/>
              </a:rPr>
              <a:t>Proje tamamlandıktan sonra 5 yıl boyunca izleme gerçekleştirilecek.</a:t>
            </a: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44</a:t>
            </a:fld>
            <a:endParaRPr lang="tr-TR" sz="1200" b="0">
              <a:solidFill>
                <a:prstClr val="black"/>
              </a:solidFill>
              <a:latin typeface="Arial" charset="0"/>
            </a:endParaRPr>
          </a:p>
        </p:txBody>
      </p:sp>
    </p:spTree>
    <p:extLst>
      <p:ext uri="{BB962C8B-B14F-4D97-AF65-F5344CB8AC3E}">
        <p14:creationId xmlns:p14="http://schemas.microsoft.com/office/powerpoint/2010/main" val="266314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5038" y="746125"/>
            <a:ext cx="4987925" cy="3729038"/>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938998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3259138" y="509588"/>
            <a:ext cx="3409950" cy="2549525"/>
          </a:xfrm>
          <a:ln/>
        </p:spPr>
      </p:sp>
      <p:sp>
        <p:nvSpPr>
          <p:cNvPr id="23555" name="Not Yer Tutucusu 2"/>
          <p:cNvSpPr>
            <a:spLocks noGrp="1"/>
          </p:cNvSpPr>
          <p:nvPr>
            <p:ph type="body" idx="1"/>
          </p:nvPr>
        </p:nvSpPr>
        <p:spPr>
          <a:noFill/>
        </p:spPr>
        <p:txBody>
          <a:bodyPr/>
          <a:lstStyle/>
          <a:p>
            <a:pPr marL="171450" indent="-171450">
              <a:buFont typeface="Arial" panose="020B0604020202020204" pitchFamily="34" charset="0"/>
              <a:buChar char="•"/>
            </a:pPr>
            <a:r>
              <a:rPr lang="tr-TR" dirty="0" smtClean="0">
                <a:latin typeface="Arial" charset="0"/>
                <a:cs typeface="Arial" charset="0"/>
              </a:rPr>
              <a:t>Başvurular KOBİ Bilgi Sistemi üzerinden İl Müdürlüklerimize yapılacak,</a:t>
            </a:r>
          </a:p>
          <a:p>
            <a:pPr marL="171450" indent="-171450">
              <a:buFont typeface="Arial" panose="020B0604020202020204" pitchFamily="34" charset="0"/>
              <a:buChar char="•"/>
            </a:pPr>
            <a:r>
              <a:rPr lang="tr-TR" dirty="0" smtClean="0">
                <a:latin typeface="Arial" charset="0"/>
                <a:cs typeface="Arial" charset="0"/>
              </a:rPr>
              <a:t>Ön Değerlendirme</a:t>
            </a:r>
            <a:r>
              <a:rPr lang="tr-TR" baseline="0" dirty="0" smtClean="0">
                <a:latin typeface="Arial" charset="0"/>
                <a:cs typeface="Arial" charset="0"/>
              </a:rPr>
              <a:t> aşamasında tespit edilen eksiklikler tamamlanacak,</a:t>
            </a:r>
          </a:p>
          <a:p>
            <a:pPr marL="171450" indent="-171450">
              <a:buFont typeface="Arial" panose="020B0604020202020204" pitchFamily="34" charset="0"/>
              <a:buChar char="•"/>
            </a:pPr>
            <a:r>
              <a:rPr lang="tr-TR" baseline="0" dirty="0" smtClean="0">
                <a:latin typeface="Arial" charset="0"/>
                <a:cs typeface="Arial" charset="0"/>
              </a:rPr>
              <a:t>Yerinde İnceleme aşamasında Mali ve Teknik rapor hazırlanması için öğretim elemanları görevlendirilecek,</a:t>
            </a:r>
          </a:p>
          <a:p>
            <a:pPr marL="171450" indent="-171450">
              <a:buFont typeface="Arial" panose="020B0604020202020204" pitchFamily="34" charset="0"/>
              <a:buChar char="•"/>
            </a:pPr>
            <a:r>
              <a:rPr lang="tr-TR" baseline="0" dirty="0" smtClean="0">
                <a:latin typeface="Arial" charset="0"/>
                <a:cs typeface="Arial" charset="0"/>
              </a:rPr>
              <a:t>Mali ve Teknik raporlar geldikten sonra tüm başvuru dosyası değerlendirilmek üzere Başkanlığa gönderilecek,</a:t>
            </a:r>
          </a:p>
          <a:p>
            <a:pPr marL="171450" indent="-171450">
              <a:buFont typeface="Arial" panose="020B0604020202020204" pitchFamily="34" charset="0"/>
              <a:buChar char="•"/>
            </a:pPr>
            <a:r>
              <a:rPr lang="tr-TR" baseline="0" dirty="0" smtClean="0">
                <a:latin typeface="Arial" charset="0"/>
                <a:cs typeface="Arial" charset="0"/>
              </a:rPr>
              <a:t>Başkanlıkta toplanan kurul proje sahibini de dinleyerek kararını verecek,</a:t>
            </a:r>
          </a:p>
          <a:p>
            <a:pPr marL="171450" indent="-171450">
              <a:buFont typeface="Arial" panose="020B0604020202020204" pitchFamily="34" charset="0"/>
              <a:buChar char="•"/>
            </a:pPr>
            <a:r>
              <a:rPr lang="tr-TR" baseline="0" dirty="0" smtClean="0">
                <a:latin typeface="Arial" charset="0"/>
                <a:cs typeface="Arial" charset="0"/>
              </a:rPr>
              <a:t>Projesi kabul edilen işletmelerden Taahhütname alınarak destek süreci başlayacak,</a:t>
            </a:r>
          </a:p>
          <a:p>
            <a:pPr marL="171450" indent="-171450">
              <a:buFont typeface="Arial" panose="020B0604020202020204" pitchFamily="34" charset="0"/>
              <a:buChar char="•"/>
            </a:pPr>
            <a:r>
              <a:rPr lang="tr-TR" baseline="0" dirty="0" smtClean="0">
                <a:latin typeface="Arial" charset="0"/>
                <a:cs typeface="Arial" charset="0"/>
              </a:rPr>
              <a:t>Ödemeler 4 aylık periyotlar halinde dönemsel izleme raporuna istinaden gerçekleştirilecek,</a:t>
            </a:r>
          </a:p>
          <a:p>
            <a:pPr marL="171450" indent="-171450">
              <a:buFont typeface="Arial" panose="020B0604020202020204" pitchFamily="34" charset="0"/>
              <a:buChar char="•"/>
            </a:pPr>
            <a:r>
              <a:rPr lang="tr-TR" baseline="0" dirty="0" smtClean="0">
                <a:latin typeface="Arial" charset="0"/>
                <a:cs typeface="Arial" charset="0"/>
              </a:rPr>
              <a:t>Ayrıca aylık olarak Başkanlık tarafından görevlendirilecek proje koordinatörü işletmeyi ziyaret ederek izleyici hoca ve işletmeden sorumlu KOSGEB personeli arasındaki bağlantıyı sağlayacak, işletmenin yaşadığı sorunlar var ise çözüm bulmaya çalışacak,</a:t>
            </a:r>
          </a:p>
          <a:p>
            <a:pPr marL="171450" indent="-171450">
              <a:buFont typeface="Arial" panose="020B0604020202020204" pitchFamily="34" charset="0"/>
              <a:buChar char="•"/>
            </a:pPr>
            <a:r>
              <a:rPr lang="tr-TR" baseline="0" dirty="0" smtClean="0">
                <a:latin typeface="Arial" charset="0"/>
                <a:cs typeface="Arial" charset="0"/>
              </a:rPr>
              <a:t>İşletme, proje başarılı ile tamamlanırsa işletme giderleri desteğinden 1 yıl boyunca yararlanabilecek,</a:t>
            </a:r>
          </a:p>
          <a:p>
            <a:pPr marL="171450" indent="-171450">
              <a:buFont typeface="Arial" panose="020B0604020202020204" pitchFamily="34" charset="0"/>
              <a:buChar char="•"/>
            </a:pPr>
            <a:r>
              <a:rPr lang="tr-TR" baseline="0" dirty="0" smtClean="0">
                <a:latin typeface="Arial" charset="0"/>
                <a:cs typeface="Arial" charset="0"/>
              </a:rPr>
              <a:t>Proje tamamlandıktan sonra 5 yıl boyunca izleme gerçekleştirilecek.</a:t>
            </a: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45</a:t>
            </a:fld>
            <a:endParaRPr lang="tr-TR" sz="1200" b="0">
              <a:solidFill>
                <a:prstClr val="black"/>
              </a:solidFill>
              <a:latin typeface="Arial" charset="0"/>
            </a:endParaRPr>
          </a:p>
        </p:txBody>
      </p:sp>
    </p:spTree>
    <p:extLst>
      <p:ext uri="{BB962C8B-B14F-4D97-AF65-F5344CB8AC3E}">
        <p14:creationId xmlns:p14="http://schemas.microsoft.com/office/powerpoint/2010/main" val="1883457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3259138" y="509588"/>
            <a:ext cx="3409950" cy="2549525"/>
          </a:xfrm>
          <a:ln/>
        </p:spPr>
      </p:sp>
      <p:sp>
        <p:nvSpPr>
          <p:cNvPr id="23555" name="Not Yer Tutucusu 2"/>
          <p:cNvSpPr>
            <a:spLocks noGrp="1"/>
          </p:cNvSpPr>
          <p:nvPr>
            <p:ph type="body" idx="1"/>
          </p:nvPr>
        </p:nvSpPr>
        <p:spPr>
          <a:noFill/>
        </p:spPr>
        <p:txBody>
          <a:bodyPr/>
          <a:lstStyle/>
          <a:p>
            <a:pPr marL="171450" indent="-171450">
              <a:buFont typeface="Arial" panose="020B0604020202020204" pitchFamily="34" charset="0"/>
              <a:buChar char="•"/>
            </a:pPr>
            <a:r>
              <a:rPr lang="tr-TR" dirty="0" smtClean="0">
                <a:latin typeface="Arial" charset="0"/>
                <a:cs typeface="Arial" charset="0"/>
              </a:rPr>
              <a:t>Başvurular KOBİ Bilgi Sistemi üzerinden İl Müdürlüklerimize yapılacak,</a:t>
            </a:r>
          </a:p>
          <a:p>
            <a:pPr marL="171450" indent="-171450">
              <a:buFont typeface="Arial" panose="020B0604020202020204" pitchFamily="34" charset="0"/>
              <a:buChar char="•"/>
            </a:pPr>
            <a:r>
              <a:rPr lang="tr-TR" dirty="0" smtClean="0">
                <a:latin typeface="Arial" charset="0"/>
                <a:cs typeface="Arial" charset="0"/>
              </a:rPr>
              <a:t>Ön Değerlendirme</a:t>
            </a:r>
            <a:r>
              <a:rPr lang="tr-TR" baseline="0" dirty="0" smtClean="0">
                <a:latin typeface="Arial" charset="0"/>
                <a:cs typeface="Arial" charset="0"/>
              </a:rPr>
              <a:t> aşamasında tespit edilen eksiklikler tamamlanacak,</a:t>
            </a:r>
          </a:p>
          <a:p>
            <a:pPr marL="171450" indent="-171450">
              <a:buFont typeface="Arial" panose="020B0604020202020204" pitchFamily="34" charset="0"/>
              <a:buChar char="•"/>
            </a:pPr>
            <a:r>
              <a:rPr lang="tr-TR" baseline="0" dirty="0" smtClean="0">
                <a:latin typeface="Arial" charset="0"/>
                <a:cs typeface="Arial" charset="0"/>
              </a:rPr>
              <a:t>Yerinde İnceleme aşamasında Mali ve Teknik rapor hazırlanması için öğretim elemanları görevlendirilecek,</a:t>
            </a:r>
          </a:p>
          <a:p>
            <a:pPr marL="171450" indent="-171450">
              <a:buFont typeface="Arial" panose="020B0604020202020204" pitchFamily="34" charset="0"/>
              <a:buChar char="•"/>
            </a:pPr>
            <a:r>
              <a:rPr lang="tr-TR" baseline="0" dirty="0" smtClean="0">
                <a:latin typeface="Arial" charset="0"/>
                <a:cs typeface="Arial" charset="0"/>
              </a:rPr>
              <a:t>Mali ve Teknik raporlar geldikten sonra tüm başvuru dosyası değerlendirilmek üzere Başkanlığa gönderilecek,</a:t>
            </a:r>
          </a:p>
          <a:p>
            <a:pPr marL="171450" indent="-171450">
              <a:buFont typeface="Arial" panose="020B0604020202020204" pitchFamily="34" charset="0"/>
              <a:buChar char="•"/>
            </a:pPr>
            <a:r>
              <a:rPr lang="tr-TR" baseline="0" dirty="0" smtClean="0">
                <a:latin typeface="Arial" charset="0"/>
                <a:cs typeface="Arial" charset="0"/>
              </a:rPr>
              <a:t>Başkanlıkta toplanan kurul proje sahibini de dinleyerek kararını verecek,</a:t>
            </a:r>
          </a:p>
          <a:p>
            <a:pPr marL="171450" indent="-171450">
              <a:buFont typeface="Arial" panose="020B0604020202020204" pitchFamily="34" charset="0"/>
              <a:buChar char="•"/>
            </a:pPr>
            <a:r>
              <a:rPr lang="tr-TR" baseline="0" dirty="0" smtClean="0">
                <a:latin typeface="Arial" charset="0"/>
                <a:cs typeface="Arial" charset="0"/>
              </a:rPr>
              <a:t>Projesi kabul edilen işletmelerden Taahhütname alınarak destek süreci başlayacak,</a:t>
            </a:r>
          </a:p>
          <a:p>
            <a:pPr marL="171450" indent="-171450">
              <a:buFont typeface="Arial" panose="020B0604020202020204" pitchFamily="34" charset="0"/>
              <a:buChar char="•"/>
            </a:pPr>
            <a:r>
              <a:rPr lang="tr-TR" baseline="0" dirty="0" smtClean="0">
                <a:latin typeface="Arial" charset="0"/>
                <a:cs typeface="Arial" charset="0"/>
              </a:rPr>
              <a:t>Ödemeler 4 aylık periyotlar halinde dönemsel izleme raporuna istinaden gerçekleştirilecek,</a:t>
            </a:r>
          </a:p>
          <a:p>
            <a:pPr marL="171450" indent="-171450">
              <a:buFont typeface="Arial" panose="020B0604020202020204" pitchFamily="34" charset="0"/>
              <a:buChar char="•"/>
            </a:pPr>
            <a:r>
              <a:rPr lang="tr-TR" baseline="0" dirty="0" smtClean="0">
                <a:latin typeface="Arial" charset="0"/>
                <a:cs typeface="Arial" charset="0"/>
              </a:rPr>
              <a:t>Ayrıca aylık olarak Başkanlık tarafından görevlendirilecek proje koordinatörü işletmeyi ziyaret ederek izleyici hoca ve işletmeden sorumlu KOSGEB personeli arasındaki bağlantıyı sağlayacak, işletmenin yaşadığı sorunlar var ise çözüm bulmaya çalışacak,</a:t>
            </a:r>
          </a:p>
          <a:p>
            <a:pPr marL="171450" indent="-171450">
              <a:buFont typeface="Arial" panose="020B0604020202020204" pitchFamily="34" charset="0"/>
              <a:buChar char="•"/>
            </a:pPr>
            <a:r>
              <a:rPr lang="tr-TR" baseline="0" dirty="0" smtClean="0">
                <a:latin typeface="Arial" charset="0"/>
                <a:cs typeface="Arial" charset="0"/>
              </a:rPr>
              <a:t>İşletme, proje başarılı ile tamamlanırsa işletme giderleri desteğinden 1 yıl boyunca yararlanabilecek,</a:t>
            </a:r>
          </a:p>
          <a:p>
            <a:pPr marL="171450" indent="-171450">
              <a:buFont typeface="Arial" panose="020B0604020202020204" pitchFamily="34" charset="0"/>
              <a:buChar char="•"/>
            </a:pPr>
            <a:r>
              <a:rPr lang="tr-TR" baseline="0" dirty="0" smtClean="0">
                <a:latin typeface="Arial" charset="0"/>
                <a:cs typeface="Arial" charset="0"/>
              </a:rPr>
              <a:t>Proje tamamlandıktan sonra 5 yıl boyunca izleme gerçekleştirilecek.</a:t>
            </a: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46</a:t>
            </a:fld>
            <a:endParaRPr lang="tr-TR" sz="1200" b="0">
              <a:solidFill>
                <a:prstClr val="black"/>
              </a:solidFill>
              <a:latin typeface="Arial" charset="0"/>
            </a:endParaRPr>
          </a:p>
        </p:txBody>
      </p:sp>
    </p:spTree>
    <p:extLst>
      <p:ext uri="{BB962C8B-B14F-4D97-AF65-F5344CB8AC3E}">
        <p14:creationId xmlns:p14="http://schemas.microsoft.com/office/powerpoint/2010/main" val="205959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3259138" y="509588"/>
            <a:ext cx="3409950" cy="2549525"/>
          </a:xfrm>
          <a:ln/>
        </p:spPr>
      </p:sp>
      <p:sp>
        <p:nvSpPr>
          <p:cNvPr id="23555" name="Not Yer Tutucusu 2"/>
          <p:cNvSpPr>
            <a:spLocks noGrp="1"/>
          </p:cNvSpPr>
          <p:nvPr>
            <p:ph type="body" idx="1"/>
          </p:nvPr>
        </p:nvSpPr>
        <p:spPr>
          <a:noFill/>
        </p:spPr>
        <p:txBody>
          <a:bodyPr/>
          <a:lstStyle/>
          <a:p>
            <a:pPr marL="171450" indent="-171450">
              <a:buFont typeface="Arial" panose="020B0604020202020204" pitchFamily="34" charset="0"/>
              <a:buChar char="•"/>
            </a:pPr>
            <a:r>
              <a:rPr lang="tr-TR" dirty="0" smtClean="0">
                <a:latin typeface="Arial" charset="0"/>
                <a:cs typeface="Arial" charset="0"/>
              </a:rPr>
              <a:t>Başvurular KOBİ Bilgi Sistemi üzerinden İl Müdürlüklerimize yapılacak,</a:t>
            </a:r>
          </a:p>
          <a:p>
            <a:pPr marL="171450" indent="-171450">
              <a:buFont typeface="Arial" panose="020B0604020202020204" pitchFamily="34" charset="0"/>
              <a:buChar char="•"/>
            </a:pPr>
            <a:r>
              <a:rPr lang="tr-TR" dirty="0" smtClean="0">
                <a:latin typeface="Arial" charset="0"/>
                <a:cs typeface="Arial" charset="0"/>
              </a:rPr>
              <a:t>Ön Değerlendirme</a:t>
            </a:r>
            <a:r>
              <a:rPr lang="tr-TR" baseline="0" dirty="0" smtClean="0">
                <a:latin typeface="Arial" charset="0"/>
                <a:cs typeface="Arial" charset="0"/>
              </a:rPr>
              <a:t> aşamasında tespit edilen eksiklikler tamamlanacak,</a:t>
            </a:r>
          </a:p>
          <a:p>
            <a:pPr marL="171450" indent="-171450">
              <a:buFont typeface="Arial" panose="020B0604020202020204" pitchFamily="34" charset="0"/>
              <a:buChar char="•"/>
            </a:pPr>
            <a:r>
              <a:rPr lang="tr-TR" baseline="0" dirty="0" smtClean="0">
                <a:latin typeface="Arial" charset="0"/>
                <a:cs typeface="Arial" charset="0"/>
              </a:rPr>
              <a:t>Yerinde İnceleme aşamasında Mali ve Teknik rapor hazırlanması için öğretim elemanları görevlendirilecek,</a:t>
            </a:r>
          </a:p>
          <a:p>
            <a:pPr marL="171450" indent="-171450">
              <a:buFont typeface="Arial" panose="020B0604020202020204" pitchFamily="34" charset="0"/>
              <a:buChar char="•"/>
            </a:pPr>
            <a:r>
              <a:rPr lang="tr-TR" baseline="0" dirty="0" smtClean="0">
                <a:latin typeface="Arial" charset="0"/>
                <a:cs typeface="Arial" charset="0"/>
              </a:rPr>
              <a:t>Mali ve Teknik raporlar geldikten sonra tüm başvuru dosyası değerlendirilmek üzere Başkanlığa gönderilecek,</a:t>
            </a:r>
          </a:p>
          <a:p>
            <a:pPr marL="171450" indent="-171450">
              <a:buFont typeface="Arial" panose="020B0604020202020204" pitchFamily="34" charset="0"/>
              <a:buChar char="•"/>
            </a:pPr>
            <a:r>
              <a:rPr lang="tr-TR" baseline="0" dirty="0" smtClean="0">
                <a:latin typeface="Arial" charset="0"/>
                <a:cs typeface="Arial" charset="0"/>
              </a:rPr>
              <a:t>Başkanlıkta toplanan kurul proje sahibini de dinleyerek kararını verecek,</a:t>
            </a:r>
          </a:p>
          <a:p>
            <a:pPr marL="171450" indent="-171450">
              <a:buFont typeface="Arial" panose="020B0604020202020204" pitchFamily="34" charset="0"/>
              <a:buChar char="•"/>
            </a:pPr>
            <a:r>
              <a:rPr lang="tr-TR" baseline="0" dirty="0" smtClean="0">
                <a:latin typeface="Arial" charset="0"/>
                <a:cs typeface="Arial" charset="0"/>
              </a:rPr>
              <a:t>Projesi kabul edilen işletmelerden Taahhütname alınarak destek süreci başlayacak,</a:t>
            </a:r>
          </a:p>
          <a:p>
            <a:pPr marL="171450" indent="-171450">
              <a:buFont typeface="Arial" panose="020B0604020202020204" pitchFamily="34" charset="0"/>
              <a:buChar char="•"/>
            </a:pPr>
            <a:r>
              <a:rPr lang="tr-TR" baseline="0" dirty="0" smtClean="0">
                <a:latin typeface="Arial" charset="0"/>
                <a:cs typeface="Arial" charset="0"/>
              </a:rPr>
              <a:t>Ödemeler 4 aylık periyotlar halinde dönemsel izleme raporuna istinaden gerçekleştirilecek,</a:t>
            </a:r>
          </a:p>
          <a:p>
            <a:pPr marL="171450" indent="-171450">
              <a:buFont typeface="Arial" panose="020B0604020202020204" pitchFamily="34" charset="0"/>
              <a:buChar char="•"/>
            </a:pPr>
            <a:r>
              <a:rPr lang="tr-TR" baseline="0" dirty="0" smtClean="0">
                <a:latin typeface="Arial" charset="0"/>
                <a:cs typeface="Arial" charset="0"/>
              </a:rPr>
              <a:t>Ayrıca aylık olarak Başkanlık tarafından görevlendirilecek proje koordinatörü işletmeyi ziyaret ederek izleyici hoca ve işletmeden sorumlu KOSGEB personeli arasındaki bağlantıyı sağlayacak, işletmenin yaşadığı sorunlar var ise çözüm bulmaya çalışacak,</a:t>
            </a:r>
          </a:p>
          <a:p>
            <a:pPr marL="171450" indent="-171450">
              <a:buFont typeface="Arial" panose="020B0604020202020204" pitchFamily="34" charset="0"/>
              <a:buChar char="•"/>
            </a:pPr>
            <a:r>
              <a:rPr lang="tr-TR" baseline="0" dirty="0" smtClean="0">
                <a:latin typeface="Arial" charset="0"/>
                <a:cs typeface="Arial" charset="0"/>
              </a:rPr>
              <a:t>İşletme, proje başarılı ile tamamlanırsa işletme giderleri desteğinden 1 yıl boyunca yararlanabilecek,</a:t>
            </a:r>
          </a:p>
          <a:p>
            <a:pPr marL="171450" indent="-171450">
              <a:buFont typeface="Arial" panose="020B0604020202020204" pitchFamily="34" charset="0"/>
              <a:buChar char="•"/>
            </a:pPr>
            <a:r>
              <a:rPr lang="tr-TR" baseline="0" dirty="0" smtClean="0">
                <a:latin typeface="Arial" charset="0"/>
                <a:cs typeface="Arial" charset="0"/>
              </a:rPr>
              <a:t>Proje tamamlandıktan sonra 5 yıl boyunca izleme gerçekleştirilecek.</a:t>
            </a: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47</a:t>
            </a:fld>
            <a:endParaRPr lang="tr-TR" sz="1200" b="0">
              <a:solidFill>
                <a:prstClr val="black"/>
              </a:solidFill>
              <a:latin typeface="Arial" charset="0"/>
            </a:endParaRPr>
          </a:p>
        </p:txBody>
      </p:sp>
    </p:spTree>
    <p:extLst>
      <p:ext uri="{BB962C8B-B14F-4D97-AF65-F5344CB8AC3E}">
        <p14:creationId xmlns:p14="http://schemas.microsoft.com/office/powerpoint/2010/main" val="3714684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3259138" y="509588"/>
            <a:ext cx="3409950" cy="2549525"/>
          </a:xfrm>
          <a:ln/>
        </p:spPr>
      </p:sp>
      <p:sp>
        <p:nvSpPr>
          <p:cNvPr id="23555" name="Not Yer Tutucusu 2"/>
          <p:cNvSpPr>
            <a:spLocks noGrp="1"/>
          </p:cNvSpPr>
          <p:nvPr>
            <p:ph type="body" idx="1"/>
          </p:nvPr>
        </p:nvSpPr>
        <p:spPr>
          <a:noFill/>
        </p:spPr>
        <p:txBody>
          <a:bodyPr/>
          <a:lstStyle/>
          <a:p>
            <a:pPr marL="171450" indent="-171450">
              <a:buFont typeface="Arial" panose="020B0604020202020204" pitchFamily="34" charset="0"/>
              <a:buChar char="•"/>
            </a:pPr>
            <a:r>
              <a:rPr lang="tr-TR" dirty="0" smtClean="0">
                <a:latin typeface="Arial" charset="0"/>
                <a:cs typeface="Arial" charset="0"/>
              </a:rPr>
              <a:t>Başvurular KOBİ Bilgi Sistemi üzerinden İl Müdürlüklerimize yapılacak,</a:t>
            </a:r>
          </a:p>
          <a:p>
            <a:pPr marL="171450" indent="-171450">
              <a:buFont typeface="Arial" panose="020B0604020202020204" pitchFamily="34" charset="0"/>
              <a:buChar char="•"/>
            </a:pPr>
            <a:r>
              <a:rPr lang="tr-TR" dirty="0" smtClean="0">
                <a:latin typeface="Arial" charset="0"/>
                <a:cs typeface="Arial" charset="0"/>
              </a:rPr>
              <a:t>Ön Değerlendirme</a:t>
            </a:r>
            <a:r>
              <a:rPr lang="tr-TR" baseline="0" dirty="0" smtClean="0">
                <a:latin typeface="Arial" charset="0"/>
                <a:cs typeface="Arial" charset="0"/>
              </a:rPr>
              <a:t> aşamasında tespit edilen eksiklikler tamamlanacak,</a:t>
            </a:r>
          </a:p>
          <a:p>
            <a:pPr marL="171450" indent="-171450">
              <a:buFont typeface="Arial" panose="020B0604020202020204" pitchFamily="34" charset="0"/>
              <a:buChar char="•"/>
            </a:pPr>
            <a:r>
              <a:rPr lang="tr-TR" baseline="0" dirty="0" smtClean="0">
                <a:latin typeface="Arial" charset="0"/>
                <a:cs typeface="Arial" charset="0"/>
              </a:rPr>
              <a:t>Yerinde İnceleme aşamasında Mali ve Teknik rapor hazırlanması için öğretim elemanları görevlendirilecek,</a:t>
            </a:r>
          </a:p>
          <a:p>
            <a:pPr marL="171450" indent="-171450">
              <a:buFont typeface="Arial" panose="020B0604020202020204" pitchFamily="34" charset="0"/>
              <a:buChar char="•"/>
            </a:pPr>
            <a:r>
              <a:rPr lang="tr-TR" baseline="0" dirty="0" smtClean="0">
                <a:latin typeface="Arial" charset="0"/>
                <a:cs typeface="Arial" charset="0"/>
              </a:rPr>
              <a:t>Mali ve Teknik raporlar geldikten sonra tüm başvuru dosyası değerlendirilmek üzere Başkanlığa gönderilecek,</a:t>
            </a:r>
          </a:p>
          <a:p>
            <a:pPr marL="171450" indent="-171450">
              <a:buFont typeface="Arial" panose="020B0604020202020204" pitchFamily="34" charset="0"/>
              <a:buChar char="•"/>
            </a:pPr>
            <a:r>
              <a:rPr lang="tr-TR" baseline="0" dirty="0" smtClean="0">
                <a:latin typeface="Arial" charset="0"/>
                <a:cs typeface="Arial" charset="0"/>
              </a:rPr>
              <a:t>Başkanlıkta toplanan kurul proje sahibini de dinleyerek kararını verecek,</a:t>
            </a:r>
          </a:p>
          <a:p>
            <a:pPr marL="171450" indent="-171450">
              <a:buFont typeface="Arial" panose="020B0604020202020204" pitchFamily="34" charset="0"/>
              <a:buChar char="•"/>
            </a:pPr>
            <a:r>
              <a:rPr lang="tr-TR" baseline="0" dirty="0" smtClean="0">
                <a:latin typeface="Arial" charset="0"/>
                <a:cs typeface="Arial" charset="0"/>
              </a:rPr>
              <a:t>Projesi kabul edilen işletmelerden Taahhütname alınarak destek süreci başlayacak,</a:t>
            </a:r>
          </a:p>
          <a:p>
            <a:pPr marL="171450" indent="-171450">
              <a:buFont typeface="Arial" panose="020B0604020202020204" pitchFamily="34" charset="0"/>
              <a:buChar char="•"/>
            </a:pPr>
            <a:r>
              <a:rPr lang="tr-TR" baseline="0" dirty="0" smtClean="0">
                <a:latin typeface="Arial" charset="0"/>
                <a:cs typeface="Arial" charset="0"/>
              </a:rPr>
              <a:t>Ödemeler 4 aylık periyotlar halinde dönemsel izleme raporuna istinaden gerçekleştirilecek,</a:t>
            </a:r>
          </a:p>
          <a:p>
            <a:pPr marL="171450" indent="-171450">
              <a:buFont typeface="Arial" panose="020B0604020202020204" pitchFamily="34" charset="0"/>
              <a:buChar char="•"/>
            </a:pPr>
            <a:r>
              <a:rPr lang="tr-TR" baseline="0" dirty="0" smtClean="0">
                <a:latin typeface="Arial" charset="0"/>
                <a:cs typeface="Arial" charset="0"/>
              </a:rPr>
              <a:t>Ayrıca aylık olarak Başkanlık tarafından görevlendirilecek proje koordinatörü işletmeyi ziyaret ederek izleyici hoca ve işletmeden sorumlu KOSGEB personeli arasındaki bağlantıyı sağlayacak, işletmenin yaşadığı sorunlar var ise çözüm bulmaya çalışacak,</a:t>
            </a:r>
          </a:p>
          <a:p>
            <a:pPr marL="171450" indent="-171450">
              <a:buFont typeface="Arial" panose="020B0604020202020204" pitchFamily="34" charset="0"/>
              <a:buChar char="•"/>
            </a:pPr>
            <a:r>
              <a:rPr lang="tr-TR" baseline="0" dirty="0" smtClean="0">
                <a:latin typeface="Arial" charset="0"/>
                <a:cs typeface="Arial" charset="0"/>
              </a:rPr>
              <a:t>İşletme, proje başarılı ile tamamlanırsa işletme giderleri desteğinden 1 yıl boyunca yararlanabilecek,</a:t>
            </a:r>
          </a:p>
          <a:p>
            <a:pPr marL="171450" indent="-171450">
              <a:buFont typeface="Arial" panose="020B0604020202020204" pitchFamily="34" charset="0"/>
              <a:buChar char="•"/>
            </a:pPr>
            <a:r>
              <a:rPr lang="tr-TR" baseline="0" dirty="0" smtClean="0">
                <a:latin typeface="Arial" charset="0"/>
                <a:cs typeface="Arial" charset="0"/>
              </a:rPr>
              <a:t>Proje tamamlandıktan sonra 5 yıl boyunca izleme gerçekleştirilecek.</a:t>
            </a: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48</a:t>
            </a:fld>
            <a:endParaRPr lang="tr-TR" sz="1200" b="0">
              <a:solidFill>
                <a:prstClr val="black"/>
              </a:solidFill>
              <a:latin typeface="Arial" charset="0"/>
            </a:endParaRPr>
          </a:p>
        </p:txBody>
      </p:sp>
    </p:spTree>
    <p:extLst>
      <p:ext uri="{BB962C8B-B14F-4D97-AF65-F5344CB8AC3E}">
        <p14:creationId xmlns:p14="http://schemas.microsoft.com/office/powerpoint/2010/main" val="3075015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3259138" y="509588"/>
            <a:ext cx="3409950" cy="2549525"/>
          </a:xfrm>
          <a:ln/>
        </p:spPr>
      </p:sp>
      <p:sp>
        <p:nvSpPr>
          <p:cNvPr id="23555" name="Not Yer Tutucusu 2"/>
          <p:cNvSpPr>
            <a:spLocks noGrp="1"/>
          </p:cNvSpPr>
          <p:nvPr>
            <p:ph type="body" idx="1"/>
          </p:nvPr>
        </p:nvSpPr>
        <p:spPr>
          <a:noFill/>
        </p:spPr>
        <p:txBody>
          <a:bodyPr/>
          <a:lstStyle/>
          <a:p>
            <a:pPr marL="171450" indent="-171450">
              <a:buFont typeface="Arial" panose="020B0604020202020204" pitchFamily="34" charset="0"/>
              <a:buChar char="•"/>
            </a:pPr>
            <a:r>
              <a:rPr lang="tr-TR" dirty="0" smtClean="0">
                <a:latin typeface="Arial" charset="0"/>
                <a:cs typeface="Arial" charset="0"/>
              </a:rPr>
              <a:t>Başvurular KOBİ Bilgi Sistemi üzerinden İl Müdürlüklerimize yapılacak,</a:t>
            </a:r>
          </a:p>
          <a:p>
            <a:pPr marL="171450" indent="-171450">
              <a:buFont typeface="Arial" panose="020B0604020202020204" pitchFamily="34" charset="0"/>
              <a:buChar char="•"/>
            </a:pPr>
            <a:r>
              <a:rPr lang="tr-TR" dirty="0" smtClean="0">
                <a:latin typeface="Arial" charset="0"/>
                <a:cs typeface="Arial" charset="0"/>
              </a:rPr>
              <a:t>Ön Değerlendirme</a:t>
            </a:r>
            <a:r>
              <a:rPr lang="tr-TR" baseline="0" dirty="0" smtClean="0">
                <a:latin typeface="Arial" charset="0"/>
                <a:cs typeface="Arial" charset="0"/>
              </a:rPr>
              <a:t> aşamasında tespit edilen eksiklikler tamamlanacak,</a:t>
            </a:r>
          </a:p>
          <a:p>
            <a:pPr marL="171450" indent="-171450">
              <a:buFont typeface="Arial" panose="020B0604020202020204" pitchFamily="34" charset="0"/>
              <a:buChar char="•"/>
            </a:pPr>
            <a:r>
              <a:rPr lang="tr-TR" baseline="0" dirty="0" smtClean="0">
                <a:latin typeface="Arial" charset="0"/>
                <a:cs typeface="Arial" charset="0"/>
              </a:rPr>
              <a:t>Yerinde İnceleme aşamasında Mali ve Teknik rapor hazırlanması için öğretim elemanları görevlendirilecek,</a:t>
            </a:r>
          </a:p>
          <a:p>
            <a:pPr marL="171450" indent="-171450">
              <a:buFont typeface="Arial" panose="020B0604020202020204" pitchFamily="34" charset="0"/>
              <a:buChar char="•"/>
            </a:pPr>
            <a:r>
              <a:rPr lang="tr-TR" baseline="0" dirty="0" smtClean="0">
                <a:latin typeface="Arial" charset="0"/>
                <a:cs typeface="Arial" charset="0"/>
              </a:rPr>
              <a:t>Mali ve Teknik raporlar geldikten sonra tüm başvuru dosyası değerlendirilmek üzere Başkanlığa gönderilecek,</a:t>
            </a:r>
          </a:p>
          <a:p>
            <a:pPr marL="171450" indent="-171450">
              <a:buFont typeface="Arial" panose="020B0604020202020204" pitchFamily="34" charset="0"/>
              <a:buChar char="•"/>
            </a:pPr>
            <a:r>
              <a:rPr lang="tr-TR" baseline="0" dirty="0" smtClean="0">
                <a:latin typeface="Arial" charset="0"/>
                <a:cs typeface="Arial" charset="0"/>
              </a:rPr>
              <a:t>Başkanlıkta toplanan kurul proje sahibini de dinleyerek kararını verecek,</a:t>
            </a:r>
          </a:p>
          <a:p>
            <a:pPr marL="171450" indent="-171450">
              <a:buFont typeface="Arial" panose="020B0604020202020204" pitchFamily="34" charset="0"/>
              <a:buChar char="•"/>
            </a:pPr>
            <a:r>
              <a:rPr lang="tr-TR" baseline="0" dirty="0" smtClean="0">
                <a:latin typeface="Arial" charset="0"/>
                <a:cs typeface="Arial" charset="0"/>
              </a:rPr>
              <a:t>Projesi kabul edilen işletmelerden Taahhütname alınarak destek süreci başlayacak,</a:t>
            </a:r>
          </a:p>
          <a:p>
            <a:pPr marL="171450" indent="-171450">
              <a:buFont typeface="Arial" panose="020B0604020202020204" pitchFamily="34" charset="0"/>
              <a:buChar char="•"/>
            </a:pPr>
            <a:r>
              <a:rPr lang="tr-TR" baseline="0" dirty="0" smtClean="0">
                <a:latin typeface="Arial" charset="0"/>
                <a:cs typeface="Arial" charset="0"/>
              </a:rPr>
              <a:t>Ödemeler 4 aylık periyotlar halinde dönemsel izleme raporuna istinaden gerçekleştirilecek,</a:t>
            </a:r>
          </a:p>
          <a:p>
            <a:pPr marL="171450" indent="-171450">
              <a:buFont typeface="Arial" panose="020B0604020202020204" pitchFamily="34" charset="0"/>
              <a:buChar char="•"/>
            </a:pPr>
            <a:r>
              <a:rPr lang="tr-TR" baseline="0" dirty="0" smtClean="0">
                <a:latin typeface="Arial" charset="0"/>
                <a:cs typeface="Arial" charset="0"/>
              </a:rPr>
              <a:t>Ayrıca aylık olarak Başkanlık tarafından görevlendirilecek proje koordinatörü işletmeyi ziyaret ederek izleyici hoca ve işletmeden sorumlu KOSGEB personeli arasındaki bağlantıyı sağlayacak, işletmenin yaşadığı sorunlar var ise çözüm bulmaya çalışacak,</a:t>
            </a:r>
          </a:p>
          <a:p>
            <a:pPr marL="171450" indent="-171450">
              <a:buFont typeface="Arial" panose="020B0604020202020204" pitchFamily="34" charset="0"/>
              <a:buChar char="•"/>
            </a:pPr>
            <a:r>
              <a:rPr lang="tr-TR" baseline="0" dirty="0" smtClean="0">
                <a:latin typeface="Arial" charset="0"/>
                <a:cs typeface="Arial" charset="0"/>
              </a:rPr>
              <a:t>İşletme, proje başarılı ile tamamlanırsa işletme giderleri desteğinden 1 yıl boyunca yararlanabilecek,</a:t>
            </a:r>
          </a:p>
          <a:p>
            <a:pPr marL="171450" indent="-171450">
              <a:buFont typeface="Arial" panose="020B0604020202020204" pitchFamily="34" charset="0"/>
              <a:buChar char="•"/>
            </a:pPr>
            <a:r>
              <a:rPr lang="tr-TR" baseline="0" dirty="0" smtClean="0">
                <a:latin typeface="Arial" charset="0"/>
                <a:cs typeface="Arial" charset="0"/>
              </a:rPr>
              <a:t>Proje tamamlandıktan sonra 5 yıl boyunca izleme gerçekleştirilecek.</a:t>
            </a: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49</a:t>
            </a:fld>
            <a:endParaRPr lang="tr-TR" sz="1200" b="0">
              <a:solidFill>
                <a:prstClr val="black"/>
              </a:solidFill>
              <a:latin typeface="Arial" charset="0"/>
            </a:endParaRPr>
          </a:p>
        </p:txBody>
      </p:sp>
    </p:spTree>
    <p:extLst>
      <p:ext uri="{BB962C8B-B14F-4D97-AF65-F5344CB8AC3E}">
        <p14:creationId xmlns:p14="http://schemas.microsoft.com/office/powerpoint/2010/main" val="2052887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259138" y="509588"/>
            <a:ext cx="3409950"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solidFill>
                  <a:prstClr val="black"/>
                </a:solidFill>
              </a:rPr>
              <a:pPr/>
              <a:t>51</a:t>
            </a:fld>
            <a:endParaRPr lang="tr-TR">
              <a:solidFill>
                <a:prstClr val="black"/>
              </a:solidFill>
            </a:endParaRPr>
          </a:p>
        </p:txBody>
      </p:sp>
    </p:spTree>
    <p:extLst>
      <p:ext uri="{BB962C8B-B14F-4D97-AF65-F5344CB8AC3E}">
        <p14:creationId xmlns:p14="http://schemas.microsoft.com/office/powerpoint/2010/main" val="2596321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xfrm>
            <a:off x="3259138" y="509588"/>
            <a:ext cx="3409950"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30000"/>
              </a:lnSpc>
              <a:spcBef>
                <a:spcPct val="50000"/>
              </a:spcBef>
              <a:buClr>
                <a:schemeClr val="hlink"/>
              </a:buClr>
              <a:buFont typeface="Wingdings" pitchFamily="2" charset="2"/>
              <a:buNone/>
            </a:pPr>
            <a:endParaRPr lang="tr-TR" smtClean="0">
              <a:solidFill>
                <a:schemeClr val="bg1"/>
              </a:solidFill>
            </a:endParaRPr>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1464" indent="-285179" eaLnBrk="0" hangingPunct="0">
              <a:defRPr>
                <a:solidFill>
                  <a:schemeClr val="tx1"/>
                </a:solidFill>
                <a:latin typeface="Arial" charset="0"/>
                <a:cs typeface="Arial" charset="0"/>
              </a:defRPr>
            </a:lvl2pPr>
            <a:lvl3pPr marL="1140714" indent="-228143" eaLnBrk="0" hangingPunct="0">
              <a:defRPr>
                <a:solidFill>
                  <a:schemeClr val="tx1"/>
                </a:solidFill>
                <a:latin typeface="Arial" charset="0"/>
                <a:cs typeface="Arial" charset="0"/>
              </a:defRPr>
            </a:lvl3pPr>
            <a:lvl4pPr marL="1597000" indent="-228143" eaLnBrk="0" hangingPunct="0">
              <a:defRPr>
                <a:solidFill>
                  <a:schemeClr val="tx1"/>
                </a:solidFill>
                <a:latin typeface="Arial" charset="0"/>
                <a:cs typeface="Arial" charset="0"/>
              </a:defRPr>
            </a:lvl4pPr>
            <a:lvl5pPr marL="2053285" indent="-228143" eaLnBrk="0" hangingPunct="0">
              <a:defRPr>
                <a:solidFill>
                  <a:schemeClr val="tx1"/>
                </a:solidFill>
                <a:latin typeface="Arial" charset="0"/>
                <a:cs typeface="Arial" charset="0"/>
              </a:defRPr>
            </a:lvl5pPr>
            <a:lvl6pPr marL="2509571" indent="-228143" eaLnBrk="0" fontAlgn="base" hangingPunct="0">
              <a:spcBef>
                <a:spcPct val="0"/>
              </a:spcBef>
              <a:spcAft>
                <a:spcPct val="0"/>
              </a:spcAft>
              <a:defRPr>
                <a:solidFill>
                  <a:schemeClr val="tx1"/>
                </a:solidFill>
                <a:latin typeface="Arial" charset="0"/>
                <a:cs typeface="Arial" charset="0"/>
              </a:defRPr>
            </a:lvl6pPr>
            <a:lvl7pPr marL="2965856" indent="-228143" eaLnBrk="0" fontAlgn="base" hangingPunct="0">
              <a:spcBef>
                <a:spcPct val="0"/>
              </a:spcBef>
              <a:spcAft>
                <a:spcPct val="0"/>
              </a:spcAft>
              <a:defRPr>
                <a:solidFill>
                  <a:schemeClr val="tx1"/>
                </a:solidFill>
                <a:latin typeface="Arial" charset="0"/>
                <a:cs typeface="Arial" charset="0"/>
              </a:defRPr>
            </a:lvl7pPr>
            <a:lvl8pPr marL="3422142" indent="-228143" eaLnBrk="0" fontAlgn="base" hangingPunct="0">
              <a:spcBef>
                <a:spcPct val="0"/>
              </a:spcBef>
              <a:spcAft>
                <a:spcPct val="0"/>
              </a:spcAft>
              <a:defRPr>
                <a:solidFill>
                  <a:schemeClr val="tx1"/>
                </a:solidFill>
                <a:latin typeface="Arial" charset="0"/>
                <a:cs typeface="Arial" charset="0"/>
              </a:defRPr>
            </a:lvl8pPr>
            <a:lvl9pPr marL="3878428" indent="-228143" eaLnBrk="0" fontAlgn="base" hangingPunct="0">
              <a:spcBef>
                <a:spcPct val="0"/>
              </a:spcBef>
              <a:spcAft>
                <a:spcPct val="0"/>
              </a:spcAft>
              <a:defRPr>
                <a:solidFill>
                  <a:schemeClr val="tx1"/>
                </a:solidFill>
                <a:latin typeface="Arial" charset="0"/>
                <a:cs typeface="Arial" charset="0"/>
              </a:defRPr>
            </a:lvl9pPr>
          </a:lstStyle>
          <a:p>
            <a:pPr eaLnBrk="1" hangingPunct="1"/>
            <a:fld id="{3B39F6BA-864E-4593-91D6-F8B53D4A8E85}" type="slidenum">
              <a:rPr lang="tr-TR" smtClean="0"/>
              <a:pPr eaLnBrk="1" hangingPunct="1"/>
              <a:t>52</a:t>
            </a:fld>
            <a:endParaRPr lang="tr-TR" smtClean="0"/>
          </a:p>
        </p:txBody>
      </p:sp>
    </p:spTree>
    <p:extLst>
      <p:ext uri="{BB962C8B-B14F-4D97-AF65-F5344CB8AC3E}">
        <p14:creationId xmlns:p14="http://schemas.microsoft.com/office/powerpoint/2010/main" val="523161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xfrm>
            <a:off x="3259138" y="509588"/>
            <a:ext cx="3409950"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30000"/>
              </a:lnSpc>
              <a:spcBef>
                <a:spcPct val="50000"/>
              </a:spcBef>
              <a:buClr>
                <a:schemeClr val="hlink"/>
              </a:buClr>
              <a:buFont typeface="Wingdings" pitchFamily="2" charset="2"/>
              <a:buNone/>
            </a:pPr>
            <a:endParaRPr lang="tr-TR" smtClean="0">
              <a:solidFill>
                <a:schemeClr val="bg1"/>
              </a:solidFill>
            </a:endParaRPr>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1464" indent="-285179" eaLnBrk="0" hangingPunct="0">
              <a:defRPr>
                <a:solidFill>
                  <a:schemeClr val="tx1"/>
                </a:solidFill>
                <a:latin typeface="Arial" charset="0"/>
                <a:cs typeface="Arial" charset="0"/>
              </a:defRPr>
            </a:lvl2pPr>
            <a:lvl3pPr marL="1140714" indent="-228143" eaLnBrk="0" hangingPunct="0">
              <a:defRPr>
                <a:solidFill>
                  <a:schemeClr val="tx1"/>
                </a:solidFill>
                <a:latin typeface="Arial" charset="0"/>
                <a:cs typeface="Arial" charset="0"/>
              </a:defRPr>
            </a:lvl3pPr>
            <a:lvl4pPr marL="1597000" indent="-228143" eaLnBrk="0" hangingPunct="0">
              <a:defRPr>
                <a:solidFill>
                  <a:schemeClr val="tx1"/>
                </a:solidFill>
                <a:latin typeface="Arial" charset="0"/>
                <a:cs typeface="Arial" charset="0"/>
              </a:defRPr>
            </a:lvl4pPr>
            <a:lvl5pPr marL="2053285" indent="-228143" eaLnBrk="0" hangingPunct="0">
              <a:defRPr>
                <a:solidFill>
                  <a:schemeClr val="tx1"/>
                </a:solidFill>
                <a:latin typeface="Arial" charset="0"/>
                <a:cs typeface="Arial" charset="0"/>
              </a:defRPr>
            </a:lvl5pPr>
            <a:lvl6pPr marL="2509571" indent="-228143" eaLnBrk="0" fontAlgn="base" hangingPunct="0">
              <a:spcBef>
                <a:spcPct val="0"/>
              </a:spcBef>
              <a:spcAft>
                <a:spcPct val="0"/>
              </a:spcAft>
              <a:defRPr>
                <a:solidFill>
                  <a:schemeClr val="tx1"/>
                </a:solidFill>
                <a:latin typeface="Arial" charset="0"/>
                <a:cs typeface="Arial" charset="0"/>
              </a:defRPr>
            </a:lvl6pPr>
            <a:lvl7pPr marL="2965856" indent="-228143" eaLnBrk="0" fontAlgn="base" hangingPunct="0">
              <a:spcBef>
                <a:spcPct val="0"/>
              </a:spcBef>
              <a:spcAft>
                <a:spcPct val="0"/>
              </a:spcAft>
              <a:defRPr>
                <a:solidFill>
                  <a:schemeClr val="tx1"/>
                </a:solidFill>
                <a:latin typeface="Arial" charset="0"/>
                <a:cs typeface="Arial" charset="0"/>
              </a:defRPr>
            </a:lvl7pPr>
            <a:lvl8pPr marL="3422142" indent="-228143" eaLnBrk="0" fontAlgn="base" hangingPunct="0">
              <a:spcBef>
                <a:spcPct val="0"/>
              </a:spcBef>
              <a:spcAft>
                <a:spcPct val="0"/>
              </a:spcAft>
              <a:defRPr>
                <a:solidFill>
                  <a:schemeClr val="tx1"/>
                </a:solidFill>
                <a:latin typeface="Arial" charset="0"/>
                <a:cs typeface="Arial" charset="0"/>
              </a:defRPr>
            </a:lvl8pPr>
            <a:lvl9pPr marL="3878428" indent="-228143" eaLnBrk="0" fontAlgn="base" hangingPunct="0">
              <a:spcBef>
                <a:spcPct val="0"/>
              </a:spcBef>
              <a:spcAft>
                <a:spcPct val="0"/>
              </a:spcAft>
              <a:defRPr>
                <a:solidFill>
                  <a:schemeClr val="tx1"/>
                </a:solidFill>
                <a:latin typeface="Arial" charset="0"/>
                <a:cs typeface="Arial" charset="0"/>
              </a:defRPr>
            </a:lvl9pPr>
          </a:lstStyle>
          <a:p>
            <a:pPr eaLnBrk="1" hangingPunct="1"/>
            <a:fld id="{3B39F6BA-864E-4593-91D6-F8B53D4A8E85}" type="slidenum">
              <a:rPr lang="tr-TR" smtClean="0"/>
              <a:pPr eaLnBrk="1" hangingPunct="1"/>
              <a:t>53</a:t>
            </a:fld>
            <a:endParaRPr lang="tr-TR" smtClean="0"/>
          </a:p>
        </p:txBody>
      </p:sp>
    </p:spTree>
    <p:extLst>
      <p:ext uri="{BB962C8B-B14F-4D97-AF65-F5344CB8AC3E}">
        <p14:creationId xmlns:p14="http://schemas.microsoft.com/office/powerpoint/2010/main" val="2382425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xfrm>
            <a:off x="3259138" y="509588"/>
            <a:ext cx="3409950"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30000"/>
              </a:lnSpc>
              <a:spcBef>
                <a:spcPct val="50000"/>
              </a:spcBef>
              <a:buClr>
                <a:schemeClr val="hlink"/>
              </a:buClr>
              <a:buFont typeface="Wingdings" pitchFamily="2" charset="2"/>
              <a:buNone/>
            </a:pPr>
            <a:r>
              <a:rPr lang="tr-TR" dirty="0" smtClean="0">
                <a:solidFill>
                  <a:schemeClr val="bg1"/>
                </a:solidFill>
              </a:rPr>
              <a:t>Burada ikili</a:t>
            </a:r>
            <a:r>
              <a:rPr lang="tr-TR" baseline="0" dirty="0" smtClean="0">
                <a:solidFill>
                  <a:schemeClr val="bg1"/>
                </a:solidFill>
              </a:rPr>
              <a:t> kod sistemine göre sektör bilgisi verilmiş olup, </a:t>
            </a:r>
            <a:r>
              <a:rPr lang="tr-TR" baseline="0" dirty="0" err="1" smtClean="0">
                <a:solidFill>
                  <a:schemeClr val="bg1"/>
                </a:solidFill>
              </a:rPr>
              <a:t>Eurostat</a:t>
            </a:r>
            <a:r>
              <a:rPr lang="tr-TR" baseline="0" dirty="0" smtClean="0">
                <a:solidFill>
                  <a:schemeClr val="bg1"/>
                </a:solidFill>
              </a:rPr>
              <a:t> tarafından belirlenen sınıflandırmada orta-yüksek ve ileri teknoloji sınıfında yer almayan sektörler bulunmaktadır.</a:t>
            </a:r>
          </a:p>
          <a:p>
            <a:pPr>
              <a:lnSpc>
                <a:spcPct val="130000"/>
              </a:lnSpc>
              <a:spcBef>
                <a:spcPct val="50000"/>
              </a:spcBef>
              <a:buClr>
                <a:schemeClr val="hlink"/>
              </a:buClr>
              <a:buFont typeface="Wingdings" pitchFamily="2" charset="2"/>
              <a:buNone/>
            </a:pPr>
            <a:endParaRPr lang="tr-TR" baseline="0" dirty="0" smtClean="0">
              <a:solidFill>
                <a:schemeClr val="bg1"/>
              </a:solidFill>
            </a:endParaRPr>
          </a:p>
          <a:p>
            <a:pPr>
              <a:lnSpc>
                <a:spcPct val="130000"/>
              </a:lnSpc>
              <a:spcBef>
                <a:spcPct val="50000"/>
              </a:spcBef>
              <a:buClr>
                <a:schemeClr val="hlink"/>
              </a:buClr>
              <a:buFont typeface="Wingdings" pitchFamily="2" charset="2"/>
              <a:buNone/>
            </a:pPr>
            <a:r>
              <a:rPr lang="tr-TR" baseline="0" dirty="0" smtClean="0">
                <a:solidFill>
                  <a:schemeClr val="bg1"/>
                </a:solidFill>
              </a:rPr>
              <a:t>KOBİ </a:t>
            </a:r>
            <a:r>
              <a:rPr lang="tr-TR" baseline="0" dirty="0" err="1" smtClean="0">
                <a:solidFill>
                  <a:schemeClr val="bg1"/>
                </a:solidFill>
              </a:rPr>
              <a:t>teknoyatırım</a:t>
            </a:r>
            <a:r>
              <a:rPr lang="tr-TR" baseline="0" dirty="0" smtClean="0">
                <a:solidFill>
                  <a:schemeClr val="bg1"/>
                </a:solidFill>
              </a:rPr>
              <a:t> desteği kapsamında </a:t>
            </a:r>
            <a:r>
              <a:rPr lang="tr-TR" dirty="0" smtClean="0">
                <a:solidFill>
                  <a:schemeClr val="bg1"/>
                </a:solidFill>
              </a:rPr>
              <a:t>desteklenen sektörlere ilişkin detaylı tablo</a:t>
            </a:r>
            <a:r>
              <a:rPr lang="tr-TR" baseline="0" dirty="0" smtClean="0">
                <a:solidFill>
                  <a:schemeClr val="bg1"/>
                </a:solidFill>
              </a:rPr>
              <a:t> kosgeb.gov.tr adresinde yer almaktadır. </a:t>
            </a:r>
            <a:endParaRPr lang="tr-TR" dirty="0" smtClean="0">
              <a:solidFill>
                <a:schemeClr val="bg1"/>
              </a:solidFill>
            </a:endParaRPr>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1464" indent="-285179" eaLnBrk="0" hangingPunct="0">
              <a:defRPr>
                <a:solidFill>
                  <a:schemeClr val="tx1"/>
                </a:solidFill>
                <a:latin typeface="Arial" charset="0"/>
                <a:cs typeface="Arial" charset="0"/>
              </a:defRPr>
            </a:lvl2pPr>
            <a:lvl3pPr marL="1140714" indent="-228143" eaLnBrk="0" hangingPunct="0">
              <a:defRPr>
                <a:solidFill>
                  <a:schemeClr val="tx1"/>
                </a:solidFill>
                <a:latin typeface="Arial" charset="0"/>
                <a:cs typeface="Arial" charset="0"/>
              </a:defRPr>
            </a:lvl3pPr>
            <a:lvl4pPr marL="1597000" indent="-228143" eaLnBrk="0" hangingPunct="0">
              <a:defRPr>
                <a:solidFill>
                  <a:schemeClr val="tx1"/>
                </a:solidFill>
                <a:latin typeface="Arial" charset="0"/>
                <a:cs typeface="Arial" charset="0"/>
              </a:defRPr>
            </a:lvl4pPr>
            <a:lvl5pPr marL="2053285" indent="-228143" eaLnBrk="0" hangingPunct="0">
              <a:defRPr>
                <a:solidFill>
                  <a:schemeClr val="tx1"/>
                </a:solidFill>
                <a:latin typeface="Arial" charset="0"/>
                <a:cs typeface="Arial" charset="0"/>
              </a:defRPr>
            </a:lvl5pPr>
            <a:lvl6pPr marL="2509571" indent="-228143" eaLnBrk="0" fontAlgn="base" hangingPunct="0">
              <a:spcBef>
                <a:spcPct val="0"/>
              </a:spcBef>
              <a:spcAft>
                <a:spcPct val="0"/>
              </a:spcAft>
              <a:defRPr>
                <a:solidFill>
                  <a:schemeClr val="tx1"/>
                </a:solidFill>
                <a:latin typeface="Arial" charset="0"/>
                <a:cs typeface="Arial" charset="0"/>
              </a:defRPr>
            </a:lvl6pPr>
            <a:lvl7pPr marL="2965856" indent="-228143" eaLnBrk="0" fontAlgn="base" hangingPunct="0">
              <a:spcBef>
                <a:spcPct val="0"/>
              </a:spcBef>
              <a:spcAft>
                <a:spcPct val="0"/>
              </a:spcAft>
              <a:defRPr>
                <a:solidFill>
                  <a:schemeClr val="tx1"/>
                </a:solidFill>
                <a:latin typeface="Arial" charset="0"/>
                <a:cs typeface="Arial" charset="0"/>
              </a:defRPr>
            </a:lvl7pPr>
            <a:lvl8pPr marL="3422142" indent="-228143" eaLnBrk="0" fontAlgn="base" hangingPunct="0">
              <a:spcBef>
                <a:spcPct val="0"/>
              </a:spcBef>
              <a:spcAft>
                <a:spcPct val="0"/>
              </a:spcAft>
              <a:defRPr>
                <a:solidFill>
                  <a:schemeClr val="tx1"/>
                </a:solidFill>
                <a:latin typeface="Arial" charset="0"/>
                <a:cs typeface="Arial" charset="0"/>
              </a:defRPr>
            </a:lvl8pPr>
            <a:lvl9pPr marL="3878428" indent="-228143" eaLnBrk="0" fontAlgn="base" hangingPunct="0">
              <a:spcBef>
                <a:spcPct val="0"/>
              </a:spcBef>
              <a:spcAft>
                <a:spcPct val="0"/>
              </a:spcAft>
              <a:defRPr>
                <a:solidFill>
                  <a:schemeClr val="tx1"/>
                </a:solidFill>
                <a:latin typeface="Arial" charset="0"/>
                <a:cs typeface="Arial" charset="0"/>
              </a:defRPr>
            </a:lvl9pPr>
          </a:lstStyle>
          <a:p>
            <a:pPr eaLnBrk="1" hangingPunct="1"/>
            <a:fld id="{3B39F6BA-864E-4593-91D6-F8B53D4A8E85}" type="slidenum">
              <a:rPr lang="tr-TR" smtClean="0"/>
              <a:pPr eaLnBrk="1" hangingPunct="1"/>
              <a:t>54</a:t>
            </a:fld>
            <a:endParaRPr lang="tr-TR" smtClean="0"/>
          </a:p>
        </p:txBody>
      </p:sp>
    </p:spTree>
    <p:extLst>
      <p:ext uri="{BB962C8B-B14F-4D97-AF65-F5344CB8AC3E}">
        <p14:creationId xmlns:p14="http://schemas.microsoft.com/office/powerpoint/2010/main" val="3599072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xfrm>
            <a:off x="3259138" y="509588"/>
            <a:ext cx="3409950"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smtClean="0">
              <a:solidFill>
                <a:schemeClr val="bg1"/>
              </a:solidFill>
            </a:endParaRPr>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1464" indent="-285179" eaLnBrk="0" hangingPunct="0">
              <a:defRPr>
                <a:solidFill>
                  <a:schemeClr val="tx1"/>
                </a:solidFill>
                <a:latin typeface="Arial" charset="0"/>
                <a:cs typeface="Arial" charset="0"/>
              </a:defRPr>
            </a:lvl2pPr>
            <a:lvl3pPr marL="1140714" indent="-228143" eaLnBrk="0" hangingPunct="0">
              <a:defRPr>
                <a:solidFill>
                  <a:schemeClr val="tx1"/>
                </a:solidFill>
                <a:latin typeface="Arial" charset="0"/>
                <a:cs typeface="Arial" charset="0"/>
              </a:defRPr>
            </a:lvl3pPr>
            <a:lvl4pPr marL="1597000" indent="-228143" eaLnBrk="0" hangingPunct="0">
              <a:defRPr>
                <a:solidFill>
                  <a:schemeClr val="tx1"/>
                </a:solidFill>
                <a:latin typeface="Arial" charset="0"/>
                <a:cs typeface="Arial" charset="0"/>
              </a:defRPr>
            </a:lvl4pPr>
            <a:lvl5pPr marL="2053285" indent="-228143" eaLnBrk="0" hangingPunct="0">
              <a:defRPr>
                <a:solidFill>
                  <a:schemeClr val="tx1"/>
                </a:solidFill>
                <a:latin typeface="Arial" charset="0"/>
                <a:cs typeface="Arial" charset="0"/>
              </a:defRPr>
            </a:lvl5pPr>
            <a:lvl6pPr marL="2509571" indent="-228143" eaLnBrk="0" fontAlgn="base" hangingPunct="0">
              <a:spcBef>
                <a:spcPct val="0"/>
              </a:spcBef>
              <a:spcAft>
                <a:spcPct val="0"/>
              </a:spcAft>
              <a:defRPr>
                <a:solidFill>
                  <a:schemeClr val="tx1"/>
                </a:solidFill>
                <a:latin typeface="Arial" charset="0"/>
                <a:cs typeface="Arial" charset="0"/>
              </a:defRPr>
            </a:lvl6pPr>
            <a:lvl7pPr marL="2965856" indent="-228143" eaLnBrk="0" fontAlgn="base" hangingPunct="0">
              <a:spcBef>
                <a:spcPct val="0"/>
              </a:spcBef>
              <a:spcAft>
                <a:spcPct val="0"/>
              </a:spcAft>
              <a:defRPr>
                <a:solidFill>
                  <a:schemeClr val="tx1"/>
                </a:solidFill>
                <a:latin typeface="Arial" charset="0"/>
                <a:cs typeface="Arial" charset="0"/>
              </a:defRPr>
            </a:lvl7pPr>
            <a:lvl8pPr marL="3422142" indent="-228143" eaLnBrk="0" fontAlgn="base" hangingPunct="0">
              <a:spcBef>
                <a:spcPct val="0"/>
              </a:spcBef>
              <a:spcAft>
                <a:spcPct val="0"/>
              </a:spcAft>
              <a:defRPr>
                <a:solidFill>
                  <a:schemeClr val="tx1"/>
                </a:solidFill>
                <a:latin typeface="Arial" charset="0"/>
                <a:cs typeface="Arial" charset="0"/>
              </a:defRPr>
            </a:lvl8pPr>
            <a:lvl9pPr marL="3878428" indent="-228143" eaLnBrk="0" fontAlgn="base" hangingPunct="0">
              <a:spcBef>
                <a:spcPct val="0"/>
              </a:spcBef>
              <a:spcAft>
                <a:spcPct val="0"/>
              </a:spcAft>
              <a:defRPr>
                <a:solidFill>
                  <a:schemeClr val="tx1"/>
                </a:solidFill>
                <a:latin typeface="Arial" charset="0"/>
                <a:cs typeface="Arial" charset="0"/>
              </a:defRPr>
            </a:lvl9pPr>
          </a:lstStyle>
          <a:p>
            <a:pPr eaLnBrk="1" hangingPunct="1"/>
            <a:fld id="{3B39F6BA-864E-4593-91D6-F8B53D4A8E85}" type="slidenum">
              <a:rPr lang="tr-TR" smtClean="0"/>
              <a:pPr eaLnBrk="1" hangingPunct="1"/>
              <a:t>55</a:t>
            </a:fld>
            <a:endParaRPr lang="tr-TR" smtClean="0"/>
          </a:p>
        </p:txBody>
      </p:sp>
    </p:spTree>
    <p:extLst>
      <p:ext uri="{BB962C8B-B14F-4D97-AF65-F5344CB8AC3E}">
        <p14:creationId xmlns:p14="http://schemas.microsoft.com/office/powerpoint/2010/main" val="314879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5038" y="746125"/>
            <a:ext cx="4987925" cy="3729038"/>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68469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xfrm>
            <a:off x="3259138" y="509588"/>
            <a:ext cx="3409950"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smtClean="0">
              <a:solidFill>
                <a:schemeClr val="bg1"/>
              </a:solidFill>
            </a:endParaRPr>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1464" indent="-285179" eaLnBrk="0" hangingPunct="0">
              <a:defRPr>
                <a:solidFill>
                  <a:schemeClr val="tx1"/>
                </a:solidFill>
                <a:latin typeface="Arial" charset="0"/>
                <a:cs typeface="Arial" charset="0"/>
              </a:defRPr>
            </a:lvl2pPr>
            <a:lvl3pPr marL="1140714" indent="-228143" eaLnBrk="0" hangingPunct="0">
              <a:defRPr>
                <a:solidFill>
                  <a:schemeClr val="tx1"/>
                </a:solidFill>
                <a:latin typeface="Arial" charset="0"/>
                <a:cs typeface="Arial" charset="0"/>
              </a:defRPr>
            </a:lvl3pPr>
            <a:lvl4pPr marL="1597000" indent="-228143" eaLnBrk="0" hangingPunct="0">
              <a:defRPr>
                <a:solidFill>
                  <a:schemeClr val="tx1"/>
                </a:solidFill>
                <a:latin typeface="Arial" charset="0"/>
                <a:cs typeface="Arial" charset="0"/>
              </a:defRPr>
            </a:lvl4pPr>
            <a:lvl5pPr marL="2053285" indent="-228143" eaLnBrk="0" hangingPunct="0">
              <a:defRPr>
                <a:solidFill>
                  <a:schemeClr val="tx1"/>
                </a:solidFill>
                <a:latin typeface="Arial" charset="0"/>
                <a:cs typeface="Arial" charset="0"/>
              </a:defRPr>
            </a:lvl5pPr>
            <a:lvl6pPr marL="2509571" indent="-228143" eaLnBrk="0" fontAlgn="base" hangingPunct="0">
              <a:spcBef>
                <a:spcPct val="0"/>
              </a:spcBef>
              <a:spcAft>
                <a:spcPct val="0"/>
              </a:spcAft>
              <a:defRPr>
                <a:solidFill>
                  <a:schemeClr val="tx1"/>
                </a:solidFill>
                <a:latin typeface="Arial" charset="0"/>
                <a:cs typeface="Arial" charset="0"/>
              </a:defRPr>
            </a:lvl6pPr>
            <a:lvl7pPr marL="2965856" indent="-228143" eaLnBrk="0" fontAlgn="base" hangingPunct="0">
              <a:spcBef>
                <a:spcPct val="0"/>
              </a:spcBef>
              <a:spcAft>
                <a:spcPct val="0"/>
              </a:spcAft>
              <a:defRPr>
                <a:solidFill>
                  <a:schemeClr val="tx1"/>
                </a:solidFill>
                <a:latin typeface="Arial" charset="0"/>
                <a:cs typeface="Arial" charset="0"/>
              </a:defRPr>
            </a:lvl7pPr>
            <a:lvl8pPr marL="3422142" indent="-228143" eaLnBrk="0" fontAlgn="base" hangingPunct="0">
              <a:spcBef>
                <a:spcPct val="0"/>
              </a:spcBef>
              <a:spcAft>
                <a:spcPct val="0"/>
              </a:spcAft>
              <a:defRPr>
                <a:solidFill>
                  <a:schemeClr val="tx1"/>
                </a:solidFill>
                <a:latin typeface="Arial" charset="0"/>
                <a:cs typeface="Arial" charset="0"/>
              </a:defRPr>
            </a:lvl8pPr>
            <a:lvl9pPr marL="3878428" indent="-228143" eaLnBrk="0" fontAlgn="base" hangingPunct="0">
              <a:spcBef>
                <a:spcPct val="0"/>
              </a:spcBef>
              <a:spcAft>
                <a:spcPct val="0"/>
              </a:spcAft>
              <a:defRPr>
                <a:solidFill>
                  <a:schemeClr val="tx1"/>
                </a:solidFill>
                <a:latin typeface="Arial" charset="0"/>
                <a:cs typeface="Arial" charset="0"/>
              </a:defRPr>
            </a:lvl9pPr>
          </a:lstStyle>
          <a:p>
            <a:pPr eaLnBrk="1" hangingPunct="1"/>
            <a:fld id="{3B39F6BA-864E-4593-91D6-F8B53D4A8E85}" type="slidenum">
              <a:rPr lang="tr-TR" smtClean="0"/>
              <a:pPr eaLnBrk="1" hangingPunct="1"/>
              <a:t>56</a:t>
            </a:fld>
            <a:endParaRPr lang="tr-TR" smtClean="0"/>
          </a:p>
        </p:txBody>
      </p:sp>
    </p:spTree>
    <p:extLst>
      <p:ext uri="{BB962C8B-B14F-4D97-AF65-F5344CB8AC3E}">
        <p14:creationId xmlns:p14="http://schemas.microsoft.com/office/powerpoint/2010/main" val="3317280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xfrm>
            <a:off x="3257550" y="509588"/>
            <a:ext cx="34131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smtClean="0">
              <a:solidFill>
                <a:schemeClr val="bg1"/>
              </a:solidFill>
            </a:endParaRPr>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1464" indent="-285179" eaLnBrk="0" hangingPunct="0">
              <a:defRPr>
                <a:solidFill>
                  <a:schemeClr val="tx1"/>
                </a:solidFill>
                <a:latin typeface="Arial" charset="0"/>
                <a:cs typeface="Arial" charset="0"/>
              </a:defRPr>
            </a:lvl2pPr>
            <a:lvl3pPr marL="1140714" indent="-228143" eaLnBrk="0" hangingPunct="0">
              <a:defRPr>
                <a:solidFill>
                  <a:schemeClr val="tx1"/>
                </a:solidFill>
                <a:latin typeface="Arial" charset="0"/>
                <a:cs typeface="Arial" charset="0"/>
              </a:defRPr>
            </a:lvl3pPr>
            <a:lvl4pPr marL="1597000" indent="-228143" eaLnBrk="0" hangingPunct="0">
              <a:defRPr>
                <a:solidFill>
                  <a:schemeClr val="tx1"/>
                </a:solidFill>
                <a:latin typeface="Arial" charset="0"/>
                <a:cs typeface="Arial" charset="0"/>
              </a:defRPr>
            </a:lvl4pPr>
            <a:lvl5pPr marL="2053285" indent="-228143" eaLnBrk="0" hangingPunct="0">
              <a:defRPr>
                <a:solidFill>
                  <a:schemeClr val="tx1"/>
                </a:solidFill>
                <a:latin typeface="Arial" charset="0"/>
                <a:cs typeface="Arial" charset="0"/>
              </a:defRPr>
            </a:lvl5pPr>
            <a:lvl6pPr marL="2509571" indent="-228143" eaLnBrk="0" fontAlgn="base" hangingPunct="0">
              <a:spcBef>
                <a:spcPct val="0"/>
              </a:spcBef>
              <a:spcAft>
                <a:spcPct val="0"/>
              </a:spcAft>
              <a:defRPr>
                <a:solidFill>
                  <a:schemeClr val="tx1"/>
                </a:solidFill>
                <a:latin typeface="Arial" charset="0"/>
                <a:cs typeface="Arial" charset="0"/>
              </a:defRPr>
            </a:lvl6pPr>
            <a:lvl7pPr marL="2965856" indent="-228143" eaLnBrk="0" fontAlgn="base" hangingPunct="0">
              <a:spcBef>
                <a:spcPct val="0"/>
              </a:spcBef>
              <a:spcAft>
                <a:spcPct val="0"/>
              </a:spcAft>
              <a:defRPr>
                <a:solidFill>
                  <a:schemeClr val="tx1"/>
                </a:solidFill>
                <a:latin typeface="Arial" charset="0"/>
                <a:cs typeface="Arial" charset="0"/>
              </a:defRPr>
            </a:lvl7pPr>
            <a:lvl8pPr marL="3422142" indent="-228143" eaLnBrk="0" fontAlgn="base" hangingPunct="0">
              <a:spcBef>
                <a:spcPct val="0"/>
              </a:spcBef>
              <a:spcAft>
                <a:spcPct val="0"/>
              </a:spcAft>
              <a:defRPr>
                <a:solidFill>
                  <a:schemeClr val="tx1"/>
                </a:solidFill>
                <a:latin typeface="Arial" charset="0"/>
                <a:cs typeface="Arial" charset="0"/>
              </a:defRPr>
            </a:lvl8pPr>
            <a:lvl9pPr marL="3878428" indent="-228143" eaLnBrk="0" fontAlgn="base" hangingPunct="0">
              <a:spcBef>
                <a:spcPct val="0"/>
              </a:spcBef>
              <a:spcAft>
                <a:spcPct val="0"/>
              </a:spcAft>
              <a:defRPr>
                <a:solidFill>
                  <a:schemeClr val="tx1"/>
                </a:solidFill>
                <a:latin typeface="Arial" charset="0"/>
                <a:cs typeface="Arial" charset="0"/>
              </a:defRPr>
            </a:lvl9pPr>
          </a:lstStyle>
          <a:p>
            <a:pPr eaLnBrk="1" hangingPunct="1"/>
            <a:fld id="{3B39F6BA-864E-4593-91D6-F8B53D4A8E85}" type="slidenum">
              <a:rPr lang="tr-TR" smtClean="0"/>
              <a:pPr eaLnBrk="1" hangingPunct="1"/>
              <a:t>57</a:t>
            </a:fld>
            <a:endParaRPr lang="tr-TR" smtClean="0"/>
          </a:p>
        </p:txBody>
      </p:sp>
    </p:spTree>
    <p:extLst>
      <p:ext uri="{BB962C8B-B14F-4D97-AF65-F5344CB8AC3E}">
        <p14:creationId xmlns:p14="http://schemas.microsoft.com/office/powerpoint/2010/main" val="35198694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xfrm>
            <a:off x="3257550" y="509588"/>
            <a:ext cx="34131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smtClean="0">
              <a:solidFill>
                <a:schemeClr val="bg1"/>
              </a:solidFill>
            </a:endParaRPr>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1464" indent="-285179" eaLnBrk="0" hangingPunct="0">
              <a:defRPr>
                <a:solidFill>
                  <a:schemeClr val="tx1"/>
                </a:solidFill>
                <a:latin typeface="Arial" charset="0"/>
                <a:cs typeface="Arial" charset="0"/>
              </a:defRPr>
            </a:lvl2pPr>
            <a:lvl3pPr marL="1140714" indent="-228143" eaLnBrk="0" hangingPunct="0">
              <a:defRPr>
                <a:solidFill>
                  <a:schemeClr val="tx1"/>
                </a:solidFill>
                <a:latin typeface="Arial" charset="0"/>
                <a:cs typeface="Arial" charset="0"/>
              </a:defRPr>
            </a:lvl3pPr>
            <a:lvl4pPr marL="1597000" indent="-228143" eaLnBrk="0" hangingPunct="0">
              <a:defRPr>
                <a:solidFill>
                  <a:schemeClr val="tx1"/>
                </a:solidFill>
                <a:latin typeface="Arial" charset="0"/>
                <a:cs typeface="Arial" charset="0"/>
              </a:defRPr>
            </a:lvl4pPr>
            <a:lvl5pPr marL="2053285" indent="-228143" eaLnBrk="0" hangingPunct="0">
              <a:defRPr>
                <a:solidFill>
                  <a:schemeClr val="tx1"/>
                </a:solidFill>
                <a:latin typeface="Arial" charset="0"/>
                <a:cs typeface="Arial" charset="0"/>
              </a:defRPr>
            </a:lvl5pPr>
            <a:lvl6pPr marL="2509571" indent="-228143" eaLnBrk="0" fontAlgn="base" hangingPunct="0">
              <a:spcBef>
                <a:spcPct val="0"/>
              </a:spcBef>
              <a:spcAft>
                <a:spcPct val="0"/>
              </a:spcAft>
              <a:defRPr>
                <a:solidFill>
                  <a:schemeClr val="tx1"/>
                </a:solidFill>
                <a:latin typeface="Arial" charset="0"/>
                <a:cs typeface="Arial" charset="0"/>
              </a:defRPr>
            </a:lvl6pPr>
            <a:lvl7pPr marL="2965856" indent="-228143" eaLnBrk="0" fontAlgn="base" hangingPunct="0">
              <a:spcBef>
                <a:spcPct val="0"/>
              </a:spcBef>
              <a:spcAft>
                <a:spcPct val="0"/>
              </a:spcAft>
              <a:defRPr>
                <a:solidFill>
                  <a:schemeClr val="tx1"/>
                </a:solidFill>
                <a:latin typeface="Arial" charset="0"/>
                <a:cs typeface="Arial" charset="0"/>
              </a:defRPr>
            </a:lvl7pPr>
            <a:lvl8pPr marL="3422142" indent="-228143" eaLnBrk="0" fontAlgn="base" hangingPunct="0">
              <a:spcBef>
                <a:spcPct val="0"/>
              </a:spcBef>
              <a:spcAft>
                <a:spcPct val="0"/>
              </a:spcAft>
              <a:defRPr>
                <a:solidFill>
                  <a:schemeClr val="tx1"/>
                </a:solidFill>
                <a:latin typeface="Arial" charset="0"/>
                <a:cs typeface="Arial" charset="0"/>
              </a:defRPr>
            </a:lvl8pPr>
            <a:lvl9pPr marL="3878428" indent="-228143" eaLnBrk="0" fontAlgn="base" hangingPunct="0">
              <a:spcBef>
                <a:spcPct val="0"/>
              </a:spcBef>
              <a:spcAft>
                <a:spcPct val="0"/>
              </a:spcAft>
              <a:defRPr>
                <a:solidFill>
                  <a:schemeClr val="tx1"/>
                </a:solidFill>
                <a:latin typeface="Arial" charset="0"/>
                <a:cs typeface="Arial" charset="0"/>
              </a:defRPr>
            </a:lvl9pPr>
          </a:lstStyle>
          <a:p>
            <a:pPr eaLnBrk="1" hangingPunct="1"/>
            <a:fld id="{3B39F6BA-864E-4593-91D6-F8B53D4A8E85}" type="slidenum">
              <a:rPr lang="tr-TR" smtClean="0"/>
              <a:pPr eaLnBrk="1" hangingPunct="1"/>
              <a:t>58</a:t>
            </a:fld>
            <a:endParaRPr lang="tr-TR" smtClean="0"/>
          </a:p>
        </p:txBody>
      </p:sp>
    </p:spTree>
    <p:extLst>
      <p:ext uri="{BB962C8B-B14F-4D97-AF65-F5344CB8AC3E}">
        <p14:creationId xmlns:p14="http://schemas.microsoft.com/office/powerpoint/2010/main" val="3723826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xfrm>
            <a:off x="3257550" y="509588"/>
            <a:ext cx="34131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smtClean="0">
              <a:solidFill>
                <a:schemeClr val="bg1"/>
              </a:solidFill>
            </a:endParaRPr>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1464" indent="-285179" eaLnBrk="0" hangingPunct="0">
              <a:defRPr>
                <a:solidFill>
                  <a:schemeClr val="tx1"/>
                </a:solidFill>
                <a:latin typeface="Arial" charset="0"/>
                <a:cs typeface="Arial" charset="0"/>
              </a:defRPr>
            </a:lvl2pPr>
            <a:lvl3pPr marL="1140714" indent="-228143" eaLnBrk="0" hangingPunct="0">
              <a:defRPr>
                <a:solidFill>
                  <a:schemeClr val="tx1"/>
                </a:solidFill>
                <a:latin typeface="Arial" charset="0"/>
                <a:cs typeface="Arial" charset="0"/>
              </a:defRPr>
            </a:lvl3pPr>
            <a:lvl4pPr marL="1597000" indent="-228143" eaLnBrk="0" hangingPunct="0">
              <a:defRPr>
                <a:solidFill>
                  <a:schemeClr val="tx1"/>
                </a:solidFill>
                <a:latin typeface="Arial" charset="0"/>
                <a:cs typeface="Arial" charset="0"/>
              </a:defRPr>
            </a:lvl4pPr>
            <a:lvl5pPr marL="2053285" indent="-228143" eaLnBrk="0" hangingPunct="0">
              <a:defRPr>
                <a:solidFill>
                  <a:schemeClr val="tx1"/>
                </a:solidFill>
                <a:latin typeface="Arial" charset="0"/>
                <a:cs typeface="Arial" charset="0"/>
              </a:defRPr>
            </a:lvl5pPr>
            <a:lvl6pPr marL="2509571" indent="-228143" eaLnBrk="0" fontAlgn="base" hangingPunct="0">
              <a:spcBef>
                <a:spcPct val="0"/>
              </a:spcBef>
              <a:spcAft>
                <a:spcPct val="0"/>
              </a:spcAft>
              <a:defRPr>
                <a:solidFill>
                  <a:schemeClr val="tx1"/>
                </a:solidFill>
                <a:latin typeface="Arial" charset="0"/>
                <a:cs typeface="Arial" charset="0"/>
              </a:defRPr>
            </a:lvl6pPr>
            <a:lvl7pPr marL="2965856" indent="-228143" eaLnBrk="0" fontAlgn="base" hangingPunct="0">
              <a:spcBef>
                <a:spcPct val="0"/>
              </a:spcBef>
              <a:spcAft>
                <a:spcPct val="0"/>
              </a:spcAft>
              <a:defRPr>
                <a:solidFill>
                  <a:schemeClr val="tx1"/>
                </a:solidFill>
                <a:latin typeface="Arial" charset="0"/>
                <a:cs typeface="Arial" charset="0"/>
              </a:defRPr>
            </a:lvl7pPr>
            <a:lvl8pPr marL="3422142" indent="-228143" eaLnBrk="0" fontAlgn="base" hangingPunct="0">
              <a:spcBef>
                <a:spcPct val="0"/>
              </a:spcBef>
              <a:spcAft>
                <a:spcPct val="0"/>
              </a:spcAft>
              <a:defRPr>
                <a:solidFill>
                  <a:schemeClr val="tx1"/>
                </a:solidFill>
                <a:latin typeface="Arial" charset="0"/>
                <a:cs typeface="Arial" charset="0"/>
              </a:defRPr>
            </a:lvl8pPr>
            <a:lvl9pPr marL="3878428" indent="-228143" eaLnBrk="0" fontAlgn="base" hangingPunct="0">
              <a:spcBef>
                <a:spcPct val="0"/>
              </a:spcBef>
              <a:spcAft>
                <a:spcPct val="0"/>
              </a:spcAft>
              <a:defRPr>
                <a:solidFill>
                  <a:schemeClr val="tx1"/>
                </a:solidFill>
                <a:latin typeface="Arial" charset="0"/>
                <a:cs typeface="Arial" charset="0"/>
              </a:defRPr>
            </a:lvl9pPr>
          </a:lstStyle>
          <a:p>
            <a:pPr eaLnBrk="1" hangingPunct="1"/>
            <a:fld id="{3B39F6BA-864E-4593-91D6-F8B53D4A8E85}" type="slidenum">
              <a:rPr lang="tr-TR" smtClean="0"/>
              <a:pPr eaLnBrk="1" hangingPunct="1"/>
              <a:t>59</a:t>
            </a:fld>
            <a:endParaRPr lang="tr-TR" smtClean="0"/>
          </a:p>
        </p:txBody>
      </p:sp>
    </p:spTree>
    <p:extLst>
      <p:ext uri="{BB962C8B-B14F-4D97-AF65-F5344CB8AC3E}">
        <p14:creationId xmlns:p14="http://schemas.microsoft.com/office/powerpoint/2010/main" val="348068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xfrm>
            <a:off x="3257550" y="509588"/>
            <a:ext cx="34131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smtClean="0">
              <a:solidFill>
                <a:schemeClr val="bg1"/>
              </a:solidFill>
            </a:endParaRPr>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1464" indent="-285179" eaLnBrk="0" hangingPunct="0">
              <a:defRPr>
                <a:solidFill>
                  <a:schemeClr val="tx1"/>
                </a:solidFill>
                <a:latin typeface="Arial" charset="0"/>
                <a:cs typeface="Arial" charset="0"/>
              </a:defRPr>
            </a:lvl2pPr>
            <a:lvl3pPr marL="1140714" indent="-228143" eaLnBrk="0" hangingPunct="0">
              <a:defRPr>
                <a:solidFill>
                  <a:schemeClr val="tx1"/>
                </a:solidFill>
                <a:latin typeface="Arial" charset="0"/>
                <a:cs typeface="Arial" charset="0"/>
              </a:defRPr>
            </a:lvl3pPr>
            <a:lvl4pPr marL="1597000" indent="-228143" eaLnBrk="0" hangingPunct="0">
              <a:defRPr>
                <a:solidFill>
                  <a:schemeClr val="tx1"/>
                </a:solidFill>
                <a:latin typeface="Arial" charset="0"/>
                <a:cs typeface="Arial" charset="0"/>
              </a:defRPr>
            </a:lvl4pPr>
            <a:lvl5pPr marL="2053285" indent="-228143" eaLnBrk="0" hangingPunct="0">
              <a:defRPr>
                <a:solidFill>
                  <a:schemeClr val="tx1"/>
                </a:solidFill>
                <a:latin typeface="Arial" charset="0"/>
                <a:cs typeface="Arial" charset="0"/>
              </a:defRPr>
            </a:lvl5pPr>
            <a:lvl6pPr marL="2509571" indent="-228143" eaLnBrk="0" fontAlgn="base" hangingPunct="0">
              <a:spcBef>
                <a:spcPct val="0"/>
              </a:spcBef>
              <a:spcAft>
                <a:spcPct val="0"/>
              </a:spcAft>
              <a:defRPr>
                <a:solidFill>
                  <a:schemeClr val="tx1"/>
                </a:solidFill>
                <a:latin typeface="Arial" charset="0"/>
                <a:cs typeface="Arial" charset="0"/>
              </a:defRPr>
            </a:lvl6pPr>
            <a:lvl7pPr marL="2965856" indent="-228143" eaLnBrk="0" fontAlgn="base" hangingPunct="0">
              <a:spcBef>
                <a:spcPct val="0"/>
              </a:spcBef>
              <a:spcAft>
                <a:spcPct val="0"/>
              </a:spcAft>
              <a:defRPr>
                <a:solidFill>
                  <a:schemeClr val="tx1"/>
                </a:solidFill>
                <a:latin typeface="Arial" charset="0"/>
                <a:cs typeface="Arial" charset="0"/>
              </a:defRPr>
            </a:lvl7pPr>
            <a:lvl8pPr marL="3422142" indent="-228143" eaLnBrk="0" fontAlgn="base" hangingPunct="0">
              <a:spcBef>
                <a:spcPct val="0"/>
              </a:spcBef>
              <a:spcAft>
                <a:spcPct val="0"/>
              </a:spcAft>
              <a:defRPr>
                <a:solidFill>
                  <a:schemeClr val="tx1"/>
                </a:solidFill>
                <a:latin typeface="Arial" charset="0"/>
                <a:cs typeface="Arial" charset="0"/>
              </a:defRPr>
            </a:lvl8pPr>
            <a:lvl9pPr marL="3878428" indent="-228143" eaLnBrk="0" fontAlgn="base" hangingPunct="0">
              <a:spcBef>
                <a:spcPct val="0"/>
              </a:spcBef>
              <a:spcAft>
                <a:spcPct val="0"/>
              </a:spcAft>
              <a:defRPr>
                <a:solidFill>
                  <a:schemeClr val="tx1"/>
                </a:solidFill>
                <a:latin typeface="Arial" charset="0"/>
                <a:cs typeface="Arial" charset="0"/>
              </a:defRPr>
            </a:lvl9pPr>
          </a:lstStyle>
          <a:p>
            <a:pPr eaLnBrk="1" hangingPunct="1"/>
            <a:fld id="{3B39F6BA-864E-4593-91D6-F8B53D4A8E85}" type="slidenum">
              <a:rPr lang="tr-TR" smtClean="0"/>
              <a:pPr eaLnBrk="1" hangingPunct="1"/>
              <a:t>60</a:t>
            </a:fld>
            <a:endParaRPr lang="tr-TR" smtClean="0"/>
          </a:p>
        </p:txBody>
      </p:sp>
    </p:spTree>
    <p:extLst>
      <p:ext uri="{BB962C8B-B14F-4D97-AF65-F5344CB8AC3E}">
        <p14:creationId xmlns:p14="http://schemas.microsoft.com/office/powerpoint/2010/main" val="686853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3259138" y="509588"/>
            <a:ext cx="3409950" cy="2549525"/>
          </a:xfrm>
          <a:ln/>
        </p:spPr>
      </p:sp>
      <p:sp>
        <p:nvSpPr>
          <p:cNvPr id="23555" name="Not Yer Tutucusu 2"/>
          <p:cNvSpPr>
            <a:spLocks noGrp="1"/>
          </p:cNvSpPr>
          <p:nvPr>
            <p:ph type="body" idx="1"/>
          </p:nvPr>
        </p:nvSpPr>
        <p:spPr>
          <a:noFill/>
        </p:spPr>
        <p:txBody>
          <a:bodyPr/>
          <a:lstStyle/>
          <a:p>
            <a:pPr marL="171450" indent="-171450">
              <a:buFont typeface="Arial" panose="020B0604020202020204" pitchFamily="34" charset="0"/>
              <a:buChar char="•"/>
            </a:pPr>
            <a:endParaRPr lang="tr-TR" baseline="0"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61</a:t>
            </a:fld>
            <a:endParaRPr lang="tr-TR" sz="1200" b="0">
              <a:solidFill>
                <a:prstClr val="black"/>
              </a:solidFill>
              <a:latin typeface="Arial" charset="0"/>
            </a:endParaRPr>
          </a:p>
        </p:txBody>
      </p:sp>
    </p:spTree>
    <p:extLst>
      <p:ext uri="{BB962C8B-B14F-4D97-AF65-F5344CB8AC3E}">
        <p14:creationId xmlns:p14="http://schemas.microsoft.com/office/powerpoint/2010/main" val="30794416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3259138" y="509588"/>
            <a:ext cx="3409950" cy="254952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schemeClr val="tx1"/>
                </a:solidFill>
                <a:latin typeface="Arial" charset="0"/>
              </a:rPr>
              <a:pPr eaLnBrk="1" hangingPunct="1"/>
              <a:t>62</a:t>
            </a:fld>
            <a:endParaRPr lang="tr-TR" sz="1200" b="0">
              <a:solidFill>
                <a:schemeClr val="tx1"/>
              </a:solidFill>
              <a:latin typeface="Arial" charset="0"/>
            </a:endParaRPr>
          </a:p>
        </p:txBody>
      </p:sp>
    </p:spTree>
    <p:extLst>
      <p:ext uri="{BB962C8B-B14F-4D97-AF65-F5344CB8AC3E}">
        <p14:creationId xmlns:p14="http://schemas.microsoft.com/office/powerpoint/2010/main" val="37017671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892175" y="739775"/>
            <a:ext cx="4951413" cy="370205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solidFill>
                  <a:prstClr val="black"/>
                </a:solidFill>
              </a:rPr>
              <a:pPr/>
              <a:t>65</a:t>
            </a:fld>
            <a:endParaRPr lang="tr-TR">
              <a:solidFill>
                <a:prstClr val="black"/>
              </a:solidFill>
            </a:endParaRPr>
          </a:p>
        </p:txBody>
      </p:sp>
    </p:spTree>
    <p:extLst>
      <p:ext uri="{BB962C8B-B14F-4D97-AF65-F5344CB8AC3E}">
        <p14:creationId xmlns:p14="http://schemas.microsoft.com/office/powerpoint/2010/main" val="225770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257550" y="509588"/>
            <a:ext cx="3413125" cy="2549525"/>
          </a:xfrm>
        </p:spPr>
      </p:sp>
      <p:sp>
        <p:nvSpPr>
          <p:cNvPr id="3" name="Not Yer Tutucusu 2"/>
          <p:cNvSpPr>
            <a:spLocks noGrp="1"/>
          </p:cNvSpPr>
          <p:nvPr>
            <p:ph type="body" idx="1"/>
          </p:nvPr>
        </p:nvSpPr>
        <p:spPr/>
        <p:txBody>
          <a:bodyPr/>
          <a:lstStyle/>
          <a:p>
            <a:pPr marL="272501">
              <a:lnSpc>
                <a:spcPct val="150000"/>
              </a:lnSpc>
              <a:buClr>
                <a:srgbClr val="FFC000"/>
              </a:buClr>
            </a:pPr>
            <a:endParaRPr lang="tr-TR" dirty="0" smtClean="0"/>
          </a:p>
          <a:p>
            <a:pPr marL="272501" indent="82383">
              <a:lnSpc>
                <a:spcPct val="150000"/>
              </a:lnSpc>
              <a:buClr>
                <a:srgbClr val="FFC000"/>
              </a:buClr>
              <a:buFont typeface="Wingdings" pitchFamily="2" charset="2"/>
              <a:buChar char="q"/>
            </a:pPr>
            <a:r>
              <a:rPr lang="tr-TR" dirty="0" smtClean="0"/>
              <a:t>KOBİ’lerin piyasa koşullarına göre daha uygun ücretlerle test – analiz yaptırabilmeleri amacıyla; KOSGEB tarafından Adana, Ankara (2), Bursa (2), Eskişehir, Gaziantep, İstanbul (2), İzmir, Konya ve Samsun illerindeki 12 Laboratuvarda; Metal malzemelerine yönelik ve Plastik ve kauçuk malzemelerine hizmet verilmektedir.</a:t>
            </a:r>
          </a:p>
          <a:p>
            <a:pPr marL="272501" indent="82383">
              <a:lnSpc>
                <a:spcPct val="150000"/>
              </a:lnSpc>
              <a:buClr>
                <a:srgbClr val="FFC000"/>
              </a:buClr>
              <a:buFont typeface="Wingdings" pitchFamily="2" charset="2"/>
              <a:buChar char="q"/>
            </a:pPr>
            <a:endParaRPr lang="tr-TR" dirty="0" smtClean="0"/>
          </a:p>
          <a:p>
            <a:pPr marL="272501" indent="82383" defTabSz="912561">
              <a:lnSpc>
                <a:spcPct val="150000"/>
              </a:lnSpc>
              <a:buClr>
                <a:srgbClr val="FFC000"/>
              </a:buClr>
              <a:buFont typeface="Wingdings" pitchFamily="2" charset="2"/>
              <a:buChar char="q"/>
              <a:defRPr/>
            </a:pPr>
            <a:r>
              <a:rPr lang="tr-TR" dirty="0" smtClean="0"/>
              <a:t> 4 adet uluslararası proje uygulanmakta, 3 adet onay sürecinde</a:t>
            </a:r>
          </a:p>
          <a:p>
            <a:pPr marL="272501" indent="82383" defTabSz="912561">
              <a:lnSpc>
                <a:spcPct val="150000"/>
              </a:lnSpc>
              <a:buClr>
                <a:srgbClr val="FFC000"/>
              </a:buClr>
              <a:buFont typeface="Wingdings" pitchFamily="2" charset="2"/>
              <a:buChar char="q"/>
              <a:defRPr/>
            </a:pPr>
            <a:endParaRPr lang="tr-TR" dirty="0" smtClean="0"/>
          </a:p>
          <a:p>
            <a:pPr marL="272501" indent="82383" defTabSz="912561">
              <a:lnSpc>
                <a:spcPct val="150000"/>
              </a:lnSpc>
              <a:buClr>
                <a:srgbClr val="FFC000"/>
              </a:buClr>
              <a:buFont typeface="Wingdings" pitchFamily="2" charset="2"/>
              <a:buChar char="q"/>
              <a:defRPr/>
            </a:pPr>
            <a:r>
              <a:rPr lang="tr-TR" dirty="0" smtClean="0"/>
              <a:t> Ayrıca 38 Kurum içi Proje, 65 Meslek Kuruluşu Projesi bulunmaktadır</a:t>
            </a:r>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solidFill>
                  <a:prstClr val="black"/>
                </a:solidFill>
              </a:rPr>
              <a:pPr/>
              <a:t>9</a:t>
            </a:fld>
            <a:endParaRPr lang="tr-TR">
              <a:solidFill>
                <a:prstClr val="black"/>
              </a:solidFill>
            </a:endParaRPr>
          </a:p>
        </p:txBody>
      </p:sp>
    </p:spTree>
    <p:extLst>
      <p:ext uri="{BB962C8B-B14F-4D97-AF65-F5344CB8AC3E}">
        <p14:creationId xmlns:p14="http://schemas.microsoft.com/office/powerpoint/2010/main" val="421334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336925" y="514350"/>
            <a:ext cx="3436938" cy="2568575"/>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647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336925" y="514350"/>
            <a:ext cx="3436938" cy="2568575"/>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185041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335338" y="514350"/>
            <a:ext cx="3438525" cy="2568575"/>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10102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87566" y="514064"/>
            <a:ext cx="7333268" cy="2570319"/>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46461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47"/>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25"/>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6D905DD-E89D-41CD-A108-08A9DD29C7BF}" type="datetime1">
              <a:rPr lang="en-US" smtClean="0"/>
              <a:t>2/23/2018</a:t>
            </a:fld>
            <a:endParaRPr lang="en-CA"/>
          </a:p>
        </p:txBody>
      </p:sp>
      <p:sp>
        <p:nvSpPr>
          <p:cNvPr id="5" name="4 Altbilgi Yer Tutucusu"/>
          <p:cNvSpPr>
            <a:spLocks noGrp="1"/>
          </p:cNvSpPr>
          <p:nvPr>
            <p:ph type="ftr" sz="quarter" idx="11"/>
          </p:nvPr>
        </p:nvSpPr>
        <p:spPr/>
        <p:txBody>
          <a:bodyPr/>
          <a:lstStyle/>
          <a:p>
            <a:pPr>
              <a:defRPr/>
            </a:pPr>
            <a:endParaRPr lang="en-CA"/>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50ACB64-A4A3-47F3-B710-D98B16C4B91E}" type="datetime1">
              <a:rPr lang="en-US" smtClean="0"/>
              <a:t>2/23/2018</a:t>
            </a:fld>
            <a:endParaRPr lang="en-CA"/>
          </a:p>
        </p:txBody>
      </p:sp>
      <p:sp>
        <p:nvSpPr>
          <p:cNvPr id="5" name="4 Altbilgi Yer Tutucusu"/>
          <p:cNvSpPr>
            <a:spLocks noGrp="1"/>
          </p:cNvSpPr>
          <p:nvPr>
            <p:ph type="ftr" sz="quarter" idx="11"/>
          </p:nvPr>
        </p:nvSpPr>
        <p:spPr/>
        <p:txBody>
          <a:bodyPr/>
          <a:lstStyle/>
          <a:p>
            <a:pPr>
              <a:defRPr/>
            </a:pPr>
            <a:endParaRPr lang="en-CA"/>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697"/>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697"/>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64E5A9E-95B8-43E2-98D2-7BFEF62E0076}"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375529827"/>
      </p:ext>
    </p:extLst>
  </p:cSld>
  <p:clrMapOvr>
    <a:masterClrMapping/>
  </p:clrMapOvr>
  <p:transition spd="slow">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35"/>
            <a:ext cx="7772400" cy="1464580"/>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08"/>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55A5C69-2D2C-4893-8AF6-44A76C8713A9}"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232512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6F20CCE-1F6B-4D90-A8F0-248E8AE462D8}"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37734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58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594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7BC51E9-EA81-4208-A821-47104D97933F}"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339428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27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27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C399DB2-46C4-4D25-AFF6-23CFE66568F0}" type="datetime1">
              <a:rPr lang="tr-TR" smtClean="0">
                <a:solidFill>
                  <a:prstClr val="black">
                    <a:tint val="75000"/>
                  </a:prstClr>
                </a:solidFill>
              </a:rPr>
              <a:pPr/>
              <a:t>23.02.2018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695867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427"/>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8" y="1529427"/>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8"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84A0C8D-710F-400D-BECD-1DFA5E776072}" type="datetime1">
              <a:rPr lang="tr-TR" smtClean="0">
                <a:solidFill>
                  <a:prstClr val="black">
                    <a:tint val="75000"/>
                  </a:prstClr>
                </a:solidFill>
              </a:rPr>
              <a:pPr/>
              <a:t>23.02.2018</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360371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B490B7F-D032-4C85-A3FD-474953298380}" type="datetime1">
              <a:rPr lang="tr-TR" smtClean="0">
                <a:solidFill>
                  <a:prstClr val="black">
                    <a:tint val="75000"/>
                  </a:prstClr>
                </a:solidFill>
              </a:rPr>
              <a:pPr/>
              <a:t>23.02.2018</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382296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12F1CE4-FFA7-4252-9E1B-52713B899543}" type="datetime1">
              <a:rPr lang="tr-TR" smtClean="0">
                <a:solidFill>
                  <a:prstClr val="black">
                    <a:tint val="75000"/>
                  </a:prstClr>
                </a:solidFill>
              </a:rPr>
              <a:pPr/>
              <a:t>23.02.2018</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998216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2039"/>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04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429786"/>
            <a:ext cx="3008313" cy="46736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15A87F5-1841-4BE5-A20C-52FAE26FA346}" type="datetime1">
              <a:rPr lang="tr-TR" smtClean="0">
                <a:solidFill>
                  <a:prstClr val="black">
                    <a:tint val="75000"/>
                  </a:prstClr>
                </a:solidFill>
              </a:rPr>
              <a:pPr/>
              <a:t>23.02.2018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046985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21"/>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5"/>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47460"/>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AE2C1FC-F4F5-48D7-A944-79CCD838FC6D}" type="datetime1">
              <a:rPr lang="tr-TR" smtClean="0">
                <a:solidFill>
                  <a:prstClr val="black">
                    <a:tint val="75000"/>
                  </a:prstClr>
                </a:solidFill>
              </a:rPr>
              <a:pPr/>
              <a:t>23.02.2018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4652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690"/>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690"/>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64E5A9E-95B8-43E2-98D2-7BFEF62E0076}" type="datetime1">
              <a:rPr lang="en-US" smtClean="0"/>
              <a:t>2/23/2018</a:t>
            </a:fld>
            <a:endParaRPr lang="en-CA"/>
          </a:p>
        </p:txBody>
      </p:sp>
      <p:sp>
        <p:nvSpPr>
          <p:cNvPr id="5" name="4 Altbilgi Yer Tutucusu"/>
          <p:cNvSpPr>
            <a:spLocks noGrp="1"/>
          </p:cNvSpPr>
          <p:nvPr>
            <p:ph type="ftr" sz="quarter" idx="11"/>
          </p:nvPr>
        </p:nvSpPr>
        <p:spPr/>
        <p:txBody>
          <a:bodyPr/>
          <a:lstStyle/>
          <a:p>
            <a:pPr>
              <a:defRPr/>
            </a:pPr>
            <a:endParaRPr lang="en-CA"/>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transition spd="slow">
    <p:push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8ACAD5A-CEF9-44CE-9895-38C7334929F3}"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94958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622"/>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622"/>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10F6115-3C97-4B96-9D03-F9B927DB878A}"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186934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626"/>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Veri Yer Tutucusu 2"/>
          <p:cNvSpPr>
            <a:spLocks noGrp="1"/>
          </p:cNvSpPr>
          <p:nvPr>
            <p:ph type="dt" sz="half" idx="10"/>
          </p:nvPr>
        </p:nvSpPr>
        <p:spPr>
          <a:xfrm>
            <a:off x="457200" y="6222095"/>
            <a:ext cx="2133600" cy="474486"/>
          </a:xfrm>
        </p:spPr>
        <p:txBody>
          <a:bodyPr/>
          <a:lstStyle>
            <a:lvl1pPr>
              <a:defRPr/>
            </a:lvl1pPr>
          </a:lstStyle>
          <a:p>
            <a:endParaRPr lang="tr-TR" altLang="tr-TR">
              <a:solidFill>
                <a:prstClr val="black">
                  <a:tint val="75000"/>
                </a:prstClr>
              </a:solidFill>
            </a:endParaRPr>
          </a:p>
        </p:txBody>
      </p:sp>
      <p:sp>
        <p:nvSpPr>
          <p:cNvPr id="4" name="Altbilgi Yer Tutucusu 3"/>
          <p:cNvSpPr>
            <a:spLocks noGrp="1"/>
          </p:cNvSpPr>
          <p:nvPr>
            <p:ph type="ftr" sz="quarter" idx="11"/>
          </p:nvPr>
        </p:nvSpPr>
        <p:spPr>
          <a:xfrm>
            <a:off x="3124200" y="6222095"/>
            <a:ext cx="2895600" cy="474486"/>
          </a:xfrm>
        </p:spPr>
        <p:txBody>
          <a:bodyPr/>
          <a:lstStyle>
            <a:lvl1pPr>
              <a:defRPr/>
            </a:lvl1pPr>
          </a:lstStyle>
          <a:p>
            <a:endParaRPr lang="tr-TR" altLang="tr-TR">
              <a:solidFill>
                <a:prstClr val="black">
                  <a:tint val="75000"/>
                </a:prstClr>
              </a:solidFill>
            </a:endParaRPr>
          </a:p>
        </p:txBody>
      </p:sp>
      <p:sp>
        <p:nvSpPr>
          <p:cNvPr id="5" name="Slayt Numarası Yer Tutucusu 4"/>
          <p:cNvSpPr>
            <a:spLocks noGrp="1"/>
          </p:cNvSpPr>
          <p:nvPr>
            <p:ph type="sldNum" sz="quarter" idx="12"/>
          </p:nvPr>
        </p:nvSpPr>
        <p:spPr>
          <a:xfrm>
            <a:off x="709613" y="6106637"/>
            <a:ext cx="1071562" cy="474486"/>
          </a:xfrm>
        </p:spPr>
        <p:txBody>
          <a:bodyPr/>
          <a:lstStyle>
            <a:lvl1pPr>
              <a:defRPr/>
            </a:lvl1pPr>
          </a:lstStyle>
          <a:p>
            <a:fld id="{EA840D6E-4230-4404-9B9A-E95DE8B37B6E}"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29772301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35"/>
            <a:ext cx="7772400" cy="1464580"/>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1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BB7BC704-036A-46BC-B9C7-B0A9A1FBD995}" type="datetime1">
              <a:rPr lang="en-US" smtClean="0">
                <a:solidFill>
                  <a:prstClr val="black">
                    <a:tint val="75000"/>
                  </a:prstClr>
                </a:solidFill>
              </a:r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52F0588C-23B1-4DFA-8374-AF92978DE6FE}"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4398821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D07FC2B-D2CB-4151-A6BA-6614E7555EEE}" type="datetime1">
              <a:rPr lang="en-US" smtClean="0">
                <a:solidFill>
                  <a:prstClr val="black">
                    <a:tint val="75000"/>
                  </a:prstClr>
                </a:solidFill>
              </a:r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A83A8F82-CE23-4F1D-B9DF-6B09CD525B5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4954281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589"/>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5958"/>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2B73794A-0BEC-488B-AE98-0EAD605962A9}" type="datetime1">
              <a:rPr lang="en-US" smtClean="0">
                <a:solidFill>
                  <a:prstClr val="black">
                    <a:tint val="75000"/>
                  </a:prstClr>
                </a:solidFill>
              </a:r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7DAAE874-A14F-47D6-A239-7286AEECA5AF}"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8569276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284"/>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284"/>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3C3276BE-68B4-4815-A41C-8065BC115F9E}" type="datetime1">
              <a:rPr lang="en-US" smtClean="0">
                <a:solidFill>
                  <a:prstClr val="black">
                    <a:tint val="75000"/>
                  </a:prstClr>
                </a:solidFill>
              </a:rPr>
              <a:t>2/23/2018</a:t>
            </a:fld>
            <a:endParaRPr lang="en-CA">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F1F18B80-0BAE-4E1D-B834-B6B740589940}"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9207038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427"/>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427"/>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A860F97C-EA84-4AD5-82EE-D27221C15D39}" type="datetime1">
              <a:rPr lang="en-US" smtClean="0">
                <a:solidFill>
                  <a:prstClr val="black">
                    <a:tint val="75000"/>
                  </a:prstClr>
                </a:solidFill>
              </a:rPr>
              <a:t>2/23/2018</a:t>
            </a:fld>
            <a:endParaRPr lang="en-CA">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381E3592-6A06-475B-BD2B-AE857A33B93D}"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93092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08B6FF8C-C537-4CA0-BACA-53159FDE222F}" type="datetime1">
              <a:rPr lang="en-US" smtClean="0">
                <a:solidFill>
                  <a:prstClr val="black">
                    <a:tint val="75000"/>
                  </a:prstClr>
                </a:solidFill>
              </a:rPr>
              <a:t>2/23/2018</a:t>
            </a:fld>
            <a:endParaRPr lang="en-CA">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B715EAD5-A971-48CC-9419-B4EBDDDA572A}"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56264821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C10C7A5B-C6CA-4FFE-A741-06949E40FC16}" type="datetime1">
              <a:rPr lang="en-US" smtClean="0">
                <a:solidFill>
                  <a:prstClr val="black">
                    <a:tint val="75000"/>
                  </a:prstClr>
                </a:solidFill>
              </a:rPr>
              <a:t>2/23/2018</a:t>
            </a:fld>
            <a:endParaRPr lang="en-CA">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FF7B4E72-62B8-422C-A41E-153ABF87B65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98530589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39"/>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049"/>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5"/>
            <a:ext cx="3008313" cy="46736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74D76DD-D5E4-4A43-9FDD-763F9FAE16B0}" type="datetime1">
              <a:rPr lang="en-US" smtClean="0">
                <a:solidFill>
                  <a:prstClr val="black">
                    <a:tint val="75000"/>
                  </a:prstClr>
                </a:solidFill>
              </a:rPr>
              <a:t>2/23/2018</a:t>
            </a:fld>
            <a:endParaRPr lang="en-CA">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5B5163C7-BECF-4C9F-B014-29883723ACEE}"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041949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8145227F-CCEC-4985-827C-C15AF84AE341}" type="datetime1">
              <a:rPr lang="en-US" smtClean="0"/>
              <a:t>2/23/2018</a:t>
            </a:fld>
            <a:endParaRPr lang="en-CA"/>
          </a:p>
        </p:txBody>
      </p:sp>
      <p:sp>
        <p:nvSpPr>
          <p:cNvPr id="5" name="4 Altbilgi Yer Tutucusu"/>
          <p:cNvSpPr>
            <a:spLocks noGrp="1"/>
          </p:cNvSpPr>
          <p:nvPr>
            <p:ph type="ftr" sz="quarter" idx="11"/>
          </p:nvPr>
        </p:nvSpPr>
        <p:spPr/>
        <p:txBody>
          <a:bodyPr/>
          <a:lstStyle/>
          <a:p>
            <a:pPr>
              <a:defRPr/>
            </a:pPr>
            <a:endParaRPr lang="en-CA"/>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30"/>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5"/>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47469"/>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8CDAFDE-23B4-46DE-8994-255D2489ECF1}" type="datetime1">
              <a:rPr lang="en-US" smtClean="0">
                <a:solidFill>
                  <a:prstClr val="black">
                    <a:tint val="75000"/>
                  </a:prstClr>
                </a:solidFill>
              </a:rPr>
              <a:t>2/23/2018</a:t>
            </a:fld>
            <a:endParaRPr lang="en-CA">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5753EA93-483E-4DCB-8716-C0866B8C607C}"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2058247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EDC7A28-8D66-4C59-9D2B-B990597F0C12}" type="datetime1">
              <a:rPr lang="en-US" smtClean="0">
                <a:solidFill>
                  <a:prstClr val="black">
                    <a:tint val="75000"/>
                  </a:prstClr>
                </a:solidFill>
              </a:r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3E77B40-403D-4B47-B951-D0CFF1210F3A}"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530182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631"/>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631"/>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70E45D1-C8BF-4F92-940E-E4F305738D40}" type="datetime1">
              <a:rPr lang="en-US" smtClean="0">
                <a:solidFill>
                  <a:prstClr val="black">
                    <a:tint val="75000"/>
                  </a:prstClr>
                </a:solidFill>
              </a:r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FF57832-3914-4B4F-B454-74D930349519}"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44909331"/>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8"/>
            <a:ext cx="8229600" cy="1139825"/>
          </a:xfrm>
        </p:spPr>
        <p:txBody>
          <a:bodyPr/>
          <a:lstStyle/>
          <a:p>
            <a:r>
              <a:rPr lang="en-US"/>
              <a:t>Asıl başlık stili için tıklatın</a:t>
            </a:r>
            <a:endParaRPr lang="tr-TR"/>
          </a:p>
        </p:txBody>
      </p:sp>
      <p:sp>
        <p:nvSpPr>
          <p:cNvPr id="3" name="Tablo Yer Tutucusu 2"/>
          <p:cNvSpPr>
            <a:spLocks noGrp="1"/>
          </p:cNvSpPr>
          <p:nvPr>
            <p:ph type="tbl" idx="1"/>
          </p:nvPr>
        </p:nvSpPr>
        <p:spPr>
          <a:xfrm>
            <a:off x="457200" y="1593850"/>
            <a:ext cx="8229600" cy="4510088"/>
          </a:xfrm>
        </p:spPr>
        <p:txBody>
          <a:bodyPr/>
          <a:lstStyle/>
          <a:p>
            <a:pPr lvl="0"/>
            <a:endParaRPr lang="tr-TR" noProof="0"/>
          </a:p>
        </p:txBody>
      </p:sp>
      <p:sp>
        <p:nvSpPr>
          <p:cNvPr id="4" name="3 Veri Yer Tutucusu"/>
          <p:cNvSpPr>
            <a:spLocks noGrp="1"/>
          </p:cNvSpPr>
          <p:nvPr>
            <p:ph type="dt" sz="half" idx="10"/>
          </p:nvPr>
        </p:nvSpPr>
        <p:spPr/>
        <p:txBody>
          <a:bodyPr/>
          <a:lstStyle>
            <a:lvl1pPr>
              <a:defRPr/>
            </a:lvl1pPr>
          </a:lstStyle>
          <a:p>
            <a:pPr>
              <a:defRPr/>
            </a:pPr>
            <a:fld id="{C980D3C4-9F35-433C-ABA7-5F433EC98606}" type="datetime1">
              <a:rPr lang="en-US" smtClean="0">
                <a:solidFill>
                  <a:prstClr val="black">
                    <a:tint val="75000"/>
                  </a:prstClr>
                </a:solidFill>
              </a:r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4E0EC3D4-572B-4D06-BC16-630878DB2C3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59218279"/>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3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16"/>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9F946499-7A29-4895-B44A-975659E64C19}"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5476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A5335B3-4D39-40B8-AFB3-290BDEA506C1}"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3244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588"/>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5957"/>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39254D81-8FB5-4EB8-B78B-2E34B3D607B2}"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79959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283"/>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283"/>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A00723E4-471F-4B40-B9FE-A16EEFB82BB0}" type="datetime1">
              <a:rPr lang="en-US" smtClean="0">
                <a:solidFill>
                  <a:prstClr val="black">
                    <a:tint val="75000"/>
                  </a:prstClr>
                </a:solidFill>
              </a:rPr>
              <a:pPr>
                <a:defRPr/>
              </a:pPr>
              <a:t>2/23/2018</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935048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479"/>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479"/>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4BB380D3-EEA6-4EFF-B584-E4D6AD5E6F4C}" type="datetime1">
              <a:rPr lang="en-US" smtClean="0">
                <a:solidFill>
                  <a:prstClr val="black">
                    <a:tint val="75000"/>
                  </a:prstClr>
                </a:solidFill>
              </a:rPr>
              <a:pPr>
                <a:defRPr/>
              </a:pPr>
              <a:t>2/23/2018</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464346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69AF2DFF-D523-4516-B5D0-3999BEFA3E31}" type="datetime1">
              <a:rPr lang="en-US" smtClean="0">
                <a:solidFill>
                  <a:prstClr val="black">
                    <a:tint val="75000"/>
                  </a:prstClr>
                </a:solidFill>
              </a:rPr>
              <a:pPr>
                <a:defRPr/>
              </a:pPr>
              <a:t>2/23/2018</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5706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597"/>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5966"/>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72037F80-FC5F-4687-B7A4-6C40870697BD}" type="datetime1">
              <a:rPr lang="en-US" smtClean="0"/>
              <a:t>2/23/2018</a:t>
            </a:fld>
            <a:endParaRPr lang="en-CA"/>
          </a:p>
        </p:txBody>
      </p:sp>
      <p:sp>
        <p:nvSpPr>
          <p:cNvPr id="5" name="4 Altbilgi Yer Tutucusu"/>
          <p:cNvSpPr>
            <a:spLocks noGrp="1"/>
          </p:cNvSpPr>
          <p:nvPr>
            <p:ph type="ftr" sz="quarter" idx="11"/>
          </p:nvPr>
        </p:nvSpPr>
        <p:spPr/>
        <p:txBody>
          <a:bodyPr/>
          <a:lstStyle/>
          <a:p>
            <a:pPr>
              <a:defRPr/>
            </a:pPr>
            <a:endParaRPr lang="en-CA"/>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01FF9F34-A093-4BFF-AD1E-321D570FAB1B}" type="datetime1">
              <a:rPr lang="en-US" smtClean="0">
                <a:solidFill>
                  <a:prstClr val="black">
                    <a:tint val="75000"/>
                  </a:prstClr>
                </a:solidFill>
              </a:rPr>
              <a:pPr>
                <a:defRPr/>
              </a:pPr>
              <a:t>2/23/2018</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81284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048"/>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C03D9E4-7B65-4B1A-A5B6-A7C5C4E365B1}" type="datetime1">
              <a:rPr lang="en-US" smtClean="0">
                <a:solidFill>
                  <a:prstClr val="black">
                    <a:tint val="75000"/>
                  </a:prstClr>
                </a:solidFill>
              </a:rPr>
              <a:pPr>
                <a:defRPr/>
              </a:pPr>
              <a:t>2/23/2018</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54905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32"/>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47471"/>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C9D2265-639E-4B3F-8467-B93EFBF13233}" type="datetime1">
              <a:rPr lang="en-US" smtClean="0">
                <a:solidFill>
                  <a:prstClr val="black">
                    <a:tint val="75000"/>
                  </a:prstClr>
                </a:solidFill>
              </a:rPr>
              <a:pPr>
                <a:defRPr/>
              </a:pPr>
              <a:t>2/23/2018</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24189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EA9F03B9-D8EA-4F69-98A0-4FF4529BB9A9}"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65486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681"/>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681"/>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A145FD3-72FA-4727-8ADC-C13E2DF61C43}"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60060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5508" indent="0" algn="ctr">
              <a:buNone/>
              <a:defRPr>
                <a:solidFill>
                  <a:schemeClr val="tx1">
                    <a:tint val="75000"/>
                  </a:schemeClr>
                </a:solidFill>
              </a:defRPr>
            </a:lvl2pPr>
            <a:lvl3pPr marL="911017" indent="0" algn="ctr">
              <a:buNone/>
              <a:defRPr>
                <a:solidFill>
                  <a:schemeClr val="tx1">
                    <a:tint val="75000"/>
                  </a:schemeClr>
                </a:solidFill>
              </a:defRPr>
            </a:lvl3pPr>
            <a:lvl4pPr marL="1366525" indent="0" algn="ctr">
              <a:buNone/>
              <a:defRPr>
                <a:solidFill>
                  <a:schemeClr val="tx1">
                    <a:tint val="75000"/>
                  </a:schemeClr>
                </a:solidFill>
              </a:defRPr>
            </a:lvl4pPr>
            <a:lvl5pPr marL="1822033" indent="0" algn="ctr">
              <a:buNone/>
              <a:defRPr>
                <a:solidFill>
                  <a:schemeClr val="tx1">
                    <a:tint val="75000"/>
                  </a:schemeClr>
                </a:solidFill>
              </a:defRPr>
            </a:lvl5pPr>
            <a:lvl6pPr marL="2277542" indent="0" algn="ctr">
              <a:buNone/>
              <a:defRPr>
                <a:solidFill>
                  <a:schemeClr val="tx1">
                    <a:tint val="75000"/>
                  </a:schemeClr>
                </a:solidFill>
              </a:defRPr>
            </a:lvl6pPr>
            <a:lvl7pPr marL="2733050" indent="0" algn="ctr">
              <a:buNone/>
              <a:defRPr>
                <a:solidFill>
                  <a:schemeClr val="tx1">
                    <a:tint val="75000"/>
                  </a:schemeClr>
                </a:solidFill>
              </a:defRPr>
            </a:lvl7pPr>
            <a:lvl8pPr marL="3188559" indent="0" algn="ctr">
              <a:buNone/>
              <a:defRPr>
                <a:solidFill>
                  <a:schemeClr val="tx1">
                    <a:tint val="75000"/>
                  </a:schemeClr>
                </a:solidFill>
              </a:defRPr>
            </a:lvl8pPr>
            <a:lvl9pPr marL="3644067"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DB661632-EA36-4BB4-9802-BCB91C176DFF}"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658642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90B4854-315E-4E60-A78F-1A68CD6B1198}"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417541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3985"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49"/>
            <a:ext cx="7772400" cy="1494631"/>
          </a:xfrm>
        </p:spPr>
        <p:txBody>
          <a:bodyPr anchor="b"/>
          <a:lstStyle>
            <a:lvl1pPr marL="0" indent="0">
              <a:buNone/>
              <a:defRPr sz="1993">
                <a:solidFill>
                  <a:schemeClr val="tx1">
                    <a:tint val="75000"/>
                  </a:schemeClr>
                </a:solidFill>
              </a:defRPr>
            </a:lvl1pPr>
            <a:lvl2pPr marL="455508" indent="0">
              <a:buNone/>
              <a:defRPr sz="1793">
                <a:solidFill>
                  <a:schemeClr val="tx1">
                    <a:tint val="75000"/>
                  </a:schemeClr>
                </a:solidFill>
              </a:defRPr>
            </a:lvl2pPr>
            <a:lvl3pPr marL="911017" indent="0">
              <a:buNone/>
              <a:defRPr sz="1594">
                <a:solidFill>
                  <a:schemeClr val="tx1">
                    <a:tint val="75000"/>
                  </a:schemeClr>
                </a:solidFill>
              </a:defRPr>
            </a:lvl3pPr>
            <a:lvl4pPr marL="1366525" indent="0">
              <a:buNone/>
              <a:defRPr sz="1395">
                <a:solidFill>
                  <a:schemeClr val="tx1">
                    <a:tint val="75000"/>
                  </a:schemeClr>
                </a:solidFill>
              </a:defRPr>
            </a:lvl4pPr>
            <a:lvl5pPr marL="1822033" indent="0">
              <a:buNone/>
              <a:defRPr sz="1395">
                <a:solidFill>
                  <a:schemeClr val="tx1">
                    <a:tint val="75000"/>
                  </a:schemeClr>
                </a:solidFill>
              </a:defRPr>
            </a:lvl5pPr>
            <a:lvl6pPr marL="2277542" indent="0">
              <a:buNone/>
              <a:defRPr sz="1395">
                <a:solidFill>
                  <a:schemeClr val="tx1">
                    <a:tint val="75000"/>
                  </a:schemeClr>
                </a:solidFill>
              </a:defRPr>
            </a:lvl6pPr>
            <a:lvl7pPr marL="2733050" indent="0">
              <a:buNone/>
              <a:defRPr sz="1395">
                <a:solidFill>
                  <a:schemeClr val="tx1">
                    <a:tint val="75000"/>
                  </a:schemeClr>
                </a:solidFill>
              </a:defRPr>
            </a:lvl7pPr>
            <a:lvl8pPr marL="3188559" indent="0">
              <a:buNone/>
              <a:defRPr sz="1395">
                <a:solidFill>
                  <a:schemeClr val="tx1">
                    <a:tint val="75000"/>
                  </a:schemeClr>
                </a:solidFill>
              </a:defRPr>
            </a:lvl8pPr>
            <a:lvl9pPr marL="3644067" indent="0">
              <a:buNone/>
              <a:defRPr sz="1395">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5B85E326-B2BB-412C-809E-C80F83B64982}"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13041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75"/>
            <a:ext cx="4038600" cy="4509200"/>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75"/>
            <a:ext cx="4038600" cy="4509200"/>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506323D8-5ABE-4722-8E41-327B0D7F2D93}" type="datetime1">
              <a:rPr lang="en-US" smtClean="0">
                <a:solidFill>
                  <a:prstClr val="black">
                    <a:tint val="75000"/>
                  </a:prstClr>
                </a:solidFill>
              </a:rPr>
              <a:pPr>
                <a:defRPr/>
              </a:pPr>
              <a:t>2/23/2018</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5805659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71"/>
            <a:ext cx="4040188" cy="637393"/>
          </a:xfrm>
        </p:spPr>
        <p:txBody>
          <a:bodyPr anchor="b"/>
          <a:lstStyle>
            <a:lvl1pPr marL="0" indent="0">
              <a:buNone/>
              <a:defRPr sz="2391" b="1"/>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71"/>
            <a:ext cx="4041775" cy="637393"/>
          </a:xfrm>
        </p:spPr>
        <p:txBody>
          <a:bodyPr anchor="b"/>
          <a:lstStyle>
            <a:lvl1pPr marL="0" indent="0">
              <a:buNone/>
              <a:defRPr sz="2391" b="1"/>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25C88334-4776-4999-A03C-88C54671D273}" type="datetime1">
              <a:rPr lang="en-US" smtClean="0">
                <a:solidFill>
                  <a:prstClr val="black">
                    <a:tint val="75000"/>
                  </a:prstClr>
                </a:solidFill>
              </a:rPr>
              <a:pPr>
                <a:defRPr/>
              </a:pPr>
              <a:t>2/23/2018</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7036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292"/>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292"/>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8E6A8A5A-9C34-45FA-BE78-2D5C149F58DF}" type="datetime1">
              <a:rPr lang="en-US" smtClean="0"/>
              <a:t>2/23/2018</a:t>
            </a:fld>
            <a:endParaRPr lang="en-CA"/>
          </a:p>
        </p:txBody>
      </p:sp>
      <p:sp>
        <p:nvSpPr>
          <p:cNvPr id="6" name="5 Altbilgi Yer Tutucusu"/>
          <p:cNvSpPr>
            <a:spLocks noGrp="1"/>
          </p:cNvSpPr>
          <p:nvPr>
            <p:ph type="ftr" sz="quarter" idx="11"/>
          </p:nvPr>
        </p:nvSpPr>
        <p:spPr/>
        <p:txBody>
          <a:bodyPr/>
          <a:lstStyle/>
          <a:p>
            <a:pPr>
              <a:defRPr/>
            </a:pPr>
            <a:endParaRPr lang="en-CA"/>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DEEB4991-49EC-48C8-A626-DAE5FA09544A}" type="datetime1">
              <a:rPr lang="en-US" smtClean="0">
                <a:solidFill>
                  <a:prstClr val="black">
                    <a:tint val="75000"/>
                  </a:prstClr>
                </a:solidFill>
              </a:rPr>
              <a:pPr>
                <a:defRPr/>
              </a:pPr>
              <a:t>2/23/2018</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77394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41AB5BF4-79A4-4372-A93E-747EEB114E41}" type="datetime1">
              <a:rPr lang="en-US" smtClean="0">
                <a:solidFill>
                  <a:prstClr val="black">
                    <a:tint val="75000"/>
                  </a:prstClr>
                </a:solidFill>
              </a:rPr>
              <a:pPr>
                <a:defRPr/>
              </a:pPr>
              <a:t>2/23/2018</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6716981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9" y="272042"/>
            <a:ext cx="3008313" cy="1157746"/>
          </a:xfrm>
        </p:spPr>
        <p:txBody>
          <a:bodyPr anchor="b"/>
          <a:lstStyle>
            <a:lvl1pPr algn="l">
              <a:defRPr sz="1993" b="1"/>
            </a:lvl1pPr>
          </a:lstStyle>
          <a:p>
            <a:r>
              <a:rPr lang="tr-TR" smtClean="0"/>
              <a:t>Asıl başlık stili için tıklatın</a:t>
            </a:r>
            <a:endParaRPr lang="tr-TR"/>
          </a:p>
        </p:txBody>
      </p:sp>
      <p:sp>
        <p:nvSpPr>
          <p:cNvPr id="3" name="2 İçerik Yer Tutucusu"/>
          <p:cNvSpPr>
            <a:spLocks noGrp="1"/>
          </p:cNvSpPr>
          <p:nvPr>
            <p:ph idx="1"/>
          </p:nvPr>
        </p:nvSpPr>
        <p:spPr>
          <a:xfrm>
            <a:off x="3575050" y="272140"/>
            <a:ext cx="5111750" cy="5831435"/>
          </a:xfrm>
        </p:spPr>
        <p:txBody>
          <a:bodyPr/>
          <a:lstStyle>
            <a:lvl1pPr>
              <a:defRPr sz="3188"/>
            </a:lvl1pPr>
            <a:lvl2pPr>
              <a:defRPr sz="2790"/>
            </a:lvl2pPr>
            <a:lvl3pPr>
              <a:defRPr sz="2391"/>
            </a:lvl3pPr>
            <a:lvl4pPr>
              <a:defRPr sz="1993"/>
            </a:lvl4pPr>
            <a:lvl5pPr>
              <a:defRPr sz="1993"/>
            </a:lvl5pPr>
            <a:lvl6pPr>
              <a:defRPr sz="1993"/>
            </a:lvl6pPr>
            <a:lvl7pPr>
              <a:defRPr sz="1993"/>
            </a:lvl7pPr>
            <a:lvl8pPr>
              <a:defRPr sz="1993"/>
            </a:lvl8pPr>
            <a:lvl9pPr>
              <a:defRPr sz="199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9" y="1429794"/>
            <a:ext cx="3008313" cy="4673688"/>
          </a:xfrm>
        </p:spPr>
        <p:txBody>
          <a:bodyPr/>
          <a:lstStyle>
            <a:lvl1pPr marL="0" indent="0">
              <a:buNone/>
              <a:defRPr sz="1395"/>
            </a:lvl1pPr>
            <a:lvl2pPr marL="455508" indent="0">
              <a:buNone/>
              <a:defRPr sz="1196"/>
            </a:lvl2pPr>
            <a:lvl3pPr marL="911017" indent="0">
              <a:buNone/>
              <a:defRPr sz="996"/>
            </a:lvl3pPr>
            <a:lvl4pPr marL="1366525" indent="0">
              <a:buNone/>
              <a:defRPr sz="897"/>
            </a:lvl4pPr>
            <a:lvl5pPr marL="1822033" indent="0">
              <a:buNone/>
              <a:defRPr sz="897"/>
            </a:lvl5pPr>
            <a:lvl6pPr marL="2277542" indent="0">
              <a:buNone/>
              <a:defRPr sz="897"/>
            </a:lvl6pPr>
            <a:lvl7pPr marL="2733050" indent="0">
              <a:buNone/>
              <a:defRPr sz="897"/>
            </a:lvl7pPr>
            <a:lvl8pPr marL="3188559" indent="0">
              <a:buNone/>
              <a:defRPr sz="897"/>
            </a:lvl8pPr>
            <a:lvl9pPr marL="3644067" indent="0">
              <a:buNone/>
              <a:defRPr sz="897"/>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D0143AE-E867-4721-8484-FDC5BBA20E6F}" type="datetime1">
              <a:rPr lang="en-US" smtClean="0">
                <a:solidFill>
                  <a:prstClr val="black">
                    <a:tint val="75000"/>
                  </a:prstClr>
                </a:solidFill>
              </a:rPr>
              <a:pPr>
                <a:defRPr/>
              </a:pPr>
              <a:t>2/23/2018</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0525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24"/>
            <a:ext cx="5486400" cy="564639"/>
          </a:xfrm>
        </p:spPr>
        <p:txBody>
          <a:bodyPr anchor="b"/>
          <a:lstStyle>
            <a:lvl1pPr algn="l">
              <a:defRPr sz="1993"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188"/>
            </a:lvl1pPr>
            <a:lvl2pPr marL="455508" indent="0">
              <a:buNone/>
              <a:defRPr sz="2790"/>
            </a:lvl2pPr>
            <a:lvl3pPr marL="911017" indent="0">
              <a:buNone/>
              <a:defRPr sz="2391"/>
            </a:lvl3pPr>
            <a:lvl4pPr marL="1366525" indent="0">
              <a:buNone/>
              <a:defRPr sz="1993"/>
            </a:lvl4pPr>
            <a:lvl5pPr marL="1822033" indent="0">
              <a:buNone/>
              <a:defRPr sz="1993"/>
            </a:lvl5pPr>
            <a:lvl6pPr marL="2277542" indent="0">
              <a:buNone/>
              <a:defRPr sz="1993"/>
            </a:lvl6pPr>
            <a:lvl7pPr marL="2733050" indent="0">
              <a:buNone/>
              <a:defRPr sz="1993"/>
            </a:lvl7pPr>
            <a:lvl8pPr marL="3188559" indent="0">
              <a:buNone/>
              <a:defRPr sz="1993"/>
            </a:lvl8pPr>
            <a:lvl9pPr marL="3644067" indent="0">
              <a:buNone/>
              <a:defRPr sz="1993"/>
            </a:lvl9pPr>
          </a:lstStyle>
          <a:p>
            <a:endParaRPr lang="tr-TR"/>
          </a:p>
        </p:txBody>
      </p:sp>
      <p:sp>
        <p:nvSpPr>
          <p:cNvPr id="4" name="3 Metin Yer Tutucusu"/>
          <p:cNvSpPr>
            <a:spLocks noGrp="1"/>
          </p:cNvSpPr>
          <p:nvPr>
            <p:ph type="body" sz="half" idx="2"/>
          </p:nvPr>
        </p:nvSpPr>
        <p:spPr>
          <a:xfrm>
            <a:off x="1792288" y="5347563"/>
            <a:ext cx="5486400" cy="801881"/>
          </a:xfrm>
        </p:spPr>
        <p:txBody>
          <a:bodyPr/>
          <a:lstStyle>
            <a:lvl1pPr marL="0" indent="0">
              <a:buNone/>
              <a:defRPr sz="1395"/>
            </a:lvl1pPr>
            <a:lvl2pPr marL="455508" indent="0">
              <a:buNone/>
              <a:defRPr sz="1196"/>
            </a:lvl2pPr>
            <a:lvl3pPr marL="911017" indent="0">
              <a:buNone/>
              <a:defRPr sz="996"/>
            </a:lvl3pPr>
            <a:lvl4pPr marL="1366525" indent="0">
              <a:buNone/>
              <a:defRPr sz="897"/>
            </a:lvl4pPr>
            <a:lvl5pPr marL="1822033" indent="0">
              <a:buNone/>
              <a:defRPr sz="897"/>
            </a:lvl5pPr>
            <a:lvl6pPr marL="2277542" indent="0">
              <a:buNone/>
              <a:defRPr sz="897"/>
            </a:lvl6pPr>
            <a:lvl7pPr marL="2733050" indent="0">
              <a:buNone/>
              <a:defRPr sz="897"/>
            </a:lvl7pPr>
            <a:lvl8pPr marL="3188559" indent="0">
              <a:buNone/>
              <a:defRPr sz="897"/>
            </a:lvl8pPr>
            <a:lvl9pPr marL="3644067" indent="0">
              <a:buNone/>
              <a:defRPr sz="897"/>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C46A278E-D843-43CA-81B8-30F1DABD8BD0}" type="datetime1">
              <a:rPr lang="en-US" smtClean="0">
                <a:solidFill>
                  <a:prstClr val="black">
                    <a:tint val="75000"/>
                  </a:prstClr>
                </a:solidFill>
              </a:rPr>
              <a:pPr>
                <a:defRPr/>
              </a:pPr>
              <a:t>2/23/2018</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171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EA017E1-0FC8-4B34-AA84-A06D29A19EEA}"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2520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73"/>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73"/>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E2F0D78-42EC-4891-82F0-6E0F38318194}"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14147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35"/>
            <a:ext cx="7772400" cy="1464580"/>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15"/>
            <a:ext cx="6400800" cy="1746109"/>
          </a:xfrm>
        </p:spPr>
        <p:txBody>
          <a:bodyPr/>
          <a:lstStyle>
            <a:lvl1pPr marL="0" indent="0" algn="ctr">
              <a:buNone/>
              <a:defRPr>
                <a:solidFill>
                  <a:schemeClr val="tx1">
                    <a:tint val="75000"/>
                  </a:schemeClr>
                </a:solidFill>
              </a:defRPr>
            </a:lvl1pPr>
            <a:lvl2pPr marL="455508" indent="0" algn="ctr">
              <a:buNone/>
              <a:defRPr>
                <a:solidFill>
                  <a:schemeClr val="tx1">
                    <a:tint val="75000"/>
                  </a:schemeClr>
                </a:solidFill>
              </a:defRPr>
            </a:lvl2pPr>
            <a:lvl3pPr marL="911017" indent="0" algn="ctr">
              <a:buNone/>
              <a:defRPr>
                <a:solidFill>
                  <a:schemeClr val="tx1">
                    <a:tint val="75000"/>
                  </a:schemeClr>
                </a:solidFill>
              </a:defRPr>
            </a:lvl3pPr>
            <a:lvl4pPr marL="1366525" indent="0" algn="ctr">
              <a:buNone/>
              <a:defRPr>
                <a:solidFill>
                  <a:schemeClr val="tx1">
                    <a:tint val="75000"/>
                  </a:schemeClr>
                </a:solidFill>
              </a:defRPr>
            </a:lvl4pPr>
            <a:lvl5pPr marL="1822033" indent="0" algn="ctr">
              <a:buNone/>
              <a:defRPr>
                <a:solidFill>
                  <a:schemeClr val="tx1">
                    <a:tint val="75000"/>
                  </a:schemeClr>
                </a:solidFill>
              </a:defRPr>
            </a:lvl5pPr>
            <a:lvl6pPr marL="2277542" indent="0" algn="ctr">
              <a:buNone/>
              <a:defRPr>
                <a:solidFill>
                  <a:schemeClr val="tx1">
                    <a:tint val="75000"/>
                  </a:schemeClr>
                </a:solidFill>
              </a:defRPr>
            </a:lvl6pPr>
            <a:lvl7pPr marL="2733050" indent="0" algn="ctr">
              <a:buNone/>
              <a:defRPr>
                <a:solidFill>
                  <a:schemeClr val="tx1">
                    <a:tint val="75000"/>
                  </a:schemeClr>
                </a:solidFill>
              </a:defRPr>
            </a:lvl7pPr>
            <a:lvl8pPr marL="3188559" indent="0" algn="ctr">
              <a:buNone/>
              <a:defRPr>
                <a:solidFill>
                  <a:schemeClr val="tx1">
                    <a:tint val="75000"/>
                  </a:schemeClr>
                </a:solidFill>
              </a:defRPr>
            </a:lvl8pPr>
            <a:lvl9pPr marL="3644067"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55A5C69-2D2C-4893-8AF6-44A76C8713A9}"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71246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6F20CCE-1F6B-4D90-A8F0-248E8AE462D8}"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567918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587"/>
            <a:ext cx="7772400" cy="1357030"/>
          </a:xfrm>
        </p:spPr>
        <p:txBody>
          <a:bodyPr anchor="t"/>
          <a:lstStyle>
            <a:lvl1pPr algn="l">
              <a:defRPr sz="3985"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5956"/>
            <a:ext cx="7772400" cy="1494631"/>
          </a:xfrm>
        </p:spPr>
        <p:txBody>
          <a:bodyPr anchor="b"/>
          <a:lstStyle>
            <a:lvl1pPr marL="0" indent="0">
              <a:buNone/>
              <a:defRPr sz="1993">
                <a:solidFill>
                  <a:schemeClr val="tx1">
                    <a:tint val="75000"/>
                  </a:schemeClr>
                </a:solidFill>
              </a:defRPr>
            </a:lvl1pPr>
            <a:lvl2pPr marL="455508" indent="0">
              <a:buNone/>
              <a:defRPr sz="1793">
                <a:solidFill>
                  <a:schemeClr val="tx1">
                    <a:tint val="75000"/>
                  </a:schemeClr>
                </a:solidFill>
              </a:defRPr>
            </a:lvl2pPr>
            <a:lvl3pPr marL="911017" indent="0">
              <a:buNone/>
              <a:defRPr sz="1594">
                <a:solidFill>
                  <a:schemeClr val="tx1">
                    <a:tint val="75000"/>
                  </a:schemeClr>
                </a:solidFill>
              </a:defRPr>
            </a:lvl3pPr>
            <a:lvl4pPr marL="1366525" indent="0">
              <a:buNone/>
              <a:defRPr sz="1395">
                <a:solidFill>
                  <a:schemeClr val="tx1">
                    <a:tint val="75000"/>
                  </a:schemeClr>
                </a:solidFill>
              </a:defRPr>
            </a:lvl4pPr>
            <a:lvl5pPr marL="1822033" indent="0">
              <a:buNone/>
              <a:defRPr sz="1395">
                <a:solidFill>
                  <a:schemeClr val="tx1">
                    <a:tint val="75000"/>
                  </a:schemeClr>
                </a:solidFill>
              </a:defRPr>
            </a:lvl5pPr>
            <a:lvl6pPr marL="2277542" indent="0">
              <a:buNone/>
              <a:defRPr sz="1395">
                <a:solidFill>
                  <a:schemeClr val="tx1">
                    <a:tint val="75000"/>
                  </a:schemeClr>
                </a:solidFill>
              </a:defRPr>
            </a:lvl6pPr>
            <a:lvl7pPr marL="2733050" indent="0">
              <a:buNone/>
              <a:defRPr sz="1395">
                <a:solidFill>
                  <a:schemeClr val="tx1">
                    <a:tint val="75000"/>
                  </a:schemeClr>
                </a:solidFill>
              </a:defRPr>
            </a:lvl7pPr>
            <a:lvl8pPr marL="3188559" indent="0">
              <a:buNone/>
              <a:defRPr sz="1395">
                <a:solidFill>
                  <a:schemeClr val="tx1">
                    <a:tint val="75000"/>
                  </a:schemeClr>
                </a:solidFill>
              </a:defRPr>
            </a:lvl8pPr>
            <a:lvl9pPr marL="3644067" indent="0">
              <a:buNone/>
              <a:defRPr sz="1395">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7BC51E9-EA81-4208-A821-47104D97933F}"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702015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282"/>
            <a:ext cx="4038600" cy="4509200"/>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282"/>
            <a:ext cx="4038600" cy="4509200"/>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C399DB2-46C4-4D25-AFF6-23CFE66568F0}" type="datetime1">
              <a:rPr lang="tr-TR" smtClean="0">
                <a:solidFill>
                  <a:prstClr val="black">
                    <a:tint val="75000"/>
                  </a:prstClr>
                </a:solidFill>
              </a:rPr>
              <a:pPr/>
              <a:t>23.02.2018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963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488"/>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488"/>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46B55A88-88D6-4962-B809-094904D76109}" type="datetime1">
              <a:rPr lang="en-US" smtClean="0"/>
              <a:t>2/23/2018</a:t>
            </a:fld>
            <a:endParaRPr lang="en-CA"/>
          </a:p>
        </p:txBody>
      </p:sp>
      <p:sp>
        <p:nvSpPr>
          <p:cNvPr id="8" name="7 Altbilgi Yer Tutucusu"/>
          <p:cNvSpPr>
            <a:spLocks noGrp="1"/>
          </p:cNvSpPr>
          <p:nvPr>
            <p:ph type="ftr" sz="quarter" idx="11"/>
          </p:nvPr>
        </p:nvSpPr>
        <p:spPr/>
        <p:txBody>
          <a:bodyPr/>
          <a:lstStyle/>
          <a:p>
            <a:pPr>
              <a:defRPr/>
            </a:pPr>
            <a:endParaRPr lang="en-CA"/>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427"/>
            <a:ext cx="4040188" cy="637393"/>
          </a:xfrm>
        </p:spPr>
        <p:txBody>
          <a:bodyPr anchor="b"/>
          <a:lstStyle>
            <a:lvl1pPr marL="0" indent="0">
              <a:buNone/>
              <a:defRPr sz="2391" b="1"/>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427"/>
            <a:ext cx="4041775" cy="637393"/>
          </a:xfrm>
        </p:spPr>
        <p:txBody>
          <a:bodyPr anchor="b"/>
          <a:lstStyle>
            <a:lvl1pPr marL="0" indent="0">
              <a:buNone/>
              <a:defRPr sz="2391" b="1"/>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84A0C8D-710F-400D-BECD-1DFA5E776072}" type="datetime1">
              <a:rPr lang="tr-TR" smtClean="0">
                <a:solidFill>
                  <a:prstClr val="black">
                    <a:tint val="75000"/>
                  </a:prstClr>
                </a:solidFill>
              </a:rPr>
              <a:pPr/>
              <a:t>23.02.2018</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8839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B490B7F-D032-4C85-A3FD-474953298380}" type="datetime1">
              <a:rPr lang="tr-TR" smtClean="0">
                <a:solidFill>
                  <a:prstClr val="black">
                    <a:tint val="75000"/>
                  </a:prstClr>
                </a:solidFill>
              </a:rPr>
              <a:pPr/>
              <a:t>23.02.2018</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330021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12F1CE4-FFA7-4252-9E1B-52713B899543}" type="datetime1">
              <a:rPr lang="tr-TR" smtClean="0">
                <a:solidFill>
                  <a:prstClr val="black">
                    <a:tint val="75000"/>
                  </a:prstClr>
                </a:solidFill>
              </a:rPr>
              <a:pPr/>
              <a:t>23.02.2018</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378747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3" y="272039"/>
            <a:ext cx="3008313" cy="1157746"/>
          </a:xfrm>
        </p:spPr>
        <p:txBody>
          <a:bodyPr anchor="b"/>
          <a:lstStyle>
            <a:lvl1pPr algn="l">
              <a:defRPr sz="1993" b="1"/>
            </a:lvl1pPr>
          </a:lstStyle>
          <a:p>
            <a:r>
              <a:rPr lang="tr-TR" smtClean="0"/>
              <a:t>Asıl başlık stili için tıklatın</a:t>
            </a:r>
            <a:endParaRPr lang="tr-TR"/>
          </a:p>
        </p:txBody>
      </p:sp>
      <p:sp>
        <p:nvSpPr>
          <p:cNvPr id="3" name="2 İçerik Yer Tutucusu"/>
          <p:cNvSpPr>
            <a:spLocks noGrp="1"/>
          </p:cNvSpPr>
          <p:nvPr>
            <p:ph idx="1"/>
          </p:nvPr>
        </p:nvSpPr>
        <p:spPr>
          <a:xfrm>
            <a:off x="3575050" y="272047"/>
            <a:ext cx="5111750" cy="5831435"/>
          </a:xfrm>
        </p:spPr>
        <p:txBody>
          <a:bodyPr/>
          <a:lstStyle>
            <a:lvl1pPr>
              <a:defRPr sz="3188"/>
            </a:lvl1pPr>
            <a:lvl2pPr>
              <a:defRPr sz="2790"/>
            </a:lvl2pPr>
            <a:lvl3pPr>
              <a:defRPr sz="2391"/>
            </a:lvl3pPr>
            <a:lvl4pPr>
              <a:defRPr sz="1993"/>
            </a:lvl4pPr>
            <a:lvl5pPr>
              <a:defRPr sz="1993"/>
            </a:lvl5pPr>
            <a:lvl6pPr>
              <a:defRPr sz="1993"/>
            </a:lvl6pPr>
            <a:lvl7pPr>
              <a:defRPr sz="1993"/>
            </a:lvl7pPr>
            <a:lvl8pPr>
              <a:defRPr sz="1993"/>
            </a:lvl8pPr>
            <a:lvl9pPr>
              <a:defRPr sz="199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3" y="1429793"/>
            <a:ext cx="3008313" cy="4673689"/>
          </a:xfrm>
        </p:spPr>
        <p:txBody>
          <a:bodyPr/>
          <a:lstStyle>
            <a:lvl1pPr marL="0" indent="0">
              <a:buNone/>
              <a:defRPr sz="1395"/>
            </a:lvl1pPr>
            <a:lvl2pPr marL="455508" indent="0">
              <a:buNone/>
              <a:defRPr sz="1196"/>
            </a:lvl2pPr>
            <a:lvl3pPr marL="911017" indent="0">
              <a:buNone/>
              <a:defRPr sz="996"/>
            </a:lvl3pPr>
            <a:lvl4pPr marL="1366525" indent="0">
              <a:buNone/>
              <a:defRPr sz="897"/>
            </a:lvl4pPr>
            <a:lvl5pPr marL="1822033" indent="0">
              <a:buNone/>
              <a:defRPr sz="897"/>
            </a:lvl5pPr>
            <a:lvl6pPr marL="2277542" indent="0">
              <a:buNone/>
              <a:defRPr sz="897"/>
            </a:lvl6pPr>
            <a:lvl7pPr marL="2733050" indent="0">
              <a:buNone/>
              <a:defRPr sz="897"/>
            </a:lvl7pPr>
            <a:lvl8pPr marL="3188559" indent="0">
              <a:buNone/>
              <a:defRPr sz="897"/>
            </a:lvl8pPr>
            <a:lvl9pPr marL="3644067" indent="0">
              <a:buNone/>
              <a:defRPr sz="897"/>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15A87F5-1841-4BE5-A20C-52FAE26FA346}" type="datetime1">
              <a:rPr lang="tr-TR" smtClean="0">
                <a:solidFill>
                  <a:prstClr val="black">
                    <a:tint val="75000"/>
                  </a:prstClr>
                </a:solidFill>
              </a:rPr>
              <a:pPr/>
              <a:t>23.02.2018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898464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28"/>
            <a:ext cx="5486400" cy="564639"/>
          </a:xfrm>
        </p:spPr>
        <p:txBody>
          <a:bodyPr anchor="b"/>
          <a:lstStyle>
            <a:lvl1pPr algn="l">
              <a:defRPr sz="1993"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5"/>
            <a:ext cx="5486400" cy="4099560"/>
          </a:xfrm>
        </p:spPr>
        <p:txBody>
          <a:bodyPr/>
          <a:lstStyle>
            <a:lvl1pPr marL="0" indent="0">
              <a:buNone/>
              <a:defRPr sz="3188"/>
            </a:lvl1pPr>
            <a:lvl2pPr marL="455508" indent="0">
              <a:buNone/>
              <a:defRPr sz="2790"/>
            </a:lvl2pPr>
            <a:lvl3pPr marL="911017" indent="0">
              <a:buNone/>
              <a:defRPr sz="2391"/>
            </a:lvl3pPr>
            <a:lvl4pPr marL="1366525" indent="0">
              <a:buNone/>
              <a:defRPr sz="1993"/>
            </a:lvl4pPr>
            <a:lvl5pPr marL="1822033" indent="0">
              <a:buNone/>
              <a:defRPr sz="1993"/>
            </a:lvl5pPr>
            <a:lvl6pPr marL="2277542" indent="0">
              <a:buNone/>
              <a:defRPr sz="1993"/>
            </a:lvl6pPr>
            <a:lvl7pPr marL="2733050" indent="0">
              <a:buNone/>
              <a:defRPr sz="1993"/>
            </a:lvl7pPr>
            <a:lvl8pPr marL="3188559" indent="0">
              <a:buNone/>
              <a:defRPr sz="1993"/>
            </a:lvl8pPr>
            <a:lvl9pPr marL="3644067" indent="0">
              <a:buNone/>
              <a:defRPr sz="1993"/>
            </a:lvl9pPr>
          </a:lstStyle>
          <a:p>
            <a:endParaRPr lang="tr-TR"/>
          </a:p>
        </p:txBody>
      </p:sp>
      <p:sp>
        <p:nvSpPr>
          <p:cNvPr id="4" name="3 Metin Yer Tutucusu"/>
          <p:cNvSpPr>
            <a:spLocks noGrp="1"/>
          </p:cNvSpPr>
          <p:nvPr>
            <p:ph type="body" sz="half" idx="2"/>
          </p:nvPr>
        </p:nvSpPr>
        <p:spPr>
          <a:xfrm>
            <a:off x="1792288" y="5347467"/>
            <a:ext cx="5486400" cy="801881"/>
          </a:xfrm>
        </p:spPr>
        <p:txBody>
          <a:bodyPr/>
          <a:lstStyle>
            <a:lvl1pPr marL="0" indent="0">
              <a:buNone/>
              <a:defRPr sz="1395"/>
            </a:lvl1pPr>
            <a:lvl2pPr marL="455508" indent="0">
              <a:buNone/>
              <a:defRPr sz="1196"/>
            </a:lvl2pPr>
            <a:lvl3pPr marL="911017" indent="0">
              <a:buNone/>
              <a:defRPr sz="996"/>
            </a:lvl3pPr>
            <a:lvl4pPr marL="1366525" indent="0">
              <a:buNone/>
              <a:defRPr sz="897"/>
            </a:lvl4pPr>
            <a:lvl5pPr marL="1822033" indent="0">
              <a:buNone/>
              <a:defRPr sz="897"/>
            </a:lvl5pPr>
            <a:lvl6pPr marL="2277542" indent="0">
              <a:buNone/>
              <a:defRPr sz="897"/>
            </a:lvl6pPr>
            <a:lvl7pPr marL="2733050" indent="0">
              <a:buNone/>
              <a:defRPr sz="897"/>
            </a:lvl7pPr>
            <a:lvl8pPr marL="3188559" indent="0">
              <a:buNone/>
              <a:defRPr sz="897"/>
            </a:lvl8pPr>
            <a:lvl9pPr marL="3644067" indent="0">
              <a:buNone/>
              <a:defRPr sz="897"/>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AE2C1FC-F4F5-48D7-A944-79CCD838FC6D}" type="datetime1">
              <a:rPr lang="tr-TR" smtClean="0">
                <a:solidFill>
                  <a:prstClr val="black">
                    <a:tint val="75000"/>
                  </a:prstClr>
                </a:solidFill>
              </a:rPr>
              <a:pPr/>
              <a:t>23.02.2018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830066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8ACAD5A-CEF9-44CE-9895-38C7334929F3}"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992724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629"/>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629"/>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10F6115-3C97-4B96-9D03-F9B927DB878A}"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913814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53"/>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1"/>
            <a:ext cx="6400800" cy="1746109"/>
          </a:xfrm>
        </p:spPr>
        <p:txBody>
          <a:bodyPr/>
          <a:lstStyle>
            <a:lvl1pPr marL="0" indent="0" algn="ctr">
              <a:buNone/>
              <a:defRPr>
                <a:solidFill>
                  <a:schemeClr val="tx1">
                    <a:tint val="75000"/>
                  </a:schemeClr>
                </a:solidFill>
              </a:defRPr>
            </a:lvl1pPr>
            <a:lvl2pPr marL="455508" indent="0" algn="ctr">
              <a:buNone/>
              <a:defRPr>
                <a:solidFill>
                  <a:schemeClr val="tx1">
                    <a:tint val="75000"/>
                  </a:schemeClr>
                </a:solidFill>
              </a:defRPr>
            </a:lvl2pPr>
            <a:lvl3pPr marL="911017" indent="0" algn="ctr">
              <a:buNone/>
              <a:defRPr>
                <a:solidFill>
                  <a:schemeClr val="tx1">
                    <a:tint val="75000"/>
                  </a:schemeClr>
                </a:solidFill>
              </a:defRPr>
            </a:lvl3pPr>
            <a:lvl4pPr marL="1366525" indent="0" algn="ctr">
              <a:buNone/>
              <a:defRPr>
                <a:solidFill>
                  <a:schemeClr val="tx1">
                    <a:tint val="75000"/>
                  </a:schemeClr>
                </a:solidFill>
              </a:defRPr>
            </a:lvl4pPr>
            <a:lvl5pPr marL="1822033" indent="0" algn="ctr">
              <a:buNone/>
              <a:defRPr>
                <a:solidFill>
                  <a:schemeClr val="tx1">
                    <a:tint val="75000"/>
                  </a:schemeClr>
                </a:solidFill>
              </a:defRPr>
            </a:lvl5pPr>
            <a:lvl6pPr marL="2277542" indent="0" algn="ctr">
              <a:buNone/>
              <a:defRPr>
                <a:solidFill>
                  <a:schemeClr val="tx1">
                    <a:tint val="75000"/>
                  </a:schemeClr>
                </a:solidFill>
              </a:defRPr>
            </a:lvl6pPr>
            <a:lvl7pPr marL="2733050" indent="0" algn="ctr">
              <a:buNone/>
              <a:defRPr>
                <a:solidFill>
                  <a:schemeClr val="tx1">
                    <a:tint val="75000"/>
                  </a:schemeClr>
                </a:solidFill>
              </a:defRPr>
            </a:lvl7pPr>
            <a:lvl8pPr marL="3188559" indent="0" algn="ctr">
              <a:buNone/>
              <a:defRPr>
                <a:solidFill>
                  <a:schemeClr val="tx1">
                    <a:tint val="75000"/>
                  </a:schemeClr>
                </a:solidFill>
              </a:defRPr>
            </a:lvl8pPr>
            <a:lvl9pPr marL="3644067"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6D905DD-E89D-41CD-A108-08A9DD29C7BF}"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404774323"/>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8145227F-CCEC-4985-827C-C15AF84AE341}"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26346574"/>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03"/>
            <a:ext cx="7772400" cy="1357030"/>
          </a:xfrm>
        </p:spPr>
        <p:txBody>
          <a:bodyPr anchor="t"/>
          <a:lstStyle>
            <a:lvl1pPr algn="l">
              <a:defRPr sz="3985"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5972"/>
            <a:ext cx="7772400" cy="1494631"/>
          </a:xfrm>
        </p:spPr>
        <p:txBody>
          <a:bodyPr anchor="b"/>
          <a:lstStyle>
            <a:lvl1pPr marL="0" indent="0">
              <a:buNone/>
              <a:defRPr sz="1993">
                <a:solidFill>
                  <a:schemeClr val="tx1">
                    <a:tint val="75000"/>
                  </a:schemeClr>
                </a:solidFill>
              </a:defRPr>
            </a:lvl1pPr>
            <a:lvl2pPr marL="455508" indent="0">
              <a:buNone/>
              <a:defRPr sz="1793">
                <a:solidFill>
                  <a:schemeClr val="tx1">
                    <a:tint val="75000"/>
                  </a:schemeClr>
                </a:solidFill>
              </a:defRPr>
            </a:lvl2pPr>
            <a:lvl3pPr marL="911017" indent="0">
              <a:buNone/>
              <a:defRPr sz="1594">
                <a:solidFill>
                  <a:schemeClr val="tx1">
                    <a:tint val="75000"/>
                  </a:schemeClr>
                </a:solidFill>
              </a:defRPr>
            </a:lvl3pPr>
            <a:lvl4pPr marL="1366525" indent="0">
              <a:buNone/>
              <a:defRPr sz="1395">
                <a:solidFill>
                  <a:schemeClr val="tx1">
                    <a:tint val="75000"/>
                  </a:schemeClr>
                </a:solidFill>
              </a:defRPr>
            </a:lvl4pPr>
            <a:lvl5pPr marL="1822033" indent="0">
              <a:buNone/>
              <a:defRPr sz="1395">
                <a:solidFill>
                  <a:schemeClr val="tx1">
                    <a:tint val="75000"/>
                  </a:schemeClr>
                </a:solidFill>
              </a:defRPr>
            </a:lvl5pPr>
            <a:lvl6pPr marL="2277542" indent="0">
              <a:buNone/>
              <a:defRPr sz="1395">
                <a:solidFill>
                  <a:schemeClr val="tx1">
                    <a:tint val="75000"/>
                  </a:schemeClr>
                </a:solidFill>
              </a:defRPr>
            </a:lvl6pPr>
            <a:lvl7pPr marL="2733050" indent="0">
              <a:buNone/>
              <a:defRPr sz="1395">
                <a:solidFill>
                  <a:schemeClr val="tx1">
                    <a:tint val="75000"/>
                  </a:schemeClr>
                </a:solidFill>
              </a:defRPr>
            </a:lvl7pPr>
            <a:lvl8pPr marL="3188559" indent="0">
              <a:buNone/>
              <a:defRPr sz="1395">
                <a:solidFill>
                  <a:schemeClr val="tx1">
                    <a:tint val="75000"/>
                  </a:schemeClr>
                </a:solidFill>
              </a:defRPr>
            </a:lvl8pPr>
            <a:lvl9pPr marL="3644067" indent="0">
              <a:buNone/>
              <a:defRPr sz="1395">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72037F80-FC5F-4687-B7A4-6C40870697BD}"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034277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C7CD16C5-3E2B-4582-B4F7-2C9953A26897}" type="datetime1">
              <a:rPr lang="en-US" smtClean="0"/>
              <a:t>2/23/2018</a:t>
            </a:fld>
            <a:endParaRPr lang="en-CA"/>
          </a:p>
        </p:txBody>
      </p:sp>
      <p:sp>
        <p:nvSpPr>
          <p:cNvPr id="4" name="3 Altbilgi Yer Tutucusu"/>
          <p:cNvSpPr>
            <a:spLocks noGrp="1"/>
          </p:cNvSpPr>
          <p:nvPr>
            <p:ph type="ftr" sz="quarter" idx="11"/>
          </p:nvPr>
        </p:nvSpPr>
        <p:spPr/>
        <p:txBody>
          <a:bodyPr/>
          <a:lstStyle/>
          <a:p>
            <a:pPr>
              <a:defRPr/>
            </a:pPr>
            <a:endParaRPr lang="en-CA"/>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298"/>
            <a:ext cx="4038600" cy="4509200"/>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298"/>
            <a:ext cx="4038600" cy="4509200"/>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8E6A8A5A-9C34-45FA-BE78-2D5C149F58DF}" type="datetime1">
              <a:rPr lang="en-US" smtClean="0">
                <a:solidFill>
                  <a:prstClr val="black">
                    <a:tint val="75000"/>
                  </a:prstClr>
                </a:solidFill>
              </a:rPr>
              <a:pPr>
                <a:defRPr/>
              </a:pPr>
              <a:t>2/23/2018</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2617076"/>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494"/>
            <a:ext cx="4040188" cy="637393"/>
          </a:xfrm>
        </p:spPr>
        <p:txBody>
          <a:bodyPr anchor="b"/>
          <a:lstStyle>
            <a:lvl1pPr marL="0" indent="0">
              <a:buNone/>
              <a:defRPr sz="2391" b="1"/>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494"/>
            <a:ext cx="4041775" cy="637393"/>
          </a:xfrm>
        </p:spPr>
        <p:txBody>
          <a:bodyPr anchor="b"/>
          <a:lstStyle>
            <a:lvl1pPr marL="0" indent="0">
              <a:buNone/>
              <a:defRPr sz="2391" b="1"/>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46B55A88-88D6-4962-B809-094904D76109}" type="datetime1">
              <a:rPr lang="en-US" smtClean="0">
                <a:solidFill>
                  <a:prstClr val="black">
                    <a:tint val="75000"/>
                  </a:prstClr>
                </a:solidFill>
              </a:rPr>
              <a:pPr>
                <a:defRPr/>
              </a:pPr>
              <a:t>2/23/2018</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294713585"/>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C7CD16C5-3E2B-4582-B4F7-2C9953A26897}" type="datetime1">
              <a:rPr lang="en-US" smtClean="0">
                <a:solidFill>
                  <a:prstClr val="black">
                    <a:tint val="75000"/>
                  </a:prstClr>
                </a:solidFill>
              </a:rPr>
              <a:pPr>
                <a:defRPr/>
              </a:pPr>
              <a:t>2/23/2018</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63834962"/>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20520FCC-8832-4B4E-BB8E-EBF72FFA3690}" type="datetime1">
              <a:rPr lang="en-US" smtClean="0">
                <a:solidFill>
                  <a:prstClr val="black">
                    <a:tint val="75000"/>
                  </a:prstClr>
                </a:solidFill>
              </a:rPr>
              <a:pPr>
                <a:defRPr/>
              </a:pPr>
              <a:t>2/23/2018</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71107627"/>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1993" b="1"/>
            </a:lvl1pPr>
          </a:lstStyle>
          <a:p>
            <a:r>
              <a:rPr lang="tr-TR" smtClean="0"/>
              <a:t>Asıl başlık stili için tıklatın</a:t>
            </a:r>
            <a:endParaRPr lang="tr-TR"/>
          </a:p>
        </p:txBody>
      </p:sp>
      <p:sp>
        <p:nvSpPr>
          <p:cNvPr id="3" name="2 İçerik Yer Tutucusu"/>
          <p:cNvSpPr>
            <a:spLocks noGrp="1"/>
          </p:cNvSpPr>
          <p:nvPr>
            <p:ph idx="1"/>
          </p:nvPr>
        </p:nvSpPr>
        <p:spPr>
          <a:xfrm>
            <a:off x="3575050" y="272063"/>
            <a:ext cx="5111750" cy="5831435"/>
          </a:xfrm>
        </p:spPr>
        <p:txBody>
          <a:bodyPr/>
          <a:lstStyle>
            <a:lvl1pPr>
              <a:defRPr sz="3188"/>
            </a:lvl1pPr>
            <a:lvl2pPr>
              <a:defRPr sz="2790"/>
            </a:lvl2pPr>
            <a:lvl3pPr>
              <a:defRPr sz="2391"/>
            </a:lvl3pPr>
            <a:lvl4pPr>
              <a:defRPr sz="1993"/>
            </a:lvl4pPr>
            <a:lvl5pPr>
              <a:defRPr sz="1993"/>
            </a:lvl5pPr>
            <a:lvl6pPr>
              <a:defRPr sz="1993"/>
            </a:lvl6pPr>
            <a:lvl7pPr>
              <a:defRPr sz="1993"/>
            </a:lvl7pPr>
            <a:lvl8pPr>
              <a:defRPr sz="1993"/>
            </a:lvl8pPr>
            <a:lvl9pPr>
              <a:defRPr sz="199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395"/>
            </a:lvl1pPr>
            <a:lvl2pPr marL="455508" indent="0">
              <a:buNone/>
              <a:defRPr sz="1196"/>
            </a:lvl2pPr>
            <a:lvl3pPr marL="911017" indent="0">
              <a:buNone/>
              <a:defRPr sz="996"/>
            </a:lvl3pPr>
            <a:lvl4pPr marL="1366525" indent="0">
              <a:buNone/>
              <a:defRPr sz="897"/>
            </a:lvl4pPr>
            <a:lvl5pPr marL="1822033" indent="0">
              <a:buNone/>
              <a:defRPr sz="897"/>
            </a:lvl5pPr>
            <a:lvl6pPr marL="2277542" indent="0">
              <a:buNone/>
              <a:defRPr sz="897"/>
            </a:lvl6pPr>
            <a:lvl7pPr marL="2733050" indent="0">
              <a:buNone/>
              <a:defRPr sz="897"/>
            </a:lvl7pPr>
            <a:lvl8pPr marL="3188559" indent="0">
              <a:buNone/>
              <a:defRPr sz="897"/>
            </a:lvl8pPr>
            <a:lvl9pPr marL="3644067" indent="0">
              <a:buNone/>
              <a:defRPr sz="897"/>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8373D99-A3D9-464A-B375-6EBD177D57BF}" type="datetime1">
              <a:rPr lang="en-US" smtClean="0">
                <a:solidFill>
                  <a:prstClr val="black">
                    <a:tint val="75000"/>
                  </a:prstClr>
                </a:solidFill>
              </a:rPr>
              <a:pPr>
                <a:defRPr/>
              </a:pPr>
              <a:t>2/23/2018</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435190703"/>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47"/>
            <a:ext cx="5486400" cy="564639"/>
          </a:xfrm>
        </p:spPr>
        <p:txBody>
          <a:bodyPr anchor="b"/>
          <a:lstStyle>
            <a:lvl1pPr algn="l">
              <a:defRPr sz="1993"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188"/>
            </a:lvl1pPr>
            <a:lvl2pPr marL="455508" indent="0">
              <a:buNone/>
              <a:defRPr sz="2790"/>
            </a:lvl2pPr>
            <a:lvl3pPr marL="911017" indent="0">
              <a:buNone/>
              <a:defRPr sz="2391"/>
            </a:lvl3pPr>
            <a:lvl4pPr marL="1366525" indent="0">
              <a:buNone/>
              <a:defRPr sz="1993"/>
            </a:lvl4pPr>
            <a:lvl5pPr marL="1822033" indent="0">
              <a:buNone/>
              <a:defRPr sz="1993"/>
            </a:lvl5pPr>
            <a:lvl6pPr marL="2277542" indent="0">
              <a:buNone/>
              <a:defRPr sz="1993"/>
            </a:lvl6pPr>
            <a:lvl7pPr marL="2733050" indent="0">
              <a:buNone/>
              <a:defRPr sz="1993"/>
            </a:lvl7pPr>
            <a:lvl8pPr marL="3188559" indent="0">
              <a:buNone/>
              <a:defRPr sz="1993"/>
            </a:lvl8pPr>
            <a:lvl9pPr marL="3644067" indent="0">
              <a:buNone/>
              <a:defRPr sz="1993"/>
            </a:lvl9pPr>
          </a:lstStyle>
          <a:p>
            <a:endParaRPr lang="tr-TR"/>
          </a:p>
        </p:txBody>
      </p:sp>
      <p:sp>
        <p:nvSpPr>
          <p:cNvPr id="4" name="3 Metin Yer Tutucusu"/>
          <p:cNvSpPr>
            <a:spLocks noGrp="1"/>
          </p:cNvSpPr>
          <p:nvPr>
            <p:ph type="body" sz="half" idx="2"/>
          </p:nvPr>
        </p:nvSpPr>
        <p:spPr>
          <a:xfrm>
            <a:off x="1792288" y="5347486"/>
            <a:ext cx="5486400" cy="801881"/>
          </a:xfrm>
        </p:spPr>
        <p:txBody>
          <a:bodyPr/>
          <a:lstStyle>
            <a:lvl1pPr marL="0" indent="0">
              <a:buNone/>
              <a:defRPr sz="1395"/>
            </a:lvl1pPr>
            <a:lvl2pPr marL="455508" indent="0">
              <a:buNone/>
              <a:defRPr sz="1196"/>
            </a:lvl2pPr>
            <a:lvl3pPr marL="911017" indent="0">
              <a:buNone/>
              <a:defRPr sz="996"/>
            </a:lvl3pPr>
            <a:lvl4pPr marL="1366525" indent="0">
              <a:buNone/>
              <a:defRPr sz="897"/>
            </a:lvl4pPr>
            <a:lvl5pPr marL="1822033" indent="0">
              <a:buNone/>
              <a:defRPr sz="897"/>
            </a:lvl5pPr>
            <a:lvl6pPr marL="2277542" indent="0">
              <a:buNone/>
              <a:defRPr sz="897"/>
            </a:lvl6pPr>
            <a:lvl7pPr marL="2733050" indent="0">
              <a:buNone/>
              <a:defRPr sz="897"/>
            </a:lvl7pPr>
            <a:lvl8pPr marL="3188559" indent="0">
              <a:buNone/>
              <a:defRPr sz="897"/>
            </a:lvl8pPr>
            <a:lvl9pPr marL="3644067" indent="0">
              <a:buNone/>
              <a:defRPr sz="897"/>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C3B3F4A1-C6B8-47C7-A3F8-99B5B0747FF5}" type="datetime1">
              <a:rPr lang="en-US" smtClean="0">
                <a:solidFill>
                  <a:prstClr val="black">
                    <a:tint val="75000"/>
                  </a:prstClr>
                </a:solidFill>
              </a:rPr>
              <a:pPr>
                <a:defRPr/>
              </a:pPr>
              <a:t>2/23/2018</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683446864"/>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50ACB64-A4A3-47F3-B710-D98B16C4B91E}"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23631983"/>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696"/>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696"/>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64E5A9E-95B8-43E2-98D2-7BFEF62E0076}"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639274109"/>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35"/>
            <a:ext cx="7772400" cy="1464580"/>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15"/>
            <a:ext cx="6400800" cy="1746109"/>
          </a:xfrm>
        </p:spPr>
        <p:txBody>
          <a:bodyPr/>
          <a:lstStyle>
            <a:lvl1pPr marL="0" indent="0" algn="ctr">
              <a:buNone/>
              <a:defRPr>
                <a:solidFill>
                  <a:schemeClr val="tx1">
                    <a:tint val="75000"/>
                  </a:schemeClr>
                </a:solidFill>
              </a:defRPr>
            </a:lvl1pPr>
            <a:lvl2pPr marL="455508" indent="0" algn="ctr">
              <a:buNone/>
              <a:defRPr>
                <a:solidFill>
                  <a:schemeClr val="tx1">
                    <a:tint val="75000"/>
                  </a:schemeClr>
                </a:solidFill>
              </a:defRPr>
            </a:lvl2pPr>
            <a:lvl3pPr marL="911017" indent="0" algn="ctr">
              <a:buNone/>
              <a:defRPr>
                <a:solidFill>
                  <a:schemeClr val="tx1">
                    <a:tint val="75000"/>
                  </a:schemeClr>
                </a:solidFill>
              </a:defRPr>
            </a:lvl3pPr>
            <a:lvl4pPr marL="1366525" indent="0" algn="ctr">
              <a:buNone/>
              <a:defRPr>
                <a:solidFill>
                  <a:schemeClr val="tx1">
                    <a:tint val="75000"/>
                  </a:schemeClr>
                </a:solidFill>
              </a:defRPr>
            </a:lvl4pPr>
            <a:lvl5pPr marL="1822033" indent="0" algn="ctr">
              <a:buNone/>
              <a:defRPr>
                <a:solidFill>
                  <a:schemeClr val="tx1">
                    <a:tint val="75000"/>
                  </a:schemeClr>
                </a:solidFill>
              </a:defRPr>
            </a:lvl5pPr>
            <a:lvl6pPr marL="2277542" indent="0" algn="ctr">
              <a:buNone/>
              <a:defRPr>
                <a:solidFill>
                  <a:schemeClr val="tx1">
                    <a:tint val="75000"/>
                  </a:schemeClr>
                </a:solidFill>
              </a:defRPr>
            </a:lvl6pPr>
            <a:lvl7pPr marL="2733050" indent="0" algn="ctr">
              <a:buNone/>
              <a:defRPr>
                <a:solidFill>
                  <a:schemeClr val="tx1">
                    <a:tint val="75000"/>
                  </a:schemeClr>
                </a:solidFill>
              </a:defRPr>
            </a:lvl7pPr>
            <a:lvl8pPr marL="3188559" indent="0" algn="ctr">
              <a:buNone/>
              <a:defRPr>
                <a:solidFill>
                  <a:schemeClr val="tx1">
                    <a:tint val="75000"/>
                  </a:schemeClr>
                </a:solidFill>
              </a:defRPr>
            </a:lvl8pPr>
            <a:lvl9pPr marL="3644067"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55A5C69-2D2C-4893-8AF6-44A76C8713A9}"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394254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6F20CCE-1F6B-4D90-A8F0-248E8AE462D8}"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1226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20520FCC-8832-4B4E-BB8E-EBF72FFA3690}" type="datetime1">
              <a:rPr lang="en-US" smtClean="0"/>
              <a:t>2/23/2018</a:t>
            </a:fld>
            <a:endParaRPr lang="en-CA"/>
          </a:p>
        </p:txBody>
      </p:sp>
      <p:sp>
        <p:nvSpPr>
          <p:cNvPr id="3" name="2 Altbilgi Yer Tutucusu"/>
          <p:cNvSpPr>
            <a:spLocks noGrp="1"/>
          </p:cNvSpPr>
          <p:nvPr>
            <p:ph type="ftr" sz="quarter" idx="11"/>
          </p:nvPr>
        </p:nvSpPr>
        <p:spPr/>
        <p:txBody>
          <a:bodyPr/>
          <a:lstStyle/>
          <a:p>
            <a:pPr>
              <a:defRPr/>
            </a:pPr>
            <a:endParaRPr lang="en-CA"/>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587"/>
            <a:ext cx="7772400" cy="1357030"/>
          </a:xfrm>
        </p:spPr>
        <p:txBody>
          <a:bodyPr anchor="t"/>
          <a:lstStyle>
            <a:lvl1pPr algn="l">
              <a:defRPr sz="3985"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5956"/>
            <a:ext cx="7772400" cy="1494631"/>
          </a:xfrm>
        </p:spPr>
        <p:txBody>
          <a:bodyPr anchor="b"/>
          <a:lstStyle>
            <a:lvl1pPr marL="0" indent="0">
              <a:buNone/>
              <a:defRPr sz="1993">
                <a:solidFill>
                  <a:schemeClr val="tx1">
                    <a:tint val="75000"/>
                  </a:schemeClr>
                </a:solidFill>
              </a:defRPr>
            </a:lvl1pPr>
            <a:lvl2pPr marL="455508" indent="0">
              <a:buNone/>
              <a:defRPr sz="1793">
                <a:solidFill>
                  <a:schemeClr val="tx1">
                    <a:tint val="75000"/>
                  </a:schemeClr>
                </a:solidFill>
              </a:defRPr>
            </a:lvl2pPr>
            <a:lvl3pPr marL="911017" indent="0">
              <a:buNone/>
              <a:defRPr sz="1594">
                <a:solidFill>
                  <a:schemeClr val="tx1">
                    <a:tint val="75000"/>
                  </a:schemeClr>
                </a:solidFill>
              </a:defRPr>
            </a:lvl3pPr>
            <a:lvl4pPr marL="1366525" indent="0">
              <a:buNone/>
              <a:defRPr sz="1395">
                <a:solidFill>
                  <a:schemeClr val="tx1">
                    <a:tint val="75000"/>
                  </a:schemeClr>
                </a:solidFill>
              </a:defRPr>
            </a:lvl4pPr>
            <a:lvl5pPr marL="1822033" indent="0">
              <a:buNone/>
              <a:defRPr sz="1395">
                <a:solidFill>
                  <a:schemeClr val="tx1">
                    <a:tint val="75000"/>
                  </a:schemeClr>
                </a:solidFill>
              </a:defRPr>
            </a:lvl5pPr>
            <a:lvl6pPr marL="2277542" indent="0">
              <a:buNone/>
              <a:defRPr sz="1395">
                <a:solidFill>
                  <a:schemeClr val="tx1">
                    <a:tint val="75000"/>
                  </a:schemeClr>
                </a:solidFill>
              </a:defRPr>
            </a:lvl6pPr>
            <a:lvl7pPr marL="2733050" indent="0">
              <a:buNone/>
              <a:defRPr sz="1395">
                <a:solidFill>
                  <a:schemeClr val="tx1">
                    <a:tint val="75000"/>
                  </a:schemeClr>
                </a:solidFill>
              </a:defRPr>
            </a:lvl7pPr>
            <a:lvl8pPr marL="3188559" indent="0">
              <a:buNone/>
              <a:defRPr sz="1395">
                <a:solidFill>
                  <a:schemeClr val="tx1">
                    <a:tint val="75000"/>
                  </a:schemeClr>
                </a:solidFill>
              </a:defRPr>
            </a:lvl8pPr>
            <a:lvl9pPr marL="3644067" indent="0">
              <a:buNone/>
              <a:defRPr sz="1395">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7BC51E9-EA81-4208-A821-47104D97933F}"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956149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282"/>
            <a:ext cx="4038600" cy="4509200"/>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282"/>
            <a:ext cx="4038600" cy="4509200"/>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C399DB2-46C4-4D25-AFF6-23CFE66568F0}" type="datetime1">
              <a:rPr lang="tr-TR" smtClean="0">
                <a:solidFill>
                  <a:prstClr val="black">
                    <a:tint val="75000"/>
                  </a:prstClr>
                </a:solidFill>
              </a:rPr>
              <a:pPr/>
              <a:t>23.02.2018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30632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427"/>
            <a:ext cx="4040188" cy="637393"/>
          </a:xfrm>
        </p:spPr>
        <p:txBody>
          <a:bodyPr anchor="b"/>
          <a:lstStyle>
            <a:lvl1pPr marL="0" indent="0">
              <a:buNone/>
              <a:defRPr sz="2391" b="1"/>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427"/>
            <a:ext cx="4041775" cy="637393"/>
          </a:xfrm>
        </p:spPr>
        <p:txBody>
          <a:bodyPr anchor="b"/>
          <a:lstStyle>
            <a:lvl1pPr marL="0" indent="0">
              <a:buNone/>
              <a:defRPr sz="2391" b="1"/>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84A0C8D-710F-400D-BECD-1DFA5E776072}" type="datetime1">
              <a:rPr lang="tr-TR" smtClean="0">
                <a:solidFill>
                  <a:prstClr val="black">
                    <a:tint val="75000"/>
                  </a:prstClr>
                </a:solidFill>
              </a:rPr>
              <a:pPr/>
              <a:t>23.02.2018</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267793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B490B7F-D032-4C85-A3FD-474953298380}" type="datetime1">
              <a:rPr lang="tr-TR" smtClean="0">
                <a:solidFill>
                  <a:prstClr val="black">
                    <a:tint val="75000"/>
                  </a:prstClr>
                </a:solidFill>
              </a:rPr>
              <a:pPr/>
              <a:t>23.02.2018</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176004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12F1CE4-FFA7-4252-9E1B-52713B899543}" type="datetime1">
              <a:rPr lang="tr-TR" smtClean="0">
                <a:solidFill>
                  <a:prstClr val="black">
                    <a:tint val="75000"/>
                  </a:prstClr>
                </a:solidFill>
              </a:rPr>
              <a:pPr/>
              <a:t>23.02.2018</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53530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3" y="272039"/>
            <a:ext cx="3008313" cy="1157746"/>
          </a:xfrm>
        </p:spPr>
        <p:txBody>
          <a:bodyPr anchor="b"/>
          <a:lstStyle>
            <a:lvl1pPr algn="l">
              <a:defRPr sz="1993" b="1"/>
            </a:lvl1pPr>
          </a:lstStyle>
          <a:p>
            <a:r>
              <a:rPr lang="tr-TR" smtClean="0"/>
              <a:t>Asıl başlık stili için tıklatın</a:t>
            </a:r>
            <a:endParaRPr lang="tr-TR"/>
          </a:p>
        </p:txBody>
      </p:sp>
      <p:sp>
        <p:nvSpPr>
          <p:cNvPr id="3" name="2 İçerik Yer Tutucusu"/>
          <p:cNvSpPr>
            <a:spLocks noGrp="1"/>
          </p:cNvSpPr>
          <p:nvPr>
            <p:ph idx="1"/>
          </p:nvPr>
        </p:nvSpPr>
        <p:spPr>
          <a:xfrm>
            <a:off x="3575050" y="272047"/>
            <a:ext cx="5111750" cy="5831435"/>
          </a:xfrm>
        </p:spPr>
        <p:txBody>
          <a:bodyPr/>
          <a:lstStyle>
            <a:lvl1pPr>
              <a:defRPr sz="3188"/>
            </a:lvl1pPr>
            <a:lvl2pPr>
              <a:defRPr sz="2790"/>
            </a:lvl2pPr>
            <a:lvl3pPr>
              <a:defRPr sz="2391"/>
            </a:lvl3pPr>
            <a:lvl4pPr>
              <a:defRPr sz="1993"/>
            </a:lvl4pPr>
            <a:lvl5pPr>
              <a:defRPr sz="1993"/>
            </a:lvl5pPr>
            <a:lvl6pPr>
              <a:defRPr sz="1993"/>
            </a:lvl6pPr>
            <a:lvl7pPr>
              <a:defRPr sz="1993"/>
            </a:lvl7pPr>
            <a:lvl8pPr>
              <a:defRPr sz="1993"/>
            </a:lvl8pPr>
            <a:lvl9pPr>
              <a:defRPr sz="199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3" y="1429793"/>
            <a:ext cx="3008313" cy="4673689"/>
          </a:xfrm>
        </p:spPr>
        <p:txBody>
          <a:bodyPr/>
          <a:lstStyle>
            <a:lvl1pPr marL="0" indent="0">
              <a:buNone/>
              <a:defRPr sz="1395"/>
            </a:lvl1pPr>
            <a:lvl2pPr marL="455508" indent="0">
              <a:buNone/>
              <a:defRPr sz="1196"/>
            </a:lvl2pPr>
            <a:lvl3pPr marL="911017" indent="0">
              <a:buNone/>
              <a:defRPr sz="996"/>
            </a:lvl3pPr>
            <a:lvl4pPr marL="1366525" indent="0">
              <a:buNone/>
              <a:defRPr sz="897"/>
            </a:lvl4pPr>
            <a:lvl5pPr marL="1822033" indent="0">
              <a:buNone/>
              <a:defRPr sz="897"/>
            </a:lvl5pPr>
            <a:lvl6pPr marL="2277542" indent="0">
              <a:buNone/>
              <a:defRPr sz="897"/>
            </a:lvl6pPr>
            <a:lvl7pPr marL="2733050" indent="0">
              <a:buNone/>
              <a:defRPr sz="897"/>
            </a:lvl7pPr>
            <a:lvl8pPr marL="3188559" indent="0">
              <a:buNone/>
              <a:defRPr sz="897"/>
            </a:lvl8pPr>
            <a:lvl9pPr marL="3644067" indent="0">
              <a:buNone/>
              <a:defRPr sz="897"/>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15A87F5-1841-4BE5-A20C-52FAE26FA346}" type="datetime1">
              <a:rPr lang="tr-TR" smtClean="0">
                <a:solidFill>
                  <a:prstClr val="black">
                    <a:tint val="75000"/>
                  </a:prstClr>
                </a:solidFill>
              </a:rPr>
              <a:pPr/>
              <a:t>23.02.2018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781428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28"/>
            <a:ext cx="5486400" cy="564639"/>
          </a:xfrm>
        </p:spPr>
        <p:txBody>
          <a:bodyPr anchor="b"/>
          <a:lstStyle>
            <a:lvl1pPr algn="l">
              <a:defRPr sz="1993"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5"/>
            <a:ext cx="5486400" cy="4099560"/>
          </a:xfrm>
        </p:spPr>
        <p:txBody>
          <a:bodyPr/>
          <a:lstStyle>
            <a:lvl1pPr marL="0" indent="0">
              <a:buNone/>
              <a:defRPr sz="3188"/>
            </a:lvl1pPr>
            <a:lvl2pPr marL="455508" indent="0">
              <a:buNone/>
              <a:defRPr sz="2790"/>
            </a:lvl2pPr>
            <a:lvl3pPr marL="911017" indent="0">
              <a:buNone/>
              <a:defRPr sz="2391"/>
            </a:lvl3pPr>
            <a:lvl4pPr marL="1366525" indent="0">
              <a:buNone/>
              <a:defRPr sz="1993"/>
            </a:lvl4pPr>
            <a:lvl5pPr marL="1822033" indent="0">
              <a:buNone/>
              <a:defRPr sz="1993"/>
            </a:lvl5pPr>
            <a:lvl6pPr marL="2277542" indent="0">
              <a:buNone/>
              <a:defRPr sz="1993"/>
            </a:lvl6pPr>
            <a:lvl7pPr marL="2733050" indent="0">
              <a:buNone/>
              <a:defRPr sz="1993"/>
            </a:lvl7pPr>
            <a:lvl8pPr marL="3188559" indent="0">
              <a:buNone/>
              <a:defRPr sz="1993"/>
            </a:lvl8pPr>
            <a:lvl9pPr marL="3644067" indent="0">
              <a:buNone/>
              <a:defRPr sz="1993"/>
            </a:lvl9pPr>
          </a:lstStyle>
          <a:p>
            <a:endParaRPr lang="tr-TR"/>
          </a:p>
        </p:txBody>
      </p:sp>
      <p:sp>
        <p:nvSpPr>
          <p:cNvPr id="4" name="3 Metin Yer Tutucusu"/>
          <p:cNvSpPr>
            <a:spLocks noGrp="1"/>
          </p:cNvSpPr>
          <p:nvPr>
            <p:ph type="body" sz="half" idx="2"/>
          </p:nvPr>
        </p:nvSpPr>
        <p:spPr>
          <a:xfrm>
            <a:off x="1792288" y="5347467"/>
            <a:ext cx="5486400" cy="801881"/>
          </a:xfrm>
        </p:spPr>
        <p:txBody>
          <a:bodyPr/>
          <a:lstStyle>
            <a:lvl1pPr marL="0" indent="0">
              <a:buNone/>
              <a:defRPr sz="1395"/>
            </a:lvl1pPr>
            <a:lvl2pPr marL="455508" indent="0">
              <a:buNone/>
              <a:defRPr sz="1196"/>
            </a:lvl2pPr>
            <a:lvl3pPr marL="911017" indent="0">
              <a:buNone/>
              <a:defRPr sz="996"/>
            </a:lvl3pPr>
            <a:lvl4pPr marL="1366525" indent="0">
              <a:buNone/>
              <a:defRPr sz="897"/>
            </a:lvl4pPr>
            <a:lvl5pPr marL="1822033" indent="0">
              <a:buNone/>
              <a:defRPr sz="897"/>
            </a:lvl5pPr>
            <a:lvl6pPr marL="2277542" indent="0">
              <a:buNone/>
              <a:defRPr sz="897"/>
            </a:lvl6pPr>
            <a:lvl7pPr marL="2733050" indent="0">
              <a:buNone/>
              <a:defRPr sz="897"/>
            </a:lvl7pPr>
            <a:lvl8pPr marL="3188559" indent="0">
              <a:buNone/>
              <a:defRPr sz="897"/>
            </a:lvl8pPr>
            <a:lvl9pPr marL="3644067" indent="0">
              <a:buNone/>
              <a:defRPr sz="897"/>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AE2C1FC-F4F5-48D7-A944-79CCD838FC6D}" type="datetime1">
              <a:rPr lang="tr-TR" smtClean="0">
                <a:solidFill>
                  <a:prstClr val="black">
                    <a:tint val="75000"/>
                  </a:prstClr>
                </a:solidFill>
              </a:rPr>
              <a:pPr/>
              <a:t>23.02.2018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601123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8ACAD5A-CEF9-44CE-9895-38C7334929F3}"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320424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629"/>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629"/>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10F6115-3C97-4B96-9D03-F9B927DB878A}"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827586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35"/>
            <a:ext cx="7772400" cy="1464580"/>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2"/>
            <a:ext cx="6400800" cy="1746109"/>
          </a:xfrm>
        </p:spPr>
        <p:txBody>
          <a:bodyPr/>
          <a:lstStyle>
            <a:lvl1pPr marL="0" indent="0" algn="ctr">
              <a:buNone/>
              <a:defRPr>
                <a:solidFill>
                  <a:schemeClr val="tx1">
                    <a:tint val="75000"/>
                  </a:schemeClr>
                </a:solidFill>
              </a:defRPr>
            </a:lvl1pPr>
            <a:lvl2pPr marL="455508" indent="0" algn="ctr">
              <a:buNone/>
              <a:defRPr>
                <a:solidFill>
                  <a:schemeClr val="tx1">
                    <a:tint val="75000"/>
                  </a:schemeClr>
                </a:solidFill>
              </a:defRPr>
            </a:lvl2pPr>
            <a:lvl3pPr marL="911017" indent="0" algn="ctr">
              <a:buNone/>
              <a:defRPr>
                <a:solidFill>
                  <a:schemeClr val="tx1">
                    <a:tint val="75000"/>
                  </a:schemeClr>
                </a:solidFill>
              </a:defRPr>
            </a:lvl3pPr>
            <a:lvl4pPr marL="1366525" indent="0" algn="ctr">
              <a:buNone/>
              <a:defRPr>
                <a:solidFill>
                  <a:schemeClr val="tx1">
                    <a:tint val="75000"/>
                  </a:schemeClr>
                </a:solidFill>
              </a:defRPr>
            </a:lvl4pPr>
            <a:lvl5pPr marL="1822033" indent="0" algn="ctr">
              <a:buNone/>
              <a:defRPr>
                <a:solidFill>
                  <a:schemeClr val="tx1">
                    <a:tint val="75000"/>
                  </a:schemeClr>
                </a:solidFill>
              </a:defRPr>
            </a:lvl5pPr>
            <a:lvl6pPr marL="2277542" indent="0" algn="ctr">
              <a:buNone/>
              <a:defRPr>
                <a:solidFill>
                  <a:schemeClr val="tx1">
                    <a:tint val="75000"/>
                  </a:schemeClr>
                </a:solidFill>
              </a:defRPr>
            </a:lvl6pPr>
            <a:lvl7pPr marL="2733050" indent="0" algn="ctr">
              <a:buNone/>
              <a:defRPr>
                <a:solidFill>
                  <a:schemeClr val="tx1">
                    <a:tint val="75000"/>
                  </a:schemeClr>
                </a:solidFill>
              </a:defRPr>
            </a:lvl7pPr>
            <a:lvl8pPr marL="3188559" indent="0" algn="ctr">
              <a:buNone/>
              <a:defRPr>
                <a:solidFill>
                  <a:schemeClr val="tx1">
                    <a:tint val="75000"/>
                  </a:schemeClr>
                </a:solidFill>
              </a:defRPr>
            </a:lvl8pPr>
            <a:lvl9pPr marL="3644067"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55A5C69-2D2C-4893-8AF6-44A76C8713A9}"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00594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057"/>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8373D99-A3D9-464A-B375-6EBD177D57BF}" type="datetime1">
              <a:rPr lang="en-US" smtClean="0"/>
              <a:t>2/23/2018</a:t>
            </a:fld>
            <a:endParaRPr lang="en-CA"/>
          </a:p>
        </p:txBody>
      </p:sp>
      <p:sp>
        <p:nvSpPr>
          <p:cNvPr id="6" name="5 Altbilgi Yer Tutucusu"/>
          <p:cNvSpPr>
            <a:spLocks noGrp="1"/>
          </p:cNvSpPr>
          <p:nvPr>
            <p:ph type="ftr" sz="quarter" idx="11"/>
          </p:nvPr>
        </p:nvSpPr>
        <p:spPr/>
        <p:txBody>
          <a:bodyPr/>
          <a:lstStyle/>
          <a:p>
            <a:pPr>
              <a:defRPr/>
            </a:pPr>
            <a:endParaRPr lang="en-CA"/>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6F20CCE-1F6B-4D90-A8F0-248E8AE462D8}"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928588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04"/>
            <a:ext cx="7772400" cy="1357030"/>
          </a:xfrm>
        </p:spPr>
        <p:txBody>
          <a:bodyPr anchor="t"/>
          <a:lstStyle>
            <a:lvl1pPr algn="l">
              <a:defRPr sz="3985"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5973"/>
            <a:ext cx="7772400" cy="1494631"/>
          </a:xfrm>
        </p:spPr>
        <p:txBody>
          <a:bodyPr anchor="b"/>
          <a:lstStyle>
            <a:lvl1pPr marL="0" indent="0">
              <a:buNone/>
              <a:defRPr sz="1993">
                <a:solidFill>
                  <a:schemeClr val="tx1">
                    <a:tint val="75000"/>
                  </a:schemeClr>
                </a:solidFill>
              </a:defRPr>
            </a:lvl1pPr>
            <a:lvl2pPr marL="455508" indent="0">
              <a:buNone/>
              <a:defRPr sz="1793">
                <a:solidFill>
                  <a:schemeClr val="tx1">
                    <a:tint val="75000"/>
                  </a:schemeClr>
                </a:solidFill>
              </a:defRPr>
            </a:lvl2pPr>
            <a:lvl3pPr marL="911017" indent="0">
              <a:buNone/>
              <a:defRPr sz="1594">
                <a:solidFill>
                  <a:schemeClr val="tx1">
                    <a:tint val="75000"/>
                  </a:schemeClr>
                </a:solidFill>
              </a:defRPr>
            </a:lvl3pPr>
            <a:lvl4pPr marL="1366525" indent="0">
              <a:buNone/>
              <a:defRPr sz="1395">
                <a:solidFill>
                  <a:schemeClr val="tx1">
                    <a:tint val="75000"/>
                  </a:schemeClr>
                </a:solidFill>
              </a:defRPr>
            </a:lvl4pPr>
            <a:lvl5pPr marL="1822033" indent="0">
              <a:buNone/>
              <a:defRPr sz="1395">
                <a:solidFill>
                  <a:schemeClr val="tx1">
                    <a:tint val="75000"/>
                  </a:schemeClr>
                </a:solidFill>
              </a:defRPr>
            </a:lvl5pPr>
            <a:lvl6pPr marL="2277542" indent="0">
              <a:buNone/>
              <a:defRPr sz="1395">
                <a:solidFill>
                  <a:schemeClr val="tx1">
                    <a:tint val="75000"/>
                  </a:schemeClr>
                </a:solidFill>
              </a:defRPr>
            </a:lvl6pPr>
            <a:lvl7pPr marL="2733050" indent="0">
              <a:buNone/>
              <a:defRPr sz="1395">
                <a:solidFill>
                  <a:schemeClr val="tx1">
                    <a:tint val="75000"/>
                  </a:schemeClr>
                </a:solidFill>
              </a:defRPr>
            </a:lvl7pPr>
            <a:lvl8pPr marL="3188559" indent="0">
              <a:buNone/>
              <a:defRPr sz="1395">
                <a:solidFill>
                  <a:schemeClr val="tx1">
                    <a:tint val="75000"/>
                  </a:schemeClr>
                </a:solidFill>
              </a:defRPr>
            </a:lvl8pPr>
            <a:lvl9pPr marL="3644067" indent="0">
              <a:buNone/>
              <a:defRPr sz="1395">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7BC51E9-EA81-4208-A821-47104D97933F}"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845353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299"/>
            <a:ext cx="4038600" cy="4509200"/>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299"/>
            <a:ext cx="4038600" cy="4509200"/>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C399DB2-46C4-4D25-AFF6-23CFE66568F0}" type="datetime1">
              <a:rPr lang="tr-TR" smtClean="0">
                <a:solidFill>
                  <a:prstClr val="black">
                    <a:tint val="75000"/>
                  </a:prstClr>
                </a:solidFill>
              </a:rPr>
              <a:pPr/>
              <a:t>23.02.2018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29724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427"/>
            <a:ext cx="4040188" cy="637393"/>
          </a:xfrm>
        </p:spPr>
        <p:txBody>
          <a:bodyPr anchor="b"/>
          <a:lstStyle>
            <a:lvl1pPr marL="0" indent="0">
              <a:buNone/>
              <a:defRPr sz="2391" b="1"/>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427"/>
            <a:ext cx="4041775" cy="637393"/>
          </a:xfrm>
        </p:spPr>
        <p:txBody>
          <a:bodyPr anchor="b"/>
          <a:lstStyle>
            <a:lvl1pPr marL="0" indent="0">
              <a:buNone/>
              <a:defRPr sz="2391" b="1"/>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84A0C8D-710F-400D-BECD-1DFA5E776072}" type="datetime1">
              <a:rPr lang="tr-TR" smtClean="0">
                <a:solidFill>
                  <a:prstClr val="black">
                    <a:tint val="75000"/>
                  </a:prstClr>
                </a:solidFill>
              </a:rPr>
              <a:pPr/>
              <a:t>23.02.2018</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01644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B490B7F-D032-4C85-A3FD-474953298380}" type="datetime1">
              <a:rPr lang="tr-TR" smtClean="0">
                <a:solidFill>
                  <a:prstClr val="black">
                    <a:tint val="75000"/>
                  </a:prstClr>
                </a:solidFill>
              </a:rPr>
              <a:pPr/>
              <a:t>23.02.2018</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6812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12F1CE4-FFA7-4252-9E1B-52713B899543}" type="datetime1">
              <a:rPr lang="tr-TR" smtClean="0">
                <a:solidFill>
                  <a:prstClr val="black">
                    <a:tint val="75000"/>
                  </a:prstClr>
                </a:solidFill>
              </a:rPr>
              <a:pPr/>
              <a:t>23.02.2018</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31494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5" y="272039"/>
            <a:ext cx="3008313" cy="1157746"/>
          </a:xfrm>
        </p:spPr>
        <p:txBody>
          <a:bodyPr anchor="b"/>
          <a:lstStyle>
            <a:lvl1pPr algn="l">
              <a:defRPr sz="1993" b="1"/>
            </a:lvl1pPr>
          </a:lstStyle>
          <a:p>
            <a:r>
              <a:rPr lang="tr-TR" smtClean="0"/>
              <a:t>Asıl başlık stili için tıklatın</a:t>
            </a:r>
            <a:endParaRPr lang="tr-TR"/>
          </a:p>
        </p:txBody>
      </p:sp>
      <p:sp>
        <p:nvSpPr>
          <p:cNvPr id="3" name="2 İçerik Yer Tutucusu"/>
          <p:cNvSpPr>
            <a:spLocks noGrp="1"/>
          </p:cNvSpPr>
          <p:nvPr>
            <p:ph idx="1"/>
          </p:nvPr>
        </p:nvSpPr>
        <p:spPr>
          <a:xfrm>
            <a:off x="3575050" y="272064"/>
            <a:ext cx="5111750" cy="5831435"/>
          </a:xfrm>
        </p:spPr>
        <p:txBody>
          <a:bodyPr/>
          <a:lstStyle>
            <a:lvl1pPr>
              <a:defRPr sz="3188"/>
            </a:lvl1pPr>
            <a:lvl2pPr>
              <a:defRPr sz="2790"/>
            </a:lvl2pPr>
            <a:lvl3pPr>
              <a:defRPr sz="2391"/>
            </a:lvl3pPr>
            <a:lvl4pPr>
              <a:defRPr sz="1993"/>
            </a:lvl4pPr>
            <a:lvl5pPr>
              <a:defRPr sz="1993"/>
            </a:lvl5pPr>
            <a:lvl6pPr>
              <a:defRPr sz="1993"/>
            </a:lvl6pPr>
            <a:lvl7pPr>
              <a:defRPr sz="1993"/>
            </a:lvl7pPr>
            <a:lvl8pPr>
              <a:defRPr sz="1993"/>
            </a:lvl8pPr>
            <a:lvl9pPr>
              <a:defRPr sz="199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5" y="1429810"/>
            <a:ext cx="3008313" cy="4673689"/>
          </a:xfrm>
        </p:spPr>
        <p:txBody>
          <a:bodyPr/>
          <a:lstStyle>
            <a:lvl1pPr marL="0" indent="0">
              <a:buNone/>
              <a:defRPr sz="1395"/>
            </a:lvl1pPr>
            <a:lvl2pPr marL="455508" indent="0">
              <a:buNone/>
              <a:defRPr sz="1196"/>
            </a:lvl2pPr>
            <a:lvl3pPr marL="911017" indent="0">
              <a:buNone/>
              <a:defRPr sz="996"/>
            </a:lvl3pPr>
            <a:lvl4pPr marL="1366525" indent="0">
              <a:buNone/>
              <a:defRPr sz="897"/>
            </a:lvl4pPr>
            <a:lvl5pPr marL="1822033" indent="0">
              <a:buNone/>
              <a:defRPr sz="897"/>
            </a:lvl5pPr>
            <a:lvl6pPr marL="2277542" indent="0">
              <a:buNone/>
              <a:defRPr sz="897"/>
            </a:lvl6pPr>
            <a:lvl7pPr marL="2733050" indent="0">
              <a:buNone/>
              <a:defRPr sz="897"/>
            </a:lvl7pPr>
            <a:lvl8pPr marL="3188559" indent="0">
              <a:buNone/>
              <a:defRPr sz="897"/>
            </a:lvl8pPr>
            <a:lvl9pPr marL="3644067" indent="0">
              <a:buNone/>
              <a:defRPr sz="897"/>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15A87F5-1841-4BE5-A20C-52FAE26FA346}" type="datetime1">
              <a:rPr lang="tr-TR" smtClean="0">
                <a:solidFill>
                  <a:prstClr val="black">
                    <a:tint val="75000"/>
                  </a:prstClr>
                </a:solidFill>
              </a:rPr>
              <a:pPr/>
              <a:t>23.02.2018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0051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45"/>
            <a:ext cx="5486400" cy="564639"/>
          </a:xfrm>
        </p:spPr>
        <p:txBody>
          <a:bodyPr anchor="b"/>
          <a:lstStyle>
            <a:lvl1pPr algn="l">
              <a:defRPr sz="1993"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5"/>
            <a:ext cx="5486400" cy="4099560"/>
          </a:xfrm>
        </p:spPr>
        <p:txBody>
          <a:bodyPr/>
          <a:lstStyle>
            <a:lvl1pPr marL="0" indent="0">
              <a:buNone/>
              <a:defRPr sz="3188"/>
            </a:lvl1pPr>
            <a:lvl2pPr marL="455508" indent="0">
              <a:buNone/>
              <a:defRPr sz="2790"/>
            </a:lvl2pPr>
            <a:lvl3pPr marL="911017" indent="0">
              <a:buNone/>
              <a:defRPr sz="2391"/>
            </a:lvl3pPr>
            <a:lvl4pPr marL="1366525" indent="0">
              <a:buNone/>
              <a:defRPr sz="1993"/>
            </a:lvl4pPr>
            <a:lvl5pPr marL="1822033" indent="0">
              <a:buNone/>
              <a:defRPr sz="1993"/>
            </a:lvl5pPr>
            <a:lvl6pPr marL="2277542" indent="0">
              <a:buNone/>
              <a:defRPr sz="1993"/>
            </a:lvl6pPr>
            <a:lvl7pPr marL="2733050" indent="0">
              <a:buNone/>
              <a:defRPr sz="1993"/>
            </a:lvl7pPr>
            <a:lvl8pPr marL="3188559" indent="0">
              <a:buNone/>
              <a:defRPr sz="1993"/>
            </a:lvl8pPr>
            <a:lvl9pPr marL="3644067" indent="0">
              <a:buNone/>
              <a:defRPr sz="1993"/>
            </a:lvl9pPr>
          </a:lstStyle>
          <a:p>
            <a:endParaRPr lang="tr-TR"/>
          </a:p>
        </p:txBody>
      </p:sp>
      <p:sp>
        <p:nvSpPr>
          <p:cNvPr id="4" name="3 Metin Yer Tutucusu"/>
          <p:cNvSpPr>
            <a:spLocks noGrp="1"/>
          </p:cNvSpPr>
          <p:nvPr>
            <p:ph type="body" sz="half" idx="2"/>
          </p:nvPr>
        </p:nvSpPr>
        <p:spPr>
          <a:xfrm>
            <a:off x="1792288" y="5347484"/>
            <a:ext cx="5486400" cy="801881"/>
          </a:xfrm>
        </p:spPr>
        <p:txBody>
          <a:bodyPr/>
          <a:lstStyle>
            <a:lvl1pPr marL="0" indent="0">
              <a:buNone/>
              <a:defRPr sz="1395"/>
            </a:lvl1pPr>
            <a:lvl2pPr marL="455508" indent="0">
              <a:buNone/>
              <a:defRPr sz="1196"/>
            </a:lvl2pPr>
            <a:lvl3pPr marL="911017" indent="0">
              <a:buNone/>
              <a:defRPr sz="996"/>
            </a:lvl3pPr>
            <a:lvl4pPr marL="1366525" indent="0">
              <a:buNone/>
              <a:defRPr sz="897"/>
            </a:lvl4pPr>
            <a:lvl5pPr marL="1822033" indent="0">
              <a:buNone/>
              <a:defRPr sz="897"/>
            </a:lvl5pPr>
            <a:lvl6pPr marL="2277542" indent="0">
              <a:buNone/>
              <a:defRPr sz="897"/>
            </a:lvl6pPr>
            <a:lvl7pPr marL="2733050" indent="0">
              <a:buNone/>
              <a:defRPr sz="897"/>
            </a:lvl7pPr>
            <a:lvl8pPr marL="3188559" indent="0">
              <a:buNone/>
              <a:defRPr sz="897"/>
            </a:lvl8pPr>
            <a:lvl9pPr marL="3644067" indent="0">
              <a:buNone/>
              <a:defRPr sz="897"/>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AE2C1FC-F4F5-48D7-A944-79CCD838FC6D}" type="datetime1">
              <a:rPr lang="tr-TR" smtClean="0">
                <a:solidFill>
                  <a:prstClr val="black">
                    <a:tint val="75000"/>
                  </a:prstClr>
                </a:solidFill>
              </a:rPr>
              <a:pPr/>
              <a:t>23.02.2018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49632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8ACAD5A-CEF9-44CE-9895-38C7334929F3}"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451674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646"/>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646"/>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10F6115-3C97-4B96-9D03-F9B927DB878A}" type="datetime1">
              <a:rPr lang="tr-TR" smtClean="0">
                <a:solidFill>
                  <a:prstClr val="black">
                    <a:tint val="75000"/>
                  </a:prstClr>
                </a:solidFill>
              </a:rPr>
              <a:pPr/>
              <a:t>23.02.2018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6950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41"/>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47480"/>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C3B3F4A1-C6B8-47C7-A3F8-99B5B0747FF5}" type="datetime1">
              <a:rPr lang="en-US" smtClean="0"/>
              <a:t>2/23/2018</a:t>
            </a:fld>
            <a:endParaRPr lang="en-CA"/>
          </a:p>
        </p:txBody>
      </p:sp>
      <p:sp>
        <p:nvSpPr>
          <p:cNvPr id="6" name="5 Altbilgi Yer Tutucusu"/>
          <p:cNvSpPr>
            <a:spLocks noGrp="1"/>
          </p:cNvSpPr>
          <p:nvPr>
            <p:ph type="ftr" sz="quarter" idx="11"/>
          </p:nvPr>
        </p:nvSpPr>
        <p:spPr/>
        <p:txBody>
          <a:bodyPr/>
          <a:lstStyle/>
          <a:p>
            <a:pPr>
              <a:defRPr/>
            </a:pPr>
            <a:endParaRPr lang="en-CA"/>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54"/>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2"/>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6D905DD-E89D-41CD-A108-08A9DD29C7BF}"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603427997"/>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8145227F-CCEC-4985-827C-C15AF84AE341}"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949670139"/>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04"/>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5973"/>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72037F80-FC5F-4687-B7A4-6C40870697BD}"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3279172"/>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299"/>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299"/>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8E6A8A5A-9C34-45FA-BE78-2D5C149F58DF}" type="datetime1">
              <a:rPr lang="en-US" smtClean="0">
                <a:solidFill>
                  <a:prstClr val="black">
                    <a:tint val="75000"/>
                  </a:prstClr>
                </a:solidFill>
              </a:rPr>
              <a:pPr>
                <a:defRPr/>
              </a:pPr>
              <a:t>2/23/2018</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658155666"/>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495"/>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495"/>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46B55A88-88D6-4962-B809-094904D76109}" type="datetime1">
              <a:rPr lang="en-US" smtClean="0">
                <a:solidFill>
                  <a:prstClr val="black">
                    <a:tint val="75000"/>
                  </a:prstClr>
                </a:solidFill>
              </a:rPr>
              <a:pPr>
                <a:defRPr/>
              </a:pPr>
              <a:t>2/23/2018</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265490061"/>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C7CD16C5-3E2B-4582-B4F7-2C9953A26897}" type="datetime1">
              <a:rPr lang="en-US" smtClean="0">
                <a:solidFill>
                  <a:prstClr val="black">
                    <a:tint val="75000"/>
                  </a:prstClr>
                </a:solidFill>
              </a:rPr>
              <a:pPr>
                <a:defRPr/>
              </a:pPr>
              <a:t>2/23/2018</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83351960"/>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20520FCC-8832-4B4E-BB8E-EBF72FFA3690}" type="datetime1">
              <a:rPr lang="en-US" smtClean="0">
                <a:solidFill>
                  <a:prstClr val="black">
                    <a:tint val="75000"/>
                  </a:prstClr>
                </a:solidFill>
              </a:rPr>
              <a:pPr>
                <a:defRPr/>
              </a:pPr>
              <a:t>2/23/2018</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655023436"/>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064"/>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8373D99-A3D9-464A-B375-6EBD177D57BF}" type="datetime1">
              <a:rPr lang="en-US" smtClean="0">
                <a:solidFill>
                  <a:prstClr val="black">
                    <a:tint val="75000"/>
                  </a:prstClr>
                </a:solidFill>
              </a:rPr>
              <a:pPr>
                <a:defRPr/>
              </a:pPr>
              <a:t>2/23/2018</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79728418"/>
      </p:ext>
    </p:extLst>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48"/>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47487"/>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C3B3F4A1-C6B8-47C7-A3F8-99B5B0747FF5}" type="datetime1">
              <a:rPr lang="en-US" smtClean="0">
                <a:solidFill>
                  <a:prstClr val="black">
                    <a:tint val="75000"/>
                  </a:prstClr>
                </a:solidFill>
              </a:rPr>
              <a:pPr>
                <a:defRPr/>
              </a:pPr>
              <a:t>2/23/2018</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97074678"/>
      </p:ext>
    </p:extLst>
  </p:cSld>
  <p:clrMapOvr>
    <a:masterClrMapping/>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50ACB64-A4A3-47F3-B710-D98B16C4B91E}" type="datetime1">
              <a:rPr lang="en-US" smtClean="0">
                <a:solidFill>
                  <a:prstClr val="black">
                    <a:tint val="75000"/>
                  </a:prstClr>
                </a:solidFill>
              </a:rPr>
              <a:pPr>
                <a:defRPr/>
              </a:pPr>
              <a:t>2/23/2018</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7234966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39"/>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292"/>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878"/>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6ACD6BE-8E25-4BE2-8B47-433070484399}" type="datetime1">
              <a:rPr lang="en-US" smtClean="0"/>
              <a:t>2/23/2018</a:t>
            </a:fld>
            <a:endParaRPr lang="en-CA"/>
          </a:p>
        </p:txBody>
      </p:sp>
      <p:sp>
        <p:nvSpPr>
          <p:cNvPr id="5" name="4 Altbilgi Yer Tutucusu"/>
          <p:cNvSpPr>
            <a:spLocks noGrp="1"/>
          </p:cNvSpPr>
          <p:nvPr>
            <p:ph type="ftr" sz="quarter" idx="3"/>
          </p:nvPr>
        </p:nvSpPr>
        <p:spPr>
          <a:xfrm>
            <a:off x="3124200" y="6332878"/>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p>
        </p:txBody>
      </p:sp>
      <p:sp>
        <p:nvSpPr>
          <p:cNvPr id="6" name="5 Slayt Numarası Yer Tutucusu"/>
          <p:cNvSpPr>
            <a:spLocks noGrp="1"/>
          </p:cNvSpPr>
          <p:nvPr>
            <p:ph type="sldNum" sz="quarter" idx="4"/>
          </p:nvPr>
        </p:nvSpPr>
        <p:spPr>
          <a:xfrm>
            <a:off x="6553200" y="6332878"/>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pPr>
                <a:defRPr/>
              </a:pPr>
              <a:t>‹#›</a:t>
            </a:fld>
            <a:endParaRPr lang="en-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34000" r="-34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22"/>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27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809"/>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4C03BC-E53F-42C8-87ED-CA52CEE12677}" type="datetime1">
              <a:rPr lang="tr-TR" smtClean="0">
                <a:solidFill>
                  <a:prstClr val="black">
                    <a:tint val="75000"/>
                  </a:prstClr>
                </a:solidFill>
                <a:latin typeface="Calibri"/>
              </a:rPr>
              <a:pPr fontAlgn="auto">
                <a:spcBef>
                  <a:spcPts val="0"/>
                </a:spcBef>
                <a:spcAft>
                  <a:spcPts val="0"/>
                </a:spcAft>
              </a:pPr>
              <a:t>23.02.2018</a:t>
            </a:fld>
            <a:endParaRPr lang="tr-TR">
              <a:solidFill>
                <a:prstClr val="black">
                  <a:tint val="75000"/>
                </a:prstClr>
              </a:solidFill>
              <a:latin typeface="Calibri"/>
            </a:endParaRPr>
          </a:p>
        </p:txBody>
      </p:sp>
      <p:sp>
        <p:nvSpPr>
          <p:cNvPr id="5" name="4 Altbilgi Yer Tutucusu"/>
          <p:cNvSpPr>
            <a:spLocks noGrp="1"/>
          </p:cNvSpPr>
          <p:nvPr>
            <p:ph type="ftr" sz="quarter" idx="3"/>
          </p:nvPr>
        </p:nvSpPr>
        <p:spPr>
          <a:xfrm>
            <a:off x="3124200" y="6332809"/>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tr-TR">
              <a:solidFill>
                <a:prstClr val="black">
                  <a:tint val="75000"/>
                </a:prstClr>
              </a:solidFill>
              <a:latin typeface="Calibri"/>
            </a:endParaRPr>
          </a:p>
        </p:txBody>
      </p:sp>
      <p:sp>
        <p:nvSpPr>
          <p:cNvPr id="6" name="5 Slayt Numarası Yer Tutucusu"/>
          <p:cNvSpPr>
            <a:spLocks noGrp="1"/>
          </p:cNvSpPr>
          <p:nvPr>
            <p:ph type="sldNum" sz="quarter" idx="4"/>
          </p:nvPr>
        </p:nvSpPr>
        <p:spPr>
          <a:xfrm>
            <a:off x="6553200" y="6332809"/>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302176B-0E47-46AC-8F43-DAB4B8A37D06}" type="slidenum">
              <a:rPr lang="tr-TR" smtClean="0">
                <a:solidFill>
                  <a:prstClr val="black">
                    <a:tint val="75000"/>
                  </a:prstClr>
                </a:solidFill>
                <a:latin typeface="Calibri"/>
              </a:rPr>
              <a:pPr fontAlgn="auto">
                <a:spcBef>
                  <a:spcPts val="0"/>
                </a:spcBef>
                <a:spcAft>
                  <a:spcPts val="0"/>
                </a:spcAft>
              </a:pPr>
              <a:t>‹#›</a:t>
            </a:fld>
            <a:endParaRPr lang="tr-TR">
              <a:solidFill>
                <a:prstClr val="black">
                  <a:tint val="75000"/>
                </a:prstClr>
              </a:solidFill>
              <a:latin typeface="Calibri"/>
            </a:endParaRPr>
          </a:p>
        </p:txBody>
      </p:sp>
    </p:spTree>
    <p:extLst>
      <p:ext uri="{BB962C8B-B14F-4D97-AF65-F5344CB8AC3E}">
        <p14:creationId xmlns:p14="http://schemas.microsoft.com/office/powerpoint/2010/main" val="785825947"/>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3058"/>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593850"/>
            <a:ext cx="82296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32546"/>
            <a:ext cx="2133600" cy="363537"/>
          </a:xfrm>
          <a:prstGeom prst="rect">
            <a:avLst/>
          </a:prstGeom>
        </p:spPr>
        <p:txBody>
          <a:bodyPr vert="horz" lIns="91440" tIns="45720" rIns="91440" bIns="45720" rtlCol="0" anchor="ctr"/>
          <a:lstStyle>
            <a:lvl1pPr algn="l">
              <a:defRPr sz="1200">
                <a:solidFill>
                  <a:schemeClr val="tx1">
                    <a:tint val="75000"/>
                  </a:schemeClr>
                </a:solidFill>
                <a:ea typeface="ヒラギノ角ゴ Pro W3" pitchFamily="1" charset="-128"/>
                <a:cs typeface="+mn-cs"/>
              </a:defRPr>
            </a:lvl1pPr>
          </a:lstStyle>
          <a:p>
            <a:pPr>
              <a:defRPr/>
            </a:pPr>
            <a:fld id="{D826F6E5-25FB-47D8-AC72-4205CF55501C}" type="datetime1">
              <a:rPr lang="en-US" smtClean="0">
                <a:solidFill>
                  <a:prstClr val="black">
                    <a:tint val="75000"/>
                  </a:prstClr>
                </a:solidFill>
                <a:latin typeface="Calibri"/>
              </a:rPr>
              <a:t>2/23/2018</a:t>
            </a:fld>
            <a:endParaRPr lang="en-CA">
              <a:solidFill>
                <a:prstClr val="black">
                  <a:tint val="75000"/>
                </a:prstClr>
              </a:solidFill>
              <a:latin typeface="Calibri"/>
            </a:endParaRPr>
          </a:p>
        </p:txBody>
      </p:sp>
      <p:sp>
        <p:nvSpPr>
          <p:cNvPr id="5" name="4 Altbilgi Yer Tutucusu"/>
          <p:cNvSpPr>
            <a:spLocks noGrp="1"/>
          </p:cNvSpPr>
          <p:nvPr>
            <p:ph type="ftr" sz="quarter" idx="3"/>
          </p:nvPr>
        </p:nvSpPr>
        <p:spPr>
          <a:xfrm>
            <a:off x="3124200" y="6332546"/>
            <a:ext cx="2895600" cy="363537"/>
          </a:xfrm>
          <a:prstGeom prst="rect">
            <a:avLst/>
          </a:prstGeom>
        </p:spPr>
        <p:txBody>
          <a:bodyPr vert="horz" lIns="91440" tIns="45720" rIns="91440" bIns="45720" rtlCol="0" anchor="ctr"/>
          <a:lstStyle>
            <a:lvl1pPr algn="ctr">
              <a:defRPr sz="1200">
                <a:solidFill>
                  <a:schemeClr val="tx1">
                    <a:tint val="75000"/>
                  </a:schemeClr>
                </a:solidFill>
                <a:ea typeface="ヒラギノ角ゴ Pro W3" pitchFamily="1" charset="-128"/>
                <a:cs typeface="+mn-cs"/>
              </a:defRPr>
            </a:lvl1pPr>
          </a:lstStyle>
          <a:p>
            <a:pPr>
              <a:defRPr/>
            </a:pPr>
            <a:endParaRPr lang="en-CA">
              <a:solidFill>
                <a:prstClr val="black">
                  <a:tint val="75000"/>
                </a:prstClr>
              </a:solidFill>
              <a:latin typeface="Calibri"/>
            </a:endParaRPr>
          </a:p>
        </p:txBody>
      </p:sp>
      <p:sp>
        <p:nvSpPr>
          <p:cNvPr id="6" name="5 Slayt Numarası Yer Tutucusu"/>
          <p:cNvSpPr>
            <a:spLocks noGrp="1"/>
          </p:cNvSpPr>
          <p:nvPr>
            <p:ph type="sldNum" sz="quarter" idx="4"/>
          </p:nvPr>
        </p:nvSpPr>
        <p:spPr>
          <a:xfrm>
            <a:off x="6553200" y="6332546"/>
            <a:ext cx="2133600" cy="363537"/>
          </a:xfrm>
          <a:prstGeom prst="rect">
            <a:avLst/>
          </a:prstGeom>
        </p:spPr>
        <p:txBody>
          <a:bodyPr vert="horz" lIns="91440" tIns="45720" rIns="91440" bIns="45720" rtlCol="0" anchor="ctr"/>
          <a:lstStyle>
            <a:lvl1pPr algn="r">
              <a:defRPr sz="1200">
                <a:solidFill>
                  <a:schemeClr val="tx1">
                    <a:tint val="75000"/>
                  </a:schemeClr>
                </a:solidFill>
                <a:ea typeface="ヒラギノ角ゴ Pro W3" pitchFamily="1" charset="-128"/>
                <a:cs typeface="+mn-cs"/>
              </a:defRPr>
            </a:lvl1pPr>
          </a:lstStyle>
          <a:p>
            <a:pPr>
              <a:defRPr/>
            </a:pPr>
            <a:fld id="{12AB3CE0-C880-429B-B9B9-F19987461123}" type="slidenum">
              <a:rPr lang="en-CA">
                <a:solidFill>
                  <a:prstClr val="black">
                    <a:tint val="75000"/>
                  </a:prstClr>
                </a:solidFill>
                <a:latin typeface="Calibri"/>
              </a:rPr>
              <a:pPr>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86064817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ransition spd="slow">
    <p:push dir="u"/>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30"/>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283"/>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869"/>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B6C97E4-4A94-4161-A551-2FAB721F66D1}" type="datetime1">
              <a:rPr lang="en-US" smtClean="0">
                <a:solidFill>
                  <a:prstClr val="black">
                    <a:tint val="75000"/>
                  </a:prstClr>
                </a:solidFill>
                <a:latin typeface="Calibri"/>
              </a:rPr>
              <a:pPr>
                <a:defRPr/>
              </a:pPr>
              <a:t>2/23/2018</a:t>
            </a:fld>
            <a:endParaRPr lang="en-CA">
              <a:solidFill>
                <a:prstClr val="black">
                  <a:tint val="75000"/>
                </a:prstClr>
              </a:solidFill>
              <a:latin typeface="Calibri"/>
            </a:endParaRPr>
          </a:p>
        </p:txBody>
      </p:sp>
      <p:sp>
        <p:nvSpPr>
          <p:cNvPr id="5" name="4 Altbilgi Yer Tutucusu"/>
          <p:cNvSpPr>
            <a:spLocks noGrp="1"/>
          </p:cNvSpPr>
          <p:nvPr>
            <p:ph type="ftr" sz="quarter" idx="3"/>
          </p:nvPr>
        </p:nvSpPr>
        <p:spPr>
          <a:xfrm>
            <a:off x="3124200" y="6332869"/>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a:endParaRPr>
          </a:p>
        </p:txBody>
      </p:sp>
      <p:sp>
        <p:nvSpPr>
          <p:cNvPr id="6" name="5 Slayt Numarası Yer Tutucusu"/>
          <p:cNvSpPr>
            <a:spLocks noGrp="1"/>
          </p:cNvSpPr>
          <p:nvPr>
            <p:ph type="sldNum" sz="quarter" idx="4"/>
          </p:nvPr>
        </p:nvSpPr>
        <p:spPr>
          <a:xfrm>
            <a:off x="6553200" y="6332869"/>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a:rPr>
              <a:pPr>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10246798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4000" r="-34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7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61"/>
            <a:ext cx="2133600" cy="363773"/>
          </a:xfrm>
          <a:prstGeom prst="rect">
            <a:avLst/>
          </a:prstGeom>
        </p:spPr>
        <p:txBody>
          <a:bodyPr vert="horz" lIns="91440" tIns="45720" rIns="91440" bIns="45720" rtlCol="0" anchor="ctr"/>
          <a:lstStyle>
            <a:lvl1pPr algn="l">
              <a:defRPr sz="1196">
                <a:solidFill>
                  <a:schemeClr val="tx1">
                    <a:tint val="75000"/>
                  </a:schemeClr>
                </a:solidFill>
              </a:defRPr>
            </a:lvl1pPr>
          </a:lstStyle>
          <a:p>
            <a:pPr>
              <a:defRPr/>
            </a:pPr>
            <a:fld id="{36A33A93-218B-4767-ACAB-91E6CC905AC8}" type="datetime1">
              <a:rPr lang="en-US" smtClean="0">
                <a:solidFill>
                  <a:prstClr val="black">
                    <a:tint val="75000"/>
                  </a:prstClr>
                </a:solidFill>
                <a:latin typeface="Calibri"/>
              </a:rPr>
              <a:pPr>
                <a:defRPr/>
              </a:pPr>
              <a:t>2/23/2018</a:t>
            </a:fld>
            <a:endParaRPr lang="en-CA">
              <a:solidFill>
                <a:prstClr val="black">
                  <a:tint val="75000"/>
                </a:prstClr>
              </a:solidFill>
              <a:latin typeface="Calibri"/>
            </a:endParaRPr>
          </a:p>
        </p:txBody>
      </p:sp>
      <p:sp>
        <p:nvSpPr>
          <p:cNvPr id="5" name="4 Altbilgi Yer Tutucusu"/>
          <p:cNvSpPr>
            <a:spLocks noGrp="1"/>
          </p:cNvSpPr>
          <p:nvPr>
            <p:ph type="ftr" sz="quarter" idx="3"/>
          </p:nvPr>
        </p:nvSpPr>
        <p:spPr>
          <a:xfrm>
            <a:off x="3124200" y="6332961"/>
            <a:ext cx="2895600" cy="363773"/>
          </a:xfrm>
          <a:prstGeom prst="rect">
            <a:avLst/>
          </a:prstGeom>
        </p:spPr>
        <p:txBody>
          <a:bodyPr vert="horz" lIns="91440" tIns="45720" rIns="91440" bIns="45720" rtlCol="0" anchor="ctr"/>
          <a:lstStyle>
            <a:lvl1pPr algn="ctr">
              <a:defRPr sz="1196">
                <a:solidFill>
                  <a:schemeClr val="tx1">
                    <a:tint val="75000"/>
                  </a:schemeClr>
                </a:solidFill>
              </a:defRPr>
            </a:lvl1pPr>
          </a:lstStyle>
          <a:p>
            <a:pPr>
              <a:defRPr/>
            </a:pPr>
            <a:endParaRPr lang="en-CA">
              <a:solidFill>
                <a:prstClr val="black">
                  <a:tint val="75000"/>
                </a:prstClr>
              </a:solidFill>
              <a:latin typeface="Calibri"/>
            </a:endParaRPr>
          </a:p>
        </p:txBody>
      </p:sp>
      <p:sp>
        <p:nvSpPr>
          <p:cNvPr id="6" name="5 Slayt Numarası Yer Tutucusu"/>
          <p:cNvSpPr>
            <a:spLocks noGrp="1"/>
          </p:cNvSpPr>
          <p:nvPr>
            <p:ph type="sldNum" sz="quarter" idx="4"/>
          </p:nvPr>
        </p:nvSpPr>
        <p:spPr>
          <a:xfrm>
            <a:off x="6553200" y="6332961"/>
            <a:ext cx="2133600" cy="363773"/>
          </a:xfrm>
          <a:prstGeom prst="rect">
            <a:avLst/>
          </a:prstGeom>
        </p:spPr>
        <p:txBody>
          <a:bodyPr vert="horz" lIns="91440" tIns="45720" rIns="91440" bIns="45720" rtlCol="0" anchor="ctr"/>
          <a:lstStyle>
            <a:lvl1pPr algn="r">
              <a:defRPr sz="1196">
                <a:solidFill>
                  <a:schemeClr val="tx1">
                    <a:tint val="75000"/>
                  </a:schemeClr>
                </a:solidFill>
              </a:defRPr>
            </a:lvl1pPr>
          </a:lstStyle>
          <a:p>
            <a:pPr>
              <a:defRPr/>
            </a:pPr>
            <a:fld id="{FF16F97C-866D-4F85-A1F6-DDF39F62CB6A}" type="slidenum">
              <a:rPr lang="en-CA" smtClean="0">
                <a:solidFill>
                  <a:prstClr val="black">
                    <a:tint val="75000"/>
                  </a:prstClr>
                </a:solidFill>
                <a:latin typeface="Calibri"/>
              </a:rPr>
              <a:pPr>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415428794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ftr="0" dt="0"/>
  <p:txStyles>
    <p:titleStyle>
      <a:lvl1pPr algn="ctr" defTabSz="911017" rtl="0" eaLnBrk="1" latinLnBrk="0" hangingPunct="1">
        <a:spcBef>
          <a:spcPct val="0"/>
        </a:spcBef>
        <a:buNone/>
        <a:defRPr sz="4384" kern="1200">
          <a:solidFill>
            <a:schemeClr val="tx1"/>
          </a:solidFill>
          <a:latin typeface="+mj-lt"/>
          <a:ea typeface="+mj-ea"/>
          <a:cs typeface="+mj-cs"/>
        </a:defRPr>
      </a:lvl1pPr>
    </p:titleStyle>
    <p:bodyStyle>
      <a:lvl1pPr marL="341631" indent="-341631" algn="l" defTabSz="911017" rtl="0" eaLnBrk="1" latinLnBrk="0" hangingPunct="1">
        <a:spcBef>
          <a:spcPct val="20000"/>
        </a:spcBef>
        <a:buFont typeface="Arial" pitchFamily="34" charset="0"/>
        <a:buChar char="•"/>
        <a:defRPr sz="3188" kern="1200">
          <a:solidFill>
            <a:schemeClr val="tx1"/>
          </a:solidFill>
          <a:latin typeface="+mn-lt"/>
          <a:ea typeface="+mn-ea"/>
          <a:cs typeface="+mn-cs"/>
        </a:defRPr>
      </a:lvl1pPr>
      <a:lvl2pPr marL="740201" indent="-284693" algn="l" defTabSz="911017" rtl="0" eaLnBrk="1" latinLnBrk="0" hangingPunct="1">
        <a:spcBef>
          <a:spcPct val="20000"/>
        </a:spcBef>
        <a:buFont typeface="Arial" pitchFamily="34" charset="0"/>
        <a:buChar char="–"/>
        <a:defRPr sz="2790" kern="1200">
          <a:solidFill>
            <a:schemeClr val="tx1"/>
          </a:solidFill>
          <a:latin typeface="+mn-lt"/>
          <a:ea typeface="+mn-ea"/>
          <a:cs typeface="+mn-cs"/>
        </a:defRPr>
      </a:lvl2pPr>
      <a:lvl3pPr marL="1138771" indent="-227754" algn="l" defTabSz="911017" rtl="0" eaLnBrk="1" latinLnBrk="0" hangingPunct="1">
        <a:spcBef>
          <a:spcPct val="20000"/>
        </a:spcBef>
        <a:buFont typeface="Arial" pitchFamily="34" charset="0"/>
        <a:buChar char="•"/>
        <a:defRPr sz="2391" kern="1200">
          <a:solidFill>
            <a:schemeClr val="tx1"/>
          </a:solidFill>
          <a:latin typeface="+mn-lt"/>
          <a:ea typeface="+mn-ea"/>
          <a:cs typeface="+mn-cs"/>
        </a:defRPr>
      </a:lvl3pPr>
      <a:lvl4pPr marL="1594279"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4pPr>
      <a:lvl5pPr marL="2049788"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5pPr>
      <a:lvl6pPr marL="2505296"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6pPr>
      <a:lvl7pPr marL="2960804"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7pPr>
      <a:lvl8pPr marL="3416313"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8pPr>
      <a:lvl9pPr marL="3871821"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9pPr>
    </p:bodyStyle>
    <p:otherStyle>
      <a:defPPr>
        <a:defRPr lang="tr-TR"/>
      </a:defPPr>
      <a:lvl1pPr marL="0" algn="l" defTabSz="911017" rtl="0" eaLnBrk="1" latinLnBrk="0" hangingPunct="1">
        <a:defRPr sz="1793" kern="1200">
          <a:solidFill>
            <a:schemeClr val="tx1"/>
          </a:solidFill>
          <a:latin typeface="+mn-lt"/>
          <a:ea typeface="+mn-ea"/>
          <a:cs typeface="+mn-cs"/>
        </a:defRPr>
      </a:lvl1pPr>
      <a:lvl2pPr marL="455508" algn="l" defTabSz="911017" rtl="0" eaLnBrk="1" latinLnBrk="0" hangingPunct="1">
        <a:defRPr sz="1793" kern="1200">
          <a:solidFill>
            <a:schemeClr val="tx1"/>
          </a:solidFill>
          <a:latin typeface="+mn-lt"/>
          <a:ea typeface="+mn-ea"/>
          <a:cs typeface="+mn-cs"/>
        </a:defRPr>
      </a:lvl2pPr>
      <a:lvl3pPr marL="911017" algn="l" defTabSz="911017" rtl="0" eaLnBrk="1" latinLnBrk="0" hangingPunct="1">
        <a:defRPr sz="1793" kern="1200">
          <a:solidFill>
            <a:schemeClr val="tx1"/>
          </a:solidFill>
          <a:latin typeface="+mn-lt"/>
          <a:ea typeface="+mn-ea"/>
          <a:cs typeface="+mn-cs"/>
        </a:defRPr>
      </a:lvl3pPr>
      <a:lvl4pPr marL="1366525" algn="l" defTabSz="911017" rtl="0" eaLnBrk="1" latinLnBrk="0" hangingPunct="1">
        <a:defRPr sz="1793" kern="1200">
          <a:solidFill>
            <a:schemeClr val="tx1"/>
          </a:solidFill>
          <a:latin typeface="+mn-lt"/>
          <a:ea typeface="+mn-ea"/>
          <a:cs typeface="+mn-cs"/>
        </a:defRPr>
      </a:lvl4pPr>
      <a:lvl5pPr marL="1822033" algn="l" defTabSz="911017" rtl="0" eaLnBrk="1" latinLnBrk="0" hangingPunct="1">
        <a:defRPr sz="1793" kern="1200">
          <a:solidFill>
            <a:schemeClr val="tx1"/>
          </a:solidFill>
          <a:latin typeface="+mn-lt"/>
          <a:ea typeface="+mn-ea"/>
          <a:cs typeface="+mn-cs"/>
        </a:defRPr>
      </a:lvl5pPr>
      <a:lvl6pPr marL="2277542" algn="l" defTabSz="911017" rtl="0" eaLnBrk="1" latinLnBrk="0" hangingPunct="1">
        <a:defRPr sz="1793" kern="1200">
          <a:solidFill>
            <a:schemeClr val="tx1"/>
          </a:solidFill>
          <a:latin typeface="+mn-lt"/>
          <a:ea typeface="+mn-ea"/>
          <a:cs typeface="+mn-cs"/>
        </a:defRPr>
      </a:lvl6pPr>
      <a:lvl7pPr marL="2733050" algn="l" defTabSz="911017" rtl="0" eaLnBrk="1" latinLnBrk="0" hangingPunct="1">
        <a:defRPr sz="1793" kern="1200">
          <a:solidFill>
            <a:schemeClr val="tx1"/>
          </a:solidFill>
          <a:latin typeface="+mn-lt"/>
          <a:ea typeface="+mn-ea"/>
          <a:cs typeface="+mn-cs"/>
        </a:defRPr>
      </a:lvl7pPr>
      <a:lvl8pPr marL="3188559" algn="l" defTabSz="911017" rtl="0" eaLnBrk="1" latinLnBrk="0" hangingPunct="1">
        <a:defRPr sz="1793" kern="1200">
          <a:solidFill>
            <a:schemeClr val="tx1"/>
          </a:solidFill>
          <a:latin typeface="+mn-lt"/>
          <a:ea typeface="+mn-ea"/>
          <a:cs typeface="+mn-cs"/>
        </a:defRPr>
      </a:lvl8pPr>
      <a:lvl9pPr marL="3644067" algn="l" defTabSz="911017" rtl="0" eaLnBrk="1" latinLnBrk="0" hangingPunct="1">
        <a:defRPr sz="179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4000" r="-34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29"/>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282"/>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816"/>
            <a:ext cx="2133600" cy="363773"/>
          </a:xfrm>
          <a:prstGeom prst="rect">
            <a:avLst/>
          </a:prstGeom>
        </p:spPr>
        <p:txBody>
          <a:bodyPr vert="horz" lIns="91440" tIns="45720" rIns="91440" bIns="45720" rtlCol="0" anchor="ctr"/>
          <a:lstStyle>
            <a:lvl1pPr algn="l">
              <a:defRPr sz="1196">
                <a:solidFill>
                  <a:schemeClr val="tx1">
                    <a:tint val="75000"/>
                  </a:schemeClr>
                </a:solidFill>
              </a:defRPr>
            </a:lvl1pPr>
          </a:lstStyle>
          <a:p>
            <a:pPr fontAlgn="auto">
              <a:spcBef>
                <a:spcPts val="0"/>
              </a:spcBef>
              <a:spcAft>
                <a:spcPts val="0"/>
              </a:spcAft>
            </a:pPr>
            <a:fld id="{D44C03BC-E53F-42C8-87ED-CA52CEE12677}" type="datetime1">
              <a:rPr lang="tr-TR" smtClean="0">
                <a:solidFill>
                  <a:prstClr val="black">
                    <a:tint val="75000"/>
                  </a:prstClr>
                </a:solidFill>
                <a:latin typeface="Calibri"/>
                <a:ea typeface="+mn-ea"/>
              </a:rPr>
              <a:pPr fontAlgn="auto">
                <a:spcBef>
                  <a:spcPts val="0"/>
                </a:spcBef>
                <a:spcAft>
                  <a:spcPts val="0"/>
                </a:spcAft>
              </a:pPr>
              <a:t>23.02.2018</a:t>
            </a:fld>
            <a:endParaRPr lang="tr-TR">
              <a:solidFill>
                <a:prstClr val="black">
                  <a:tint val="75000"/>
                </a:prstClr>
              </a:solidFill>
              <a:latin typeface="Calibri"/>
              <a:ea typeface="+mn-ea"/>
            </a:endParaRPr>
          </a:p>
        </p:txBody>
      </p:sp>
      <p:sp>
        <p:nvSpPr>
          <p:cNvPr id="5" name="4 Altbilgi Yer Tutucusu"/>
          <p:cNvSpPr>
            <a:spLocks noGrp="1"/>
          </p:cNvSpPr>
          <p:nvPr>
            <p:ph type="ftr" sz="quarter" idx="3"/>
          </p:nvPr>
        </p:nvSpPr>
        <p:spPr>
          <a:xfrm>
            <a:off x="3124200" y="6332816"/>
            <a:ext cx="2895600" cy="363773"/>
          </a:xfrm>
          <a:prstGeom prst="rect">
            <a:avLst/>
          </a:prstGeom>
        </p:spPr>
        <p:txBody>
          <a:bodyPr vert="horz" lIns="91440" tIns="45720" rIns="91440" bIns="45720" rtlCol="0" anchor="ctr"/>
          <a:lstStyle>
            <a:lvl1pPr algn="ctr">
              <a:defRPr sz="1196">
                <a:solidFill>
                  <a:schemeClr val="tx1">
                    <a:tint val="75000"/>
                  </a:schemeClr>
                </a:solidFill>
              </a:defRPr>
            </a:lvl1pPr>
          </a:lstStyle>
          <a:p>
            <a:pPr fontAlgn="auto">
              <a:spcBef>
                <a:spcPts val="0"/>
              </a:spcBef>
              <a:spcAft>
                <a:spcPts val="0"/>
              </a:spcAft>
            </a:pPr>
            <a:endParaRPr lang="tr-TR">
              <a:solidFill>
                <a:prstClr val="black">
                  <a:tint val="75000"/>
                </a:prstClr>
              </a:solidFill>
              <a:latin typeface="Calibri"/>
              <a:ea typeface="+mn-ea"/>
            </a:endParaRPr>
          </a:p>
        </p:txBody>
      </p:sp>
      <p:sp>
        <p:nvSpPr>
          <p:cNvPr id="6" name="5 Slayt Numarası Yer Tutucusu"/>
          <p:cNvSpPr>
            <a:spLocks noGrp="1"/>
          </p:cNvSpPr>
          <p:nvPr>
            <p:ph type="sldNum" sz="quarter" idx="4"/>
          </p:nvPr>
        </p:nvSpPr>
        <p:spPr>
          <a:xfrm>
            <a:off x="6553200" y="6332816"/>
            <a:ext cx="2133600" cy="363773"/>
          </a:xfrm>
          <a:prstGeom prst="rect">
            <a:avLst/>
          </a:prstGeom>
        </p:spPr>
        <p:txBody>
          <a:bodyPr vert="horz" lIns="91440" tIns="45720" rIns="91440" bIns="45720" rtlCol="0" anchor="ctr"/>
          <a:lstStyle>
            <a:lvl1pPr algn="r">
              <a:defRPr sz="1196">
                <a:solidFill>
                  <a:schemeClr val="tx1">
                    <a:tint val="75000"/>
                  </a:schemeClr>
                </a:solidFill>
              </a:defRPr>
            </a:lvl1pPr>
          </a:lstStyle>
          <a:p>
            <a:pPr fontAlgn="auto">
              <a:spcBef>
                <a:spcPts val="0"/>
              </a:spcBef>
              <a:spcAft>
                <a:spcPts val="0"/>
              </a:spcAft>
            </a:pPr>
            <a:fld id="{F302176B-0E47-46AC-8F43-DAB4B8A37D06}" type="slidenum">
              <a:rPr lang="tr-TR" smtClean="0">
                <a:solidFill>
                  <a:prstClr val="black">
                    <a:tint val="75000"/>
                  </a:prstClr>
                </a:solidFill>
                <a:latin typeface="Calibri"/>
                <a:ea typeface="+mn-ea"/>
              </a:rPr>
              <a:pPr fontAlgn="auto">
                <a:spcBef>
                  <a:spcPts val="0"/>
                </a:spcBef>
                <a:spcAft>
                  <a:spcPts val="0"/>
                </a:spcAft>
              </a:pPr>
              <a:t>‹#›</a:t>
            </a:fld>
            <a:endParaRPr lang="tr-TR">
              <a:solidFill>
                <a:prstClr val="black">
                  <a:tint val="75000"/>
                </a:prstClr>
              </a:solidFill>
              <a:latin typeface="Calibri"/>
              <a:ea typeface="+mn-ea"/>
            </a:endParaRPr>
          </a:p>
        </p:txBody>
      </p:sp>
    </p:spTree>
    <p:extLst>
      <p:ext uri="{BB962C8B-B14F-4D97-AF65-F5344CB8AC3E}">
        <p14:creationId xmlns:p14="http://schemas.microsoft.com/office/powerpoint/2010/main" val="207811863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ftr="0" dt="0"/>
  <p:txStyles>
    <p:titleStyle>
      <a:lvl1pPr algn="ctr" defTabSz="911017" rtl="0" eaLnBrk="1" latinLnBrk="0" hangingPunct="1">
        <a:spcBef>
          <a:spcPct val="0"/>
        </a:spcBef>
        <a:buNone/>
        <a:defRPr sz="4384" kern="1200">
          <a:solidFill>
            <a:schemeClr val="tx1"/>
          </a:solidFill>
          <a:latin typeface="+mj-lt"/>
          <a:ea typeface="+mj-ea"/>
          <a:cs typeface="+mj-cs"/>
        </a:defRPr>
      </a:lvl1pPr>
    </p:titleStyle>
    <p:bodyStyle>
      <a:lvl1pPr marL="341631" indent="-341631" algn="l" defTabSz="911017" rtl="0" eaLnBrk="1" latinLnBrk="0" hangingPunct="1">
        <a:spcBef>
          <a:spcPct val="20000"/>
        </a:spcBef>
        <a:buFont typeface="Arial" pitchFamily="34" charset="0"/>
        <a:buChar char="•"/>
        <a:defRPr sz="3188" kern="1200">
          <a:solidFill>
            <a:schemeClr val="tx1"/>
          </a:solidFill>
          <a:latin typeface="+mn-lt"/>
          <a:ea typeface="+mn-ea"/>
          <a:cs typeface="+mn-cs"/>
        </a:defRPr>
      </a:lvl1pPr>
      <a:lvl2pPr marL="740201" indent="-284693" algn="l" defTabSz="911017" rtl="0" eaLnBrk="1" latinLnBrk="0" hangingPunct="1">
        <a:spcBef>
          <a:spcPct val="20000"/>
        </a:spcBef>
        <a:buFont typeface="Arial" pitchFamily="34" charset="0"/>
        <a:buChar char="–"/>
        <a:defRPr sz="2790" kern="1200">
          <a:solidFill>
            <a:schemeClr val="tx1"/>
          </a:solidFill>
          <a:latin typeface="+mn-lt"/>
          <a:ea typeface="+mn-ea"/>
          <a:cs typeface="+mn-cs"/>
        </a:defRPr>
      </a:lvl2pPr>
      <a:lvl3pPr marL="1138771" indent="-227754" algn="l" defTabSz="911017" rtl="0" eaLnBrk="1" latinLnBrk="0" hangingPunct="1">
        <a:spcBef>
          <a:spcPct val="20000"/>
        </a:spcBef>
        <a:buFont typeface="Arial" pitchFamily="34" charset="0"/>
        <a:buChar char="•"/>
        <a:defRPr sz="2391" kern="1200">
          <a:solidFill>
            <a:schemeClr val="tx1"/>
          </a:solidFill>
          <a:latin typeface="+mn-lt"/>
          <a:ea typeface="+mn-ea"/>
          <a:cs typeface="+mn-cs"/>
        </a:defRPr>
      </a:lvl3pPr>
      <a:lvl4pPr marL="1594279"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4pPr>
      <a:lvl5pPr marL="2049788"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5pPr>
      <a:lvl6pPr marL="2505296"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6pPr>
      <a:lvl7pPr marL="2960804"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7pPr>
      <a:lvl8pPr marL="3416313"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8pPr>
      <a:lvl9pPr marL="3871821"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9pPr>
    </p:bodyStyle>
    <p:otherStyle>
      <a:defPPr>
        <a:defRPr lang="tr-TR"/>
      </a:defPPr>
      <a:lvl1pPr marL="0" algn="l" defTabSz="911017" rtl="0" eaLnBrk="1" latinLnBrk="0" hangingPunct="1">
        <a:defRPr sz="1793" kern="1200">
          <a:solidFill>
            <a:schemeClr val="tx1"/>
          </a:solidFill>
          <a:latin typeface="+mn-lt"/>
          <a:ea typeface="+mn-ea"/>
          <a:cs typeface="+mn-cs"/>
        </a:defRPr>
      </a:lvl1pPr>
      <a:lvl2pPr marL="455508" algn="l" defTabSz="911017" rtl="0" eaLnBrk="1" latinLnBrk="0" hangingPunct="1">
        <a:defRPr sz="1793" kern="1200">
          <a:solidFill>
            <a:schemeClr val="tx1"/>
          </a:solidFill>
          <a:latin typeface="+mn-lt"/>
          <a:ea typeface="+mn-ea"/>
          <a:cs typeface="+mn-cs"/>
        </a:defRPr>
      </a:lvl2pPr>
      <a:lvl3pPr marL="911017" algn="l" defTabSz="911017" rtl="0" eaLnBrk="1" latinLnBrk="0" hangingPunct="1">
        <a:defRPr sz="1793" kern="1200">
          <a:solidFill>
            <a:schemeClr val="tx1"/>
          </a:solidFill>
          <a:latin typeface="+mn-lt"/>
          <a:ea typeface="+mn-ea"/>
          <a:cs typeface="+mn-cs"/>
        </a:defRPr>
      </a:lvl3pPr>
      <a:lvl4pPr marL="1366525" algn="l" defTabSz="911017" rtl="0" eaLnBrk="1" latinLnBrk="0" hangingPunct="1">
        <a:defRPr sz="1793" kern="1200">
          <a:solidFill>
            <a:schemeClr val="tx1"/>
          </a:solidFill>
          <a:latin typeface="+mn-lt"/>
          <a:ea typeface="+mn-ea"/>
          <a:cs typeface="+mn-cs"/>
        </a:defRPr>
      </a:lvl4pPr>
      <a:lvl5pPr marL="1822033" algn="l" defTabSz="911017" rtl="0" eaLnBrk="1" latinLnBrk="0" hangingPunct="1">
        <a:defRPr sz="1793" kern="1200">
          <a:solidFill>
            <a:schemeClr val="tx1"/>
          </a:solidFill>
          <a:latin typeface="+mn-lt"/>
          <a:ea typeface="+mn-ea"/>
          <a:cs typeface="+mn-cs"/>
        </a:defRPr>
      </a:lvl5pPr>
      <a:lvl6pPr marL="2277542" algn="l" defTabSz="911017" rtl="0" eaLnBrk="1" latinLnBrk="0" hangingPunct="1">
        <a:defRPr sz="1793" kern="1200">
          <a:solidFill>
            <a:schemeClr val="tx1"/>
          </a:solidFill>
          <a:latin typeface="+mn-lt"/>
          <a:ea typeface="+mn-ea"/>
          <a:cs typeface="+mn-cs"/>
        </a:defRPr>
      </a:lvl6pPr>
      <a:lvl7pPr marL="2733050" algn="l" defTabSz="911017" rtl="0" eaLnBrk="1" latinLnBrk="0" hangingPunct="1">
        <a:defRPr sz="1793" kern="1200">
          <a:solidFill>
            <a:schemeClr val="tx1"/>
          </a:solidFill>
          <a:latin typeface="+mn-lt"/>
          <a:ea typeface="+mn-ea"/>
          <a:cs typeface="+mn-cs"/>
        </a:defRPr>
      </a:lvl7pPr>
      <a:lvl8pPr marL="3188559" algn="l" defTabSz="911017" rtl="0" eaLnBrk="1" latinLnBrk="0" hangingPunct="1">
        <a:defRPr sz="1793" kern="1200">
          <a:solidFill>
            <a:schemeClr val="tx1"/>
          </a:solidFill>
          <a:latin typeface="+mn-lt"/>
          <a:ea typeface="+mn-ea"/>
          <a:cs typeface="+mn-cs"/>
        </a:defRPr>
      </a:lvl8pPr>
      <a:lvl9pPr marL="3644067" algn="l" defTabSz="911017" rtl="0" eaLnBrk="1" latinLnBrk="0" hangingPunct="1">
        <a:defRPr sz="179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45"/>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298"/>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884"/>
            <a:ext cx="2133600" cy="363773"/>
          </a:xfrm>
          <a:prstGeom prst="rect">
            <a:avLst/>
          </a:prstGeom>
        </p:spPr>
        <p:txBody>
          <a:bodyPr vert="horz" lIns="91440" tIns="45720" rIns="91440" bIns="45720" rtlCol="0" anchor="ctr"/>
          <a:lstStyle>
            <a:lvl1pPr algn="l">
              <a:defRPr sz="1196">
                <a:solidFill>
                  <a:schemeClr val="tx1">
                    <a:tint val="75000"/>
                  </a:schemeClr>
                </a:solidFill>
              </a:defRPr>
            </a:lvl1pPr>
          </a:lstStyle>
          <a:p>
            <a:pPr>
              <a:defRPr/>
            </a:pPr>
            <a:fld id="{56ACD6BE-8E25-4BE2-8B47-433070484399}" type="datetime1">
              <a:rPr lang="en-US" smtClean="0">
                <a:solidFill>
                  <a:prstClr val="black">
                    <a:tint val="75000"/>
                  </a:prstClr>
                </a:solidFill>
                <a:latin typeface="Calibri"/>
              </a:rPr>
              <a:pPr>
                <a:defRPr/>
              </a:pPr>
              <a:t>2/23/2018</a:t>
            </a:fld>
            <a:endParaRPr lang="en-CA">
              <a:solidFill>
                <a:prstClr val="black">
                  <a:tint val="75000"/>
                </a:prstClr>
              </a:solidFill>
              <a:latin typeface="Calibri"/>
            </a:endParaRPr>
          </a:p>
        </p:txBody>
      </p:sp>
      <p:sp>
        <p:nvSpPr>
          <p:cNvPr id="5" name="4 Altbilgi Yer Tutucusu"/>
          <p:cNvSpPr>
            <a:spLocks noGrp="1"/>
          </p:cNvSpPr>
          <p:nvPr>
            <p:ph type="ftr" sz="quarter" idx="3"/>
          </p:nvPr>
        </p:nvSpPr>
        <p:spPr>
          <a:xfrm>
            <a:off x="3124200" y="6332884"/>
            <a:ext cx="2895600" cy="363773"/>
          </a:xfrm>
          <a:prstGeom prst="rect">
            <a:avLst/>
          </a:prstGeom>
        </p:spPr>
        <p:txBody>
          <a:bodyPr vert="horz" lIns="91440" tIns="45720" rIns="91440" bIns="45720" rtlCol="0" anchor="ctr"/>
          <a:lstStyle>
            <a:lvl1pPr algn="ctr">
              <a:defRPr sz="1196">
                <a:solidFill>
                  <a:schemeClr val="tx1">
                    <a:tint val="75000"/>
                  </a:schemeClr>
                </a:solidFill>
              </a:defRPr>
            </a:lvl1pPr>
          </a:lstStyle>
          <a:p>
            <a:pPr>
              <a:defRPr/>
            </a:pPr>
            <a:endParaRPr lang="en-CA">
              <a:solidFill>
                <a:prstClr val="black">
                  <a:tint val="75000"/>
                </a:prstClr>
              </a:solidFill>
              <a:latin typeface="Calibri"/>
            </a:endParaRPr>
          </a:p>
        </p:txBody>
      </p:sp>
      <p:sp>
        <p:nvSpPr>
          <p:cNvPr id="6" name="5 Slayt Numarası Yer Tutucusu"/>
          <p:cNvSpPr>
            <a:spLocks noGrp="1"/>
          </p:cNvSpPr>
          <p:nvPr>
            <p:ph type="sldNum" sz="quarter" idx="4"/>
          </p:nvPr>
        </p:nvSpPr>
        <p:spPr>
          <a:xfrm>
            <a:off x="6553200" y="6332884"/>
            <a:ext cx="2133600" cy="363773"/>
          </a:xfrm>
          <a:prstGeom prst="rect">
            <a:avLst/>
          </a:prstGeom>
        </p:spPr>
        <p:txBody>
          <a:bodyPr vert="horz" lIns="91440" tIns="45720" rIns="91440" bIns="45720" rtlCol="0" anchor="ctr"/>
          <a:lstStyle>
            <a:lvl1pPr algn="r">
              <a:defRPr sz="1196">
                <a:solidFill>
                  <a:schemeClr val="tx1">
                    <a:tint val="75000"/>
                  </a:schemeClr>
                </a:solidFill>
              </a:defRPr>
            </a:lvl1pPr>
          </a:lstStyle>
          <a:p>
            <a:pPr>
              <a:defRPr/>
            </a:pPr>
            <a:fld id="{FF16F97C-866D-4F85-A1F6-DDF39F62CB6A}" type="slidenum">
              <a:rPr lang="en-CA" smtClean="0">
                <a:solidFill>
                  <a:prstClr val="black">
                    <a:tint val="75000"/>
                  </a:prstClr>
                </a:solidFill>
                <a:latin typeface="Calibri"/>
              </a:rPr>
              <a:pPr>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9948505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ransition spd="slow">
    <p:push dir="u"/>
  </p:transition>
  <p:hf hdr="0" ftr="0" dt="0"/>
  <p:txStyles>
    <p:titleStyle>
      <a:lvl1pPr algn="ctr" defTabSz="911017" rtl="0" eaLnBrk="1" latinLnBrk="0" hangingPunct="1">
        <a:spcBef>
          <a:spcPct val="0"/>
        </a:spcBef>
        <a:buNone/>
        <a:defRPr sz="4384" kern="1200">
          <a:solidFill>
            <a:schemeClr val="tx1"/>
          </a:solidFill>
          <a:latin typeface="+mj-lt"/>
          <a:ea typeface="+mj-ea"/>
          <a:cs typeface="+mj-cs"/>
        </a:defRPr>
      </a:lvl1pPr>
    </p:titleStyle>
    <p:bodyStyle>
      <a:lvl1pPr marL="341631" indent="-341631" algn="l" defTabSz="911017" rtl="0" eaLnBrk="1" latinLnBrk="0" hangingPunct="1">
        <a:spcBef>
          <a:spcPct val="20000"/>
        </a:spcBef>
        <a:buFont typeface="Arial" pitchFamily="34" charset="0"/>
        <a:buChar char="•"/>
        <a:defRPr sz="3188" kern="1200">
          <a:solidFill>
            <a:schemeClr val="tx1"/>
          </a:solidFill>
          <a:latin typeface="+mn-lt"/>
          <a:ea typeface="+mn-ea"/>
          <a:cs typeface="+mn-cs"/>
        </a:defRPr>
      </a:lvl1pPr>
      <a:lvl2pPr marL="740201" indent="-284693" algn="l" defTabSz="911017" rtl="0" eaLnBrk="1" latinLnBrk="0" hangingPunct="1">
        <a:spcBef>
          <a:spcPct val="20000"/>
        </a:spcBef>
        <a:buFont typeface="Arial" pitchFamily="34" charset="0"/>
        <a:buChar char="–"/>
        <a:defRPr sz="2790" kern="1200">
          <a:solidFill>
            <a:schemeClr val="tx1"/>
          </a:solidFill>
          <a:latin typeface="+mn-lt"/>
          <a:ea typeface="+mn-ea"/>
          <a:cs typeface="+mn-cs"/>
        </a:defRPr>
      </a:lvl2pPr>
      <a:lvl3pPr marL="1138771" indent="-227754" algn="l" defTabSz="911017" rtl="0" eaLnBrk="1" latinLnBrk="0" hangingPunct="1">
        <a:spcBef>
          <a:spcPct val="20000"/>
        </a:spcBef>
        <a:buFont typeface="Arial" pitchFamily="34" charset="0"/>
        <a:buChar char="•"/>
        <a:defRPr sz="2391" kern="1200">
          <a:solidFill>
            <a:schemeClr val="tx1"/>
          </a:solidFill>
          <a:latin typeface="+mn-lt"/>
          <a:ea typeface="+mn-ea"/>
          <a:cs typeface="+mn-cs"/>
        </a:defRPr>
      </a:lvl3pPr>
      <a:lvl4pPr marL="1594279"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4pPr>
      <a:lvl5pPr marL="2049788"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5pPr>
      <a:lvl6pPr marL="2505296"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6pPr>
      <a:lvl7pPr marL="2960804"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7pPr>
      <a:lvl8pPr marL="3416313"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8pPr>
      <a:lvl9pPr marL="3871821"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9pPr>
    </p:bodyStyle>
    <p:otherStyle>
      <a:defPPr>
        <a:defRPr lang="tr-TR"/>
      </a:defPPr>
      <a:lvl1pPr marL="0" algn="l" defTabSz="911017" rtl="0" eaLnBrk="1" latinLnBrk="0" hangingPunct="1">
        <a:defRPr sz="1793" kern="1200">
          <a:solidFill>
            <a:schemeClr val="tx1"/>
          </a:solidFill>
          <a:latin typeface="+mn-lt"/>
          <a:ea typeface="+mn-ea"/>
          <a:cs typeface="+mn-cs"/>
        </a:defRPr>
      </a:lvl1pPr>
      <a:lvl2pPr marL="455508" algn="l" defTabSz="911017" rtl="0" eaLnBrk="1" latinLnBrk="0" hangingPunct="1">
        <a:defRPr sz="1793" kern="1200">
          <a:solidFill>
            <a:schemeClr val="tx1"/>
          </a:solidFill>
          <a:latin typeface="+mn-lt"/>
          <a:ea typeface="+mn-ea"/>
          <a:cs typeface="+mn-cs"/>
        </a:defRPr>
      </a:lvl2pPr>
      <a:lvl3pPr marL="911017" algn="l" defTabSz="911017" rtl="0" eaLnBrk="1" latinLnBrk="0" hangingPunct="1">
        <a:defRPr sz="1793" kern="1200">
          <a:solidFill>
            <a:schemeClr val="tx1"/>
          </a:solidFill>
          <a:latin typeface="+mn-lt"/>
          <a:ea typeface="+mn-ea"/>
          <a:cs typeface="+mn-cs"/>
        </a:defRPr>
      </a:lvl3pPr>
      <a:lvl4pPr marL="1366525" algn="l" defTabSz="911017" rtl="0" eaLnBrk="1" latinLnBrk="0" hangingPunct="1">
        <a:defRPr sz="1793" kern="1200">
          <a:solidFill>
            <a:schemeClr val="tx1"/>
          </a:solidFill>
          <a:latin typeface="+mn-lt"/>
          <a:ea typeface="+mn-ea"/>
          <a:cs typeface="+mn-cs"/>
        </a:defRPr>
      </a:lvl4pPr>
      <a:lvl5pPr marL="1822033" algn="l" defTabSz="911017" rtl="0" eaLnBrk="1" latinLnBrk="0" hangingPunct="1">
        <a:defRPr sz="1793" kern="1200">
          <a:solidFill>
            <a:schemeClr val="tx1"/>
          </a:solidFill>
          <a:latin typeface="+mn-lt"/>
          <a:ea typeface="+mn-ea"/>
          <a:cs typeface="+mn-cs"/>
        </a:defRPr>
      </a:lvl5pPr>
      <a:lvl6pPr marL="2277542" algn="l" defTabSz="911017" rtl="0" eaLnBrk="1" latinLnBrk="0" hangingPunct="1">
        <a:defRPr sz="1793" kern="1200">
          <a:solidFill>
            <a:schemeClr val="tx1"/>
          </a:solidFill>
          <a:latin typeface="+mn-lt"/>
          <a:ea typeface="+mn-ea"/>
          <a:cs typeface="+mn-cs"/>
        </a:defRPr>
      </a:lvl6pPr>
      <a:lvl7pPr marL="2733050" algn="l" defTabSz="911017" rtl="0" eaLnBrk="1" latinLnBrk="0" hangingPunct="1">
        <a:defRPr sz="1793" kern="1200">
          <a:solidFill>
            <a:schemeClr val="tx1"/>
          </a:solidFill>
          <a:latin typeface="+mn-lt"/>
          <a:ea typeface="+mn-ea"/>
          <a:cs typeface="+mn-cs"/>
        </a:defRPr>
      </a:lvl7pPr>
      <a:lvl8pPr marL="3188559" algn="l" defTabSz="911017" rtl="0" eaLnBrk="1" latinLnBrk="0" hangingPunct="1">
        <a:defRPr sz="1793" kern="1200">
          <a:solidFill>
            <a:schemeClr val="tx1"/>
          </a:solidFill>
          <a:latin typeface="+mn-lt"/>
          <a:ea typeface="+mn-ea"/>
          <a:cs typeface="+mn-cs"/>
        </a:defRPr>
      </a:lvl8pPr>
      <a:lvl9pPr marL="3644067" algn="l" defTabSz="911017" rtl="0" eaLnBrk="1" latinLnBrk="0" hangingPunct="1">
        <a:defRPr sz="179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4000" r="-34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29"/>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282"/>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816"/>
            <a:ext cx="2133600" cy="363773"/>
          </a:xfrm>
          <a:prstGeom prst="rect">
            <a:avLst/>
          </a:prstGeom>
        </p:spPr>
        <p:txBody>
          <a:bodyPr vert="horz" lIns="91440" tIns="45720" rIns="91440" bIns="45720" rtlCol="0" anchor="ctr"/>
          <a:lstStyle>
            <a:lvl1pPr algn="l">
              <a:defRPr sz="1196">
                <a:solidFill>
                  <a:schemeClr val="tx1">
                    <a:tint val="75000"/>
                  </a:schemeClr>
                </a:solidFill>
              </a:defRPr>
            </a:lvl1pPr>
          </a:lstStyle>
          <a:p>
            <a:pPr fontAlgn="auto">
              <a:spcBef>
                <a:spcPts val="0"/>
              </a:spcBef>
              <a:spcAft>
                <a:spcPts val="0"/>
              </a:spcAft>
            </a:pPr>
            <a:fld id="{D44C03BC-E53F-42C8-87ED-CA52CEE12677}" type="datetime1">
              <a:rPr lang="tr-TR" smtClean="0">
                <a:solidFill>
                  <a:prstClr val="black">
                    <a:tint val="75000"/>
                  </a:prstClr>
                </a:solidFill>
                <a:latin typeface="Calibri"/>
                <a:ea typeface="+mn-ea"/>
              </a:rPr>
              <a:pPr fontAlgn="auto">
                <a:spcBef>
                  <a:spcPts val="0"/>
                </a:spcBef>
                <a:spcAft>
                  <a:spcPts val="0"/>
                </a:spcAft>
              </a:pPr>
              <a:t>23.02.2018</a:t>
            </a:fld>
            <a:endParaRPr lang="tr-TR">
              <a:solidFill>
                <a:prstClr val="black">
                  <a:tint val="75000"/>
                </a:prstClr>
              </a:solidFill>
              <a:latin typeface="Calibri"/>
              <a:ea typeface="+mn-ea"/>
            </a:endParaRPr>
          </a:p>
        </p:txBody>
      </p:sp>
      <p:sp>
        <p:nvSpPr>
          <p:cNvPr id="5" name="4 Altbilgi Yer Tutucusu"/>
          <p:cNvSpPr>
            <a:spLocks noGrp="1"/>
          </p:cNvSpPr>
          <p:nvPr>
            <p:ph type="ftr" sz="quarter" idx="3"/>
          </p:nvPr>
        </p:nvSpPr>
        <p:spPr>
          <a:xfrm>
            <a:off x="3124200" y="6332816"/>
            <a:ext cx="2895600" cy="363773"/>
          </a:xfrm>
          <a:prstGeom prst="rect">
            <a:avLst/>
          </a:prstGeom>
        </p:spPr>
        <p:txBody>
          <a:bodyPr vert="horz" lIns="91440" tIns="45720" rIns="91440" bIns="45720" rtlCol="0" anchor="ctr"/>
          <a:lstStyle>
            <a:lvl1pPr algn="ctr">
              <a:defRPr sz="1196">
                <a:solidFill>
                  <a:schemeClr val="tx1">
                    <a:tint val="75000"/>
                  </a:schemeClr>
                </a:solidFill>
              </a:defRPr>
            </a:lvl1pPr>
          </a:lstStyle>
          <a:p>
            <a:pPr fontAlgn="auto">
              <a:spcBef>
                <a:spcPts val="0"/>
              </a:spcBef>
              <a:spcAft>
                <a:spcPts val="0"/>
              </a:spcAft>
            </a:pPr>
            <a:endParaRPr lang="tr-TR">
              <a:solidFill>
                <a:prstClr val="black">
                  <a:tint val="75000"/>
                </a:prstClr>
              </a:solidFill>
              <a:latin typeface="Calibri"/>
              <a:ea typeface="+mn-ea"/>
            </a:endParaRPr>
          </a:p>
        </p:txBody>
      </p:sp>
      <p:sp>
        <p:nvSpPr>
          <p:cNvPr id="6" name="5 Slayt Numarası Yer Tutucusu"/>
          <p:cNvSpPr>
            <a:spLocks noGrp="1"/>
          </p:cNvSpPr>
          <p:nvPr>
            <p:ph type="sldNum" sz="quarter" idx="4"/>
          </p:nvPr>
        </p:nvSpPr>
        <p:spPr>
          <a:xfrm>
            <a:off x="6553200" y="6332816"/>
            <a:ext cx="2133600" cy="363773"/>
          </a:xfrm>
          <a:prstGeom prst="rect">
            <a:avLst/>
          </a:prstGeom>
        </p:spPr>
        <p:txBody>
          <a:bodyPr vert="horz" lIns="91440" tIns="45720" rIns="91440" bIns="45720" rtlCol="0" anchor="ctr"/>
          <a:lstStyle>
            <a:lvl1pPr algn="r">
              <a:defRPr sz="1196">
                <a:solidFill>
                  <a:schemeClr val="tx1">
                    <a:tint val="75000"/>
                  </a:schemeClr>
                </a:solidFill>
              </a:defRPr>
            </a:lvl1pPr>
          </a:lstStyle>
          <a:p>
            <a:pPr fontAlgn="auto">
              <a:spcBef>
                <a:spcPts val="0"/>
              </a:spcBef>
              <a:spcAft>
                <a:spcPts val="0"/>
              </a:spcAft>
            </a:pPr>
            <a:fld id="{F302176B-0E47-46AC-8F43-DAB4B8A37D06}" type="slidenum">
              <a:rPr lang="tr-TR" smtClean="0">
                <a:solidFill>
                  <a:prstClr val="black">
                    <a:tint val="75000"/>
                  </a:prstClr>
                </a:solidFill>
                <a:latin typeface="Calibri"/>
                <a:ea typeface="+mn-ea"/>
              </a:rPr>
              <a:pPr fontAlgn="auto">
                <a:spcBef>
                  <a:spcPts val="0"/>
                </a:spcBef>
                <a:spcAft>
                  <a:spcPts val="0"/>
                </a:spcAft>
              </a:pPr>
              <a:t>‹#›</a:t>
            </a:fld>
            <a:endParaRPr lang="tr-TR">
              <a:solidFill>
                <a:prstClr val="black">
                  <a:tint val="75000"/>
                </a:prstClr>
              </a:solidFill>
              <a:latin typeface="Calibri"/>
              <a:ea typeface="+mn-ea"/>
            </a:endParaRPr>
          </a:p>
        </p:txBody>
      </p:sp>
    </p:spTree>
    <p:extLst>
      <p:ext uri="{BB962C8B-B14F-4D97-AF65-F5344CB8AC3E}">
        <p14:creationId xmlns:p14="http://schemas.microsoft.com/office/powerpoint/2010/main" val="325333651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hdr="0" ftr="0" dt="0"/>
  <p:txStyles>
    <p:titleStyle>
      <a:lvl1pPr algn="ctr" defTabSz="911017" rtl="0" eaLnBrk="1" latinLnBrk="0" hangingPunct="1">
        <a:spcBef>
          <a:spcPct val="0"/>
        </a:spcBef>
        <a:buNone/>
        <a:defRPr sz="4384" kern="1200">
          <a:solidFill>
            <a:schemeClr val="tx1"/>
          </a:solidFill>
          <a:latin typeface="+mj-lt"/>
          <a:ea typeface="+mj-ea"/>
          <a:cs typeface="+mj-cs"/>
        </a:defRPr>
      </a:lvl1pPr>
    </p:titleStyle>
    <p:bodyStyle>
      <a:lvl1pPr marL="341631" indent="-341631" algn="l" defTabSz="911017" rtl="0" eaLnBrk="1" latinLnBrk="0" hangingPunct="1">
        <a:spcBef>
          <a:spcPct val="20000"/>
        </a:spcBef>
        <a:buFont typeface="Arial" pitchFamily="34" charset="0"/>
        <a:buChar char="•"/>
        <a:defRPr sz="3188" kern="1200">
          <a:solidFill>
            <a:schemeClr val="tx1"/>
          </a:solidFill>
          <a:latin typeface="+mn-lt"/>
          <a:ea typeface="+mn-ea"/>
          <a:cs typeface="+mn-cs"/>
        </a:defRPr>
      </a:lvl1pPr>
      <a:lvl2pPr marL="740201" indent="-284693" algn="l" defTabSz="911017" rtl="0" eaLnBrk="1" latinLnBrk="0" hangingPunct="1">
        <a:spcBef>
          <a:spcPct val="20000"/>
        </a:spcBef>
        <a:buFont typeface="Arial" pitchFamily="34" charset="0"/>
        <a:buChar char="–"/>
        <a:defRPr sz="2790" kern="1200">
          <a:solidFill>
            <a:schemeClr val="tx1"/>
          </a:solidFill>
          <a:latin typeface="+mn-lt"/>
          <a:ea typeface="+mn-ea"/>
          <a:cs typeface="+mn-cs"/>
        </a:defRPr>
      </a:lvl2pPr>
      <a:lvl3pPr marL="1138771" indent="-227754" algn="l" defTabSz="911017" rtl="0" eaLnBrk="1" latinLnBrk="0" hangingPunct="1">
        <a:spcBef>
          <a:spcPct val="20000"/>
        </a:spcBef>
        <a:buFont typeface="Arial" pitchFamily="34" charset="0"/>
        <a:buChar char="•"/>
        <a:defRPr sz="2391" kern="1200">
          <a:solidFill>
            <a:schemeClr val="tx1"/>
          </a:solidFill>
          <a:latin typeface="+mn-lt"/>
          <a:ea typeface="+mn-ea"/>
          <a:cs typeface="+mn-cs"/>
        </a:defRPr>
      </a:lvl3pPr>
      <a:lvl4pPr marL="1594279"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4pPr>
      <a:lvl5pPr marL="2049788"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5pPr>
      <a:lvl6pPr marL="2505296"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6pPr>
      <a:lvl7pPr marL="2960804"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7pPr>
      <a:lvl8pPr marL="3416313"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8pPr>
      <a:lvl9pPr marL="3871821"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9pPr>
    </p:bodyStyle>
    <p:otherStyle>
      <a:defPPr>
        <a:defRPr lang="tr-TR"/>
      </a:defPPr>
      <a:lvl1pPr marL="0" algn="l" defTabSz="911017" rtl="0" eaLnBrk="1" latinLnBrk="0" hangingPunct="1">
        <a:defRPr sz="1793" kern="1200">
          <a:solidFill>
            <a:schemeClr val="tx1"/>
          </a:solidFill>
          <a:latin typeface="+mn-lt"/>
          <a:ea typeface="+mn-ea"/>
          <a:cs typeface="+mn-cs"/>
        </a:defRPr>
      </a:lvl1pPr>
      <a:lvl2pPr marL="455508" algn="l" defTabSz="911017" rtl="0" eaLnBrk="1" latinLnBrk="0" hangingPunct="1">
        <a:defRPr sz="1793" kern="1200">
          <a:solidFill>
            <a:schemeClr val="tx1"/>
          </a:solidFill>
          <a:latin typeface="+mn-lt"/>
          <a:ea typeface="+mn-ea"/>
          <a:cs typeface="+mn-cs"/>
        </a:defRPr>
      </a:lvl2pPr>
      <a:lvl3pPr marL="911017" algn="l" defTabSz="911017" rtl="0" eaLnBrk="1" latinLnBrk="0" hangingPunct="1">
        <a:defRPr sz="1793" kern="1200">
          <a:solidFill>
            <a:schemeClr val="tx1"/>
          </a:solidFill>
          <a:latin typeface="+mn-lt"/>
          <a:ea typeface="+mn-ea"/>
          <a:cs typeface="+mn-cs"/>
        </a:defRPr>
      </a:lvl3pPr>
      <a:lvl4pPr marL="1366525" algn="l" defTabSz="911017" rtl="0" eaLnBrk="1" latinLnBrk="0" hangingPunct="1">
        <a:defRPr sz="1793" kern="1200">
          <a:solidFill>
            <a:schemeClr val="tx1"/>
          </a:solidFill>
          <a:latin typeface="+mn-lt"/>
          <a:ea typeface="+mn-ea"/>
          <a:cs typeface="+mn-cs"/>
        </a:defRPr>
      </a:lvl4pPr>
      <a:lvl5pPr marL="1822033" algn="l" defTabSz="911017" rtl="0" eaLnBrk="1" latinLnBrk="0" hangingPunct="1">
        <a:defRPr sz="1793" kern="1200">
          <a:solidFill>
            <a:schemeClr val="tx1"/>
          </a:solidFill>
          <a:latin typeface="+mn-lt"/>
          <a:ea typeface="+mn-ea"/>
          <a:cs typeface="+mn-cs"/>
        </a:defRPr>
      </a:lvl5pPr>
      <a:lvl6pPr marL="2277542" algn="l" defTabSz="911017" rtl="0" eaLnBrk="1" latinLnBrk="0" hangingPunct="1">
        <a:defRPr sz="1793" kern="1200">
          <a:solidFill>
            <a:schemeClr val="tx1"/>
          </a:solidFill>
          <a:latin typeface="+mn-lt"/>
          <a:ea typeface="+mn-ea"/>
          <a:cs typeface="+mn-cs"/>
        </a:defRPr>
      </a:lvl6pPr>
      <a:lvl7pPr marL="2733050" algn="l" defTabSz="911017" rtl="0" eaLnBrk="1" latinLnBrk="0" hangingPunct="1">
        <a:defRPr sz="1793" kern="1200">
          <a:solidFill>
            <a:schemeClr val="tx1"/>
          </a:solidFill>
          <a:latin typeface="+mn-lt"/>
          <a:ea typeface="+mn-ea"/>
          <a:cs typeface="+mn-cs"/>
        </a:defRPr>
      </a:lvl7pPr>
      <a:lvl8pPr marL="3188559" algn="l" defTabSz="911017" rtl="0" eaLnBrk="1" latinLnBrk="0" hangingPunct="1">
        <a:defRPr sz="1793" kern="1200">
          <a:solidFill>
            <a:schemeClr val="tx1"/>
          </a:solidFill>
          <a:latin typeface="+mn-lt"/>
          <a:ea typeface="+mn-ea"/>
          <a:cs typeface="+mn-cs"/>
        </a:defRPr>
      </a:lvl8pPr>
      <a:lvl9pPr marL="3644067" algn="l" defTabSz="911017" rtl="0" eaLnBrk="1" latinLnBrk="0" hangingPunct="1">
        <a:defRPr sz="179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4000" r="-34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46"/>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299"/>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833"/>
            <a:ext cx="2133600" cy="363773"/>
          </a:xfrm>
          <a:prstGeom prst="rect">
            <a:avLst/>
          </a:prstGeom>
        </p:spPr>
        <p:txBody>
          <a:bodyPr vert="horz" lIns="91440" tIns="45720" rIns="91440" bIns="45720" rtlCol="0" anchor="ctr"/>
          <a:lstStyle>
            <a:lvl1pPr algn="l">
              <a:defRPr sz="1196">
                <a:solidFill>
                  <a:schemeClr val="tx1">
                    <a:tint val="75000"/>
                  </a:schemeClr>
                </a:solidFill>
              </a:defRPr>
            </a:lvl1pPr>
          </a:lstStyle>
          <a:p>
            <a:pPr fontAlgn="auto">
              <a:spcBef>
                <a:spcPts val="0"/>
              </a:spcBef>
              <a:spcAft>
                <a:spcPts val="0"/>
              </a:spcAft>
            </a:pPr>
            <a:fld id="{D44C03BC-E53F-42C8-87ED-CA52CEE12677}" type="datetime1">
              <a:rPr lang="tr-TR" smtClean="0">
                <a:solidFill>
                  <a:prstClr val="black">
                    <a:tint val="75000"/>
                  </a:prstClr>
                </a:solidFill>
                <a:latin typeface="Calibri"/>
              </a:rPr>
              <a:pPr fontAlgn="auto">
                <a:spcBef>
                  <a:spcPts val="0"/>
                </a:spcBef>
                <a:spcAft>
                  <a:spcPts val="0"/>
                </a:spcAft>
              </a:pPr>
              <a:t>23.02.2018</a:t>
            </a:fld>
            <a:endParaRPr lang="tr-TR">
              <a:solidFill>
                <a:prstClr val="black">
                  <a:tint val="75000"/>
                </a:prstClr>
              </a:solidFill>
              <a:latin typeface="Calibri"/>
            </a:endParaRPr>
          </a:p>
        </p:txBody>
      </p:sp>
      <p:sp>
        <p:nvSpPr>
          <p:cNvPr id="5" name="4 Altbilgi Yer Tutucusu"/>
          <p:cNvSpPr>
            <a:spLocks noGrp="1"/>
          </p:cNvSpPr>
          <p:nvPr>
            <p:ph type="ftr" sz="quarter" idx="3"/>
          </p:nvPr>
        </p:nvSpPr>
        <p:spPr>
          <a:xfrm>
            <a:off x="3124200" y="6332833"/>
            <a:ext cx="2895600" cy="363773"/>
          </a:xfrm>
          <a:prstGeom prst="rect">
            <a:avLst/>
          </a:prstGeom>
        </p:spPr>
        <p:txBody>
          <a:bodyPr vert="horz" lIns="91440" tIns="45720" rIns="91440" bIns="45720" rtlCol="0" anchor="ctr"/>
          <a:lstStyle>
            <a:lvl1pPr algn="ctr">
              <a:defRPr sz="1196">
                <a:solidFill>
                  <a:schemeClr val="tx1">
                    <a:tint val="75000"/>
                  </a:schemeClr>
                </a:solidFill>
              </a:defRPr>
            </a:lvl1pPr>
          </a:lstStyle>
          <a:p>
            <a:pPr fontAlgn="auto">
              <a:spcBef>
                <a:spcPts val="0"/>
              </a:spcBef>
              <a:spcAft>
                <a:spcPts val="0"/>
              </a:spcAft>
            </a:pPr>
            <a:endParaRPr lang="tr-TR">
              <a:solidFill>
                <a:prstClr val="black">
                  <a:tint val="75000"/>
                </a:prstClr>
              </a:solidFill>
              <a:latin typeface="Calibri"/>
            </a:endParaRPr>
          </a:p>
        </p:txBody>
      </p:sp>
      <p:sp>
        <p:nvSpPr>
          <p:cNvPr id="6" name="5 Slayt Numarası Yer Tutucusu"/>
          <p:cNvSpPr>
            <a:spLocks noGrp="1"/>
          </p:cNvSpPr>
          <p:nvPr>
            <p:ph type="sldNum" sz="quarter" idx="4"/>
          </p:nvPr>
        </p:nvSpPr>
        <p:spPr>
          <a:xfrm>
            <a:off x="6553200" y="6332833"/>
            <a:ext cx="2133600" cy="363773"/>
          </a:xfrm>
          <a:prstGeom prst="rect">
            <a:avLst/>
          </a:prstGeom>
        </p:spPr>
        <p:txBody>
          <a:bodyPr vert="horz" lIns="91440" tIns="45720" rIns="91440" bIns="45720" rtlCol="0" anchor="ctr"/>
          <a:lstStyle>
            <a:lvl1pPr algn="r">
              <a:defRPr sz="1196">
                <a:solidFill>
                  <a:schemeClr val="tx1">
                    <a:tint val="75000"/>
                  </a:schemeClr>
                </a:solidFill>
              </a:defRPr>
            </a:lvl1pPr>
          </a:lstStyle>
          <a:p>
            <a:pPr fontAlgn="auto">
              <a:spcBef>
                <a:spcPts val="0"/>
              </a:spcBef>
              <a:spcAft>
                <a:spcPts val="0"/>
              </a:spcAft>
            </a:pPr>
            <a:fld id="{F302176B-0E47-46AC-8F43-DAB4B8A37D06}" type="slidenum">
              <a:rPr lang="tr-TR" smtClean="0">
                <a:solidFill>
                  <a:prstClr val="black">
                    <a:tint val="75000"/>
                  </a:prstClr>
                </a:solidFill>
                <a:latin typeface="Calibri"/>
              </a:rPr>
              <a:pPr fontAlgn="auto">
                <a:spcBef>
                  <a:spcPts val="0"/>
                </a:spcBef>
                <a:spcAft>
                  <a:spcPts val="0"/>
                </a:spcAft>
              </a:pPr>
              <a:t>‹#›</a:t>
            </a:fld>
            <a:endParaRPr lang="tr-TR">
              <a:solidFill>
                <a:prstClr val="black">
                  <a:tint val="75000"/>
                </a:prstClr>
              </a:solidFill>
              <a:latin typeface="Calibri"/>
            </a:endParaRPr>
          </a:p>
        </p:txBody>
      </p:sp>
    </p:spTree>
    <p:extLst>
      <p:ext uri="{BB962C8B-B14F-4D97-AF65-F5344CB8AC3E}">
        <p14:creationId xmlns:p14="http://schemas.microsoft.com/office/powerpoint/2010/main" val="132663141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ftr="0" dt="0"/>
  <p:txStyles>
    <p:titleStyle>
      <a:lvl1pPr algn="ctr" defTabSz="911017" rtl="0" eaLnBrk="1" latinLnBrk="0" hangingPunct="1">
        <a:spcBef>
          <a:spcPct val="0"/>
        </a:spcBef>
        <a:buNone/>
        <a:defRPr sz="4384" kern="1200">
          <a:solidFill>
            <a:schemeClr val="tx1"/>
          </a:solidFill>
          <a:latin typeface="+mj-lt"/>
          <a:ea typeface="+mj-ea"/>
          <a:cs typeface="+mj-cs"/>
        </a:defRPr>
      </a:lvl1pPr>
    </p:titleStyle>
    <p:bodyStyle>
      <a:lvl1pPr marL="341631" indent="-341631" algn="l" defTabSz="911017" rtl="0" eaLnBrk="1" latinLnBrk="0" hangingPunct="1">
        <a:spcBef>
          <a:spcPct val="20000"/>
        </a:spcBef>
        <a:buFont typeface="Arial" pitchFamily="34" charset="0"/>
        <a:buChar char="•"/>
        <a:defRPr sz="3188" kern="1200">
          <a:solidFill>
            <a:schemeClr val="tx1"/>
          </a:solidFill>
          <a:latin typeface="+mn-lt"/>
          <a:ea typeface="+mn-ea"/>
          <a:cs typeface="+mn-cs"/>
        </a:defRPr>
      </a:lvl1pPr>
      <a:lvl2pPr marL="740201" indent="-284693" algn="l" defTabSz="911017" rtl="0" eaLnBrk="1" latinLnBrk="0" hangingPunct="1">
        <a:spcBef>
          <a:spcPct val="20000"/>
        </a:spcBef>
        <a:buFont typeface="Arial" pitchFamily="34" charset="0"/>
        <a:buChar char="–"/>
        <a:defRPr sz="2790" kern="1200">
          <a:solidFill>
            <a:schemeClr val="tx1"/>
          </a:solidFill>
          <a:latin typeface="+mn-lt"/>
          <a:ea typeface="+mn-ea"/>
          <a:cs typeface="+mn-cs"/>
        </a:defRPr>
      </a:lvl2pPr>
      <a:lvl3pPr marL="1138771" indent="-227754" algn="l" defTabSz="911017" rtl="0" eaLnBrk="1" latinLnBrk="0" hangingPunct="1">
        <a:spcBef>
          <a:spcPct val="20000"/>
        </a:spcBef>
        <a:buFont typeface="Arial" pitchFamily="34" charset="0"/>
        <a:buChar char="•"/>
        <a:defRPr sz="2391" kern="1200">
          <a:solidFill>
            <a:schemeClr val="tx1"/>
          </a:solidFill>
          <a:latin typeface="+mn-lt"/>
          <a:ea typeface="+mn-ea"/>
          <a:cs typeface="+mn-cs"/>
        </a:defRPr>
      </a:lvl3pPr>
      <a:lvl4pPr marL="1594279"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4pPr>
      <a:lvl5pPr marL="2049788"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5pPr>
      <a:lvl6pPr marL="2505296"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6pPr>
      <a:lvl7pPr marL="2960804"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7pPr>
      <a:lvl8pPr marL="3416313"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8pPr>
      <a:lvl9pPr marL="3871821"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9pPr>
    </p:bodyStyle>
    <p:otherStyle>
      <a:defPPr>
        <a:defRPr lang="tr-TR"/>
      </a:defPPr>
      <a:lvl1pPr marL="0" algn="l" defTabSz="911017" rtl="0" eaLnBrk="1" latinLnBrk="0" hangingPunct="1">
        <a:defRPr sz="1793" kern="1200">
          <a:solidFill>
            <a:schemeClr val="tx1"/>
          </a:solidFill>
          <a:latin typeface="+mn-lt"/>
          <a:ea typeface="+mn-ea"/>
          <a:cs typeface="+mn-cs"/>
        </a:defRPr>
      </a:lvl1pPr>
      <a:lvl2pPr marL="455508" algn="l" defTabSz="911017" rtl="0" eaLnBrk="1" latinLnBrk="0" hangingPunct="1">
        <a:defRPr sz="1793" kern="1200">
          <a:solidFill>
            <a:schemeClr val="tx1"/>
          </a:solidFill>
          <a:latin typeface="+mn-lt"/>
          <a:ea typeface="+mn-ea"/>
          <a:cs typeface="+mn-cs"/>
        </a:defRPr>
      </a:lvl2pPr>
      <a:lvl3pPr marL="911017" algn="l" defTabSz="911017" rtl="0" eaLnBrk="1" latinLnBrk="0" hangingPunct="1">
        <a:defRPr sz="1793" kern="1200">
          <a:solidFill>
            <a:schemeClr val="tx1"/>
          </a:solidFill>
          <a:latin typeface="+mn-lt"/>
          <a:ea typeface="+mn-ea"/>
          <a:cs typeface="+mn-cs"/>
        </a:defRPr>
      </a:lvl3pPr>
      <a:lvl4pPr marL="1366525" algn="l" defTabSz="911017" rtl="0" eaLnBrk="1" latinLnBrk="0" hangingPunct="1">
        <a:defRPr sz="1793" kern="1200">
          <a:solidFill>
            <a:schemeClr val="tx1"/>
          </a:solidFill>
          <a:latin typeface="+mn-lt"/>
          <a:ea typeface="+mn-ea"/>
          <a:cs typeface="+mn-cs"/>
        </a:defRPr>
      </a:lvl4pPr>
      <a:lvl5pPr marL="1822033" algn="l" defTabSz="911017" rtl="0" eaLnBrk="1" latinLnBrk="0" hangingPunct="1">
        <a:defRPr sz="1793" kern="1200">
          <a:solidFill>
            <a:schemeClr val="tx1"/>
          </a:solidFill>
          <a:latin typeface="+mn-lt"/>
          <a:ea typeface="+mn-ea"/>
          <a:cs typeface="+mn-cs"/>
        </a:defRPr>
      </a:lvl5pPr>
      <a:lvl6pPr marL="2277542" algn="l" defTabSz="911017" rtl="0" eaLnBrk="1" latinLnBrk="0" hangingPunct="1">
        <a:defRPr sz="1793" kern="1200">
          <a:solidFill>
            <a:schemeClr val="tx1"/>
          </a:solidFill>
          <a:latin typeface="+mn-lt"/>
          <a:ea typeface="+mn-ea"/>
          <a:cs typeface="+mn-cs"/>
        </a:defRPr>
      </a:lvl6pPr>
      <a:lvl7pPr marL="2733050" algn="l" defTabSz="911017" rtl="0" eaLnBrk="1" latinLnBrk="0" hangingPunct="1">
        <a:defRPr sz="1793" kern="1200">
          <a:solidFill>
            <a:schemeClr val="tx1"/>
          </a:solidFill>
          <a:latin typeface="+mn-lt"/>
          <a:ea typeface="+mn-ea"/>
          <a:cs typeface="+mn-cs"/>
        </a:defRPr>
      </a:lvl7pPr>
      <a:lvl8pPr marL="3188559" algn="l" defTabSz="911017" rtl="0" eaLnBrk="1" latinLnBrk="0" hangingPunct="1">
        <a:defRPr sz="1793" kern="1200">
          <a:solidFill>
            <a:schemeClr val="tx1"/>
          </a:solidFill>
          <a:latin typeface="+mn-lt"/>
          <a:ea typeface="+mn-ea"/>
          <a:cs typeface="+mn-cs"/>
        </a:defRPr>
      </a:lvl8pPr>
      <a:lvl9pPr marL="3644067" algn="l" defTabSz="911017" rtl="0" eaLnBrk="1" latinLnBrk="0" hangingPunct="1">
        <a:defRPr sz="179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46"/>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299"/>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885"/>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6ACD6BE-8E25-4BE2-8B47-433070484399}" type="datetime1">
              <a:rPr lang="en-US" smtClean="0">
                <a:solidFill>
                  <a:prstClr val="black">
                    <a:tint val="75000"/>
                  </a:prstClr>
                </a:solidFill>
                <a:latin typeface="Calibri"/>
              </a:rPr>
              <a:pPr>
                <a:defRPr/>
              </a:pPr>
              <a:t>2/23/2018</a:t>
            </a:fld>
            <a:endParaRPr lang="en-CA">
              <a:solidFill>
                <a:prstClr val="black">
                  <a:tint val="75000"/>
                </a:prstClr>
              </a:solidFill>
              <a:latin typeface="Calibri"/>
            </a:endParaRPr>
          </a:p>
        </p:txBody>
      </p:sp>
      <p:sp>
        <p:nvSpPr>
          <p:cNvPr id="5" name="4 Altbilgi Yer Tutucusu"/>
          <p:cNvSpPr>
            <a:spLocks noGrp="1"/>
          </p:cNvSpPr>
          <p:nvPr>
            <p:ph type="ftr" sz="quarter" idx="3"/>
          </p:nvPr>
        </p:nvSpPr>
        <p:spPr>
          <a:xfrm>
            <a:off x="3124200" y="6332885"/>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a:endParaRPr>
          </a:p>
        </p:txBody>
      </p:sp>
      <p:sp>
        <p:nvSpPr>
          <p:cNvPr id="6" name="5 Slayt Numarası Yer Tutucusu"/>
          <p:cNvSpPr>
            <a:spLocks noGrp="1"/>
          </p:cNvSpPr>
          <p:nvPr>
            <p:ph type="sldNum" sz="quarter" idx="4"/>
          </p:nvPr>
        </p:nvSpPr>
        <p:spPr>
          <a:xfrm>
            <a:off x="6553200" y="6332885"/>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a:rPr>
              <a:pPr>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4058022182"/>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ransition spd="slow">
    <p:push dir="u"/>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m.tr/url?sa=i&amp;rct=j&amp;q=&amp;esrc=s&amp;source=images&amp;cd=&amp;cad=rja&amp;uact=8&amp;ved=0CAcQjRw&amp;url=https://www.kobi-line.com.tr/content/458/uygulamali-girisimcilik-egitimi-alanlara-sertifika&amp;ei=4DBoVcbOL4O7swGr-IJQ&amp;bvm=bv.93990622,d.bGg&amp;psig=AFQjCNHzVlp9J9fpzHj9C_FFudlcWM7tRQ&amp;ust=1432978004475280" TargetMode="External"/><Relationship Id="rId3" Type="http://schemas.openxmlformats.org/officeDocument/2006/relationships/hyperlink" Target="http://www.google.com.tr/url?sa=i&amp;rct=j&amp;q=&amp;esrc=s&amp;source=images&amp;cd=&amp;cad=rja&amp;uact=8&amp;ved=0CAcQjRw&amp;url=http://www.tradeandexportme.com/2013/05/enhancing-ksas-sme-sector/&amp;ei=FDBoVf_JBIOnsAHY9YCIDg&amp;bvm=bv.93990622,d.bGg&amp;psig=AFQjCNGZZFUPr4HVbSYLhrpEdFz6sR31PA&amp;ust=1432977803300368" TargetMode="External"/><Relationship Id="rId7"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07.xml"/><Relationship Id="rId6" Type="http://schemas.openxmlformats.org/officeDocument/2006/relationships/hyperlink" Target="http://www.google.com.tr/url?sa=i&amp;rct=j&amp;q=&amp;esrc=s&amp;source=images&amp;cd=&amp;cad=rja&amp;uact=8&amp;ved=0CAcQjRw&amp;url=http://www.infotechaligned.com/project_management/large-project-success-pragmatic-phasing/&amp;ei=ay9oVY3UGMmqsgHAy4GQDQ&amp;bvm=bv.93990622,d.bGg&amp;psig=AFQjCNEN9IOfubqfo_dlqfLkCNIpldjfUg&amp;ust=1432977632532396" TargetMode="External"/><Relationship Id="rId11" Type="http://schemas.openxmlformats.org/officeDocument/2006/relationships/image" Target="../media/image16.png"/><Relationship Id="rId5" Type="http://schemas.openxmlformats.org/officeDocument/2006/relationships/image" Target="../media/image13.jpeg"/><Relationship Id="rId10" Type="http://schemas.openxmlformats.org/officeDocument/2006/relationships/hyperlink" Target="http://www.google.com.tr/url?sa=i&amp;rct=j&amp;q=&amp;esrc=s&amp;source=images&amp;cd=&amp;cad=rja&amp;uact=8&amp;ved=0CAcQjRw&amp;url=http://www.borsaistanbul.com/kurumsal/borsa-istanbul-hakkinda/kurumsal-kimlik&amp;ei=DjJoVeWnEcKLsgHclIPoAg&amp;bvm=bv.93990622,d.bGg&amp;psig=AFQjCNEp9YEf-oYarTE9_dB-Az9v1kU0vA&amp;ust=1432978298299390" TargetMode="External"/><Relationship Id="rId4" Type="http://schemas.openxmlformats.org/officeDocument/2006/relationships/image" Target="../media/image12.jpe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0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www.google.com.tr/url?sa=i&amp;rct=j&amp;q=&amp;esrc=s&amp;source=images&amp;cd=&amp;cad=rja&amp;uact=8&amp;ved=0CAcQjRxqFQoTCO3QpbjR-ccCFce9Ggod0NIICg&amp;url=http://skollworldforum.org/organization/global-social-benefit-incubator/&amp;bvm=bv.102537793,d.bGg&amp;psig=AFQjCNG6InTn97Qdy0mE7Mv_y_b98t2qdw&amp;ust=144242697464830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7.xml"/><Relationship Id="rId6" Type="http://schemas.openxmlformats.org/officeDocument/2006/relationships/image" Target="../media/image23.jpeg"/><Relationship Id="rId5" Type="http://schemas.openxmlformats.org/officeDocument/2006/relationships/hyperlink" Target="https://www.google.com.tr/url?sa=i&amp;rct=j&amp;q=&amp;esrc=s&amp;source=images&amp;cd=&amp;cad=rja&amp;uact=8&amp;ved=0CAcQjRw&amp;url=https://www.kobi-line.com.tr/content/458/uygulamali-girisimcilik-egitimi-alanlara-sertifika&amp;ei=4DBoVcbOL4O7swGr-IJQ&amp;bvm=bv.93990622,d.bGg&amp;psig=AFQjCNHzVlp9J9fpzHj9C_FFudlcWM7tRQ&amp;ust=1432978004475280" TargetMode="Externa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0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0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0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07.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tr/url?sa=i&amp;rct=j&amp;q=&amp;esrc=s&amp;source=images&amp;cd=&amp;cad=rja&amp;uact=8&amp;ved=0ahUKEwi8iIn9ypXWAhWJLMAKHU8HAoEQjRwIBw&amp;url=https://www.sanayi.gov.tr/&amp;psig=AFQjCNHZwUELO_N9VJR1rJtjtsIjRbI_jg&amp;ust=1504959974907749" TargetMode="External"/><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3.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36.xml"/><Relationship Id="rId1" Type="http://schemas.openxmlformats.org/officeDocument/2006/relationships/slideLayout" Target="../slideLayouts/slideLayout2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2.xml"/><Relationship Id="rId5" Type="http://schemas.openxmlformats.org/officeDocument/2006/relationships/image" Target="../media/image10.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46.xml"/><Relationship Id="rId1" Type="http://schemas.openxmlformats.org/officeDocument/2006/relationships/slideLayout" Target="../slideLayouts/slideLayout3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3000" r="-27000"/>
          </a:stretch>
        </a:blipFill>
        <a:effectLst/>
      </p:bgPr>
    </p:bg>
    <p:spTree>
      <p:nvGrpSpPr>
        <p:cNvPr id="1" name=""/>
        <p:cNvGrpSpPr/>
        <p:nvPr/>
      </p:nvGrpSpPr>
      <p:grpSpPr>
        <a:xfrm>
          <a:off x="0" y="0"/>
          <a:ext cx="0" cy="0"/>
          <a:chOff x="0" y="0"/>
          <a:chExt cx="0" cy="0"/>
        </a:xfrm>
      </p:grpSpPr>
      <p:sp>
        <p:nvSpPr>
          <p:cNvPr id="15" name="5 Başlık"/>
          <p:cNvSpPr txBox="1">
            <a:spLocks/>
          </p:cNvSpPr>
          <p:nvPr/>
        </p:nvSpPr>
        <p:spPr>
          <a:xfrm>
            <a:off x="626228" y="1981522"/>
            <a:ext cx="4663185" cy="2293352"/>
          </a:xfrm>
          <a:prstGeom prst="rect">
            <a:avLst/>
          </a:prstGeom>
        </p:spPr>
        <p:txBody>
          <a:bodyPr vert="horz" lIns="91101" tIns="45551" rIns="91101" bIns="45551" rtlCol="0" anchor="b">
            <a:noAutofit/>
          </a:bodyPr>
          <a:lstStyle/>
          <a:p>
            <a:pPr fontAlgn="auto">
              <a:spcAft>
                <a:spcPts val="0"/>
              </a:spcAft>
              <a:defRPr/>
            </a:pPr>
            <a:r>
              <a:rPr lang="tr-TR" sz="3985" b="1" dirty="0">
                <a:solidFill>
                  <a:prstClr val="white"/>
                </a:solidFill>
                <a:latin typeface="Calibri"/>
              </a:rPr>
              <a:t/>
            </a:r>
            <a:br>
              <a:rPr lang="tr-TR" sz="3985" b="1" dirty="0">
                <a:solidFill>
                  <a:prstClr val="white"/>
                </a:solidFill>
                <a:latin typeface="Calibri"/>
              </a:rPr>
            </a:br>
            <a:endParaRPr lang="tr-TR" sz="2391" b="1" dirty="0">
              <a:solidFill>
                <a:prstClr val="white"/>
              </a:solidFill>
              <a:latin typeface="Calibri"/>
            </a:endParaRPr>
          </a:p>
        </p:txBody>
      </p:sp>
      <p:sp>
        <p:nvSpPr>
          <p:cNvPr id="2" name="Metin kutusu 1"/>
          <p:cNvSpPr txBox="1"/>
          <p:nvPr/>
        </p:nvSpPr>
        <p:spPr>
          <a:xfrm>
            <a:off x="2276278" y="4492419"/>
            <a:ext cx="5165374" cy="1809157"/>
          </a:xfrm>
          <a:prstGeom prst="rect">
            <a:avLst/>
          </a:prstGeom>
          <a:noFill/>
        </p:spPr>
        <p:txBody>
          <a:bodyPr wrap="square" rtlCol="0">
            <a:spAutoFit/>
          </a:bodyPr>
          <a:lstStyle/>
          <a:p>
            <a:pPr algn="ctr"/>
            <a:r>
              <a:rPr lang="tr-TR" sz="2790" b="1" dirty="0">
                <a:solidFill>
                  <a:prstClr val="white"/>
                </a:solidFill>
                <a:latin typeface="Calibri"/>
              </a:rPr>
              <a:t>Erkan GÜNGÖR</a:t>
            </a:r>
          </a:p>
          <a:p>
            <a:pPr algn="ctr"/>
            <a:r>
              <a:rPr lang="tr-TR" sz="2790" b="1" dirty="0">
                <a:solidFill>
                  <a:prstClr val="white"/>
                </a:solidFill>
                <a:latin typeface="Calibri"/>
              </a:rPr>
              <a:t>KOSGEB Bursa Müdürü</a:t>
            </a:r>
          </a:p>
          <a:p>
            <a:pPr algn="ctr"/>
            <a:endParaRPr lang="tr-TR" sz="2790" b="1" dirty="0">
              <a:solidFill>
                <a:prstClr val="white"/>
              </a:solidFill>
              <a:latin typeface="Calibri"/>
            </a:endParaRPr>
          </a:p>
          <a:p>
            <a:pPr algn="ctr"/>
            <a:r>
              <a:rPr lang="tr-TR" sz="2790" b="1" dirty="0">
                <a:solidFill>
                  <a:prstClr val="white"/>
                </a:solidFill>
                <a:latin typeface="Calibri"/>
              </a:rPr>
              <a:t>Ş</a:t>
            </a:r>
            <a:r>
              <a:rPr lang="tr-TR" sz="2790" b="1" dirty="0" smtClean="0">
                <a:solidFill>
                  <a:prstClr val="white"/>
                </a:solidFill>
                <a:latin typeface="Calibri"/>
              </a:rPr>
              <a:t>ubat</a:t>
            </a:r>
            <a:r>
              <a:rPr lang="tr-TR" sz="2790" b="1" dirty="0" smtClean="0">
                <a:solidFill>
                  <a:prstClr val="white"/>
                </a:solidFill>
                <a:latin typeface="Calibri"/>
              </a:rPr>
              <a:t> </a:t>
            </a:r>
            <a:r>
              <a:rPr lang="tr-TR" sz="2790" b="1" dirty="0" smtClean="0">
                <a:solidFill>
                  <a:prstClr val="white"/>
                </a:solidFill>
                <a:latin typeface="Calibri"/>
              </a:rPr>
              <a:t>2018, </a:t>
            </a:r>
            <a:r>
              <a:rPr lang="tr-TR" sz="2790" b="1" dirty="0">
                <a:solidFill>
                  <a:prstClr val="white"/>
                </a:solidFill>
                <a:latin typeface="Calibri"/>
              </a:rPr>
              <a:t>Bursa</a:t>
            </a:r>
          </a:p>
        </p:txBody>
      </p:sp>
      <p:sp>
        <p:nvSpPr>
          <p:cNvPr id="3" name="Metin kutusu 2"/>
          <p:cNvSpPr txBox="1"/>
          <p:nvPr/>
        </p:nvSpPr>
        <p:spPr>
          <a:xfrm>
            <a:off x="697970" y="2122684"/>
            <a:ext cx="3820320" cy="1318537"/>
          </a:xfrm>
          <a:prstGeom prst="rect">
            <a:avLst/>
          </a:prstGeom>
          <a:noFill/>
        </p:spPr>
        <p:txBody>
          <a:bodyPr wrap="square" rtlCol="0">
            <a:spAutoFit/>
          </a:bodyPr>
          <a:lstStyle/>
          <a:p>
            <a:pPr algn="r"/>
            <a:r>
              <a:rPr lang="tr-TR" sz="7970" b="1" dirty="0">
                <a:solidFill>
                  <a:prstClr val="white"/>
                </a:solidFill>
                <a:effectLst>
                  <a:outerShdw blurRad="38100" dist="38100" dir="2700000" algn="tl">
                    <a:srgbClr val="000000">
                      <a:alpha val="43137"/>
                    </a:srgbClr>
                  </a:outerShdw>
                </a:effectLst>
                <a:latin typeface="Calibri"/>
              </a:rPr>
              <a:t> </a:t>
            </a:r>
          </a:p>
        </p:txBody>
      </p:sp>
      <p:sp>
        <p:nvSpPr>
          <p:cNvPr id="4" name="Metin kutusu 3"/>
          <p:cNvSpPr txBox="1"/>
          <p:nvPr/>
        </p:nvSpPr>
        <p:spPr>
          <a:xfrm>
            <a:off x="631856" y="2800443"/>
            <a:ext cx="7963285" cy="1563846"/>
          </a:xfrm>
          <a:prstGeom prst="rect">
            <a:avLst/>
          </a:prstGeom>
          <a:noFill/>
        </p:spPr>
        <p:txBody>
          <a:bodyPr wrap="square" rtlCol="0">
            <a:spAutoFit/>
          </a:bodyPr>
          <a:lstStyle/>
          <a:p>
            <a:pPr algn="ctr"/>
            <a:r>
              <a:rPr lang="tr-TR" sz="4782" b="1" dirty="0">
                <a:solidFill>
                  <a:prstClr val="white"/>
                </a:solidFill>
                <a:effectLst>
                  <a:outerShdw blurRad="38100" dist="38100" dir="2700000" algn="tl">
                    <a:srgbClr val="000000">
                      <a:alpha val="43137"/>
                    </a:srgbClr>
                  </a:outerShdw>
                </a:effectLst>
                <a:latin typeface="Calibri"/>
              </a:rPr>
              <a:t>KOSGEB DESTEK VE HİZMETLERİ</a:t>
            </a:r>
            <a:endParaRPr lang="tr-TR" sz="4782" dirty="0">
              <a:solidFill>
                <a:prstClr val="black"/>
              </a:solidFill>
              <a:latin typeface="Calibri"/>
            </a:endParaRPr>
          </a:p>
        </p:txBody>
      </p:sp>
      <p:sp>
        <p:nvSpPr>
          <p:cNvPr id="5" name="Slayt Numarası Yer Tutucusu 4"/>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1</a:t>
            </a:fld>
            <a:endParaRPr lang="en-CA" dirty="0">
              <a:solidFill>
                <a:prstClr val="black">
                  <a:tint val="75000"/>
                </a:prstClr>
              </a:solidFill>
            </a:endParaRPr>
          </a:p>
        </p:txBody>
      </p:sp>
      <p:pic>
        <p:nvPicPr>
          <p:cNvPr id="8" name="Picture 3"/>
          <p:cNvPicPr>
            <a:picLocks noChangeAspect="1" noChangeArrowheads="1"/>
          </p:cNvPicPr>
          <p:nvPr/>
        </p:nvPicPr>
        <p:blipFill>
          <a:blip r:embed="rId4" cstate="print"/>
          <a:srcRect/>
          <a:stretch>
            <a:fillRect/>
          </a:stretch>
        </p:blipFill>
        <p:spPr bwMode="auto">
          <a:xfrm>
            <a:off x="3531751" y="761880"/>
            <a:ext cx="2080498" cy="1467493"/>
          </a:xfrm>
          <a:prstGeom prst="rect">
            <a:avLst/>
          </a:prstGeom>
          <a:noFill/>
          <a:ln w="9525">
            <a:noFill/>
            <a:miter lim="800000"/>
            <a:headEnd/>
            <a:tailEnd/>
          </a:ln>
        </p:spPr>
      </p:pic>
    </p:spTree>
    <p:extLst>
      <p:ext uri="{BB962C8B-B14F-4D97-AF65-F5344CB8AC3E}">
        <p14:creationId xmlns:p14="http://schemas.microsoft.com/office/powerpoint/2010/main" val="3629650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solidFill>
                  <a:prstClr val="black">
                    <a:tint val="75000"/>
                  </a:prstClr>
                </a:solidFill>
              </a:rPr>
              <a:pPr/>
              <a:t>10</a:t>
            </a:fld>
            <a:endParaRPr lang="tr-TR">
              <a:solidFill>
                <a:prstClr val="black">
                  <a:tint val="75000"/>
                </a:prstClr>
              </a:solidFill>
            </a:endParaRPr>
          </a:p>
        </p:txBody>
      </p:sp>
      <p:pic>
        <p:nvPicPr>
          <p:cNvPr id="3" name="Picture 3"/>
          <p:cNvPicPr>
            <a:picLocks noChangeAspect="1" noChangeArrowheads="1"/>
          </p:cNvPicPr>
          <p:nvPr/>
        </p:nvPicPr>
        <p:blipFill>
          <a:blip r:embed="rId2" cstate="print"/>
          <a:srcRect/>
          <a:stretch>
            <a:fillRect/>
          </a:stretch>
        </p:blipFill>
        <p:spPr bwMode="auto">
          <a:xfrm>
            <a:off x="8172400" y="175304"/>
            <a:ext cx="720080" cy="506032"/>
          </a:xfrm>
          <a:prstGeom prst="rect">
            <a:avLst/>
          </a:prstGeom>
          <a:noFill/>
          <a:ln w="9525">
            <a:noFill/>
            <a:miter lim="800000"/>
            <a:headEnd/>
            <a:tailEnd/>
          </a:ln>
        </p:spPr>
      </p:pic>
      <p:sp>
        <p:nvSpPr>
          <p:cNvPr id="4" name="3 Metin kutusu"/>
          <p:cNvSpPr txBox="1"/>
          <p:nvPr/>
        </p:nvSpPr>
        <p:spPr>
          <a:xfrm>
            <a:off x="1314798" y="-27173"/>
            <a:ext cx="6768752" cy="582609"/>
          </a:xfrm>
          <a:prstGeom prst="rect">
            <a:avLst/>
          </a:prstGeom>
          <a:noFill/>
        </p:spPr>
        <p:txBody>
          <a:bodyPr wrap="square" rtlCol="0">
            <a:spAutoFit/>
          </a:bodyPr>
          <a:lstStyle/>
          <a:p>
            <a:pPr fontAlgn="auto">
              <a:spcBef>
                <a:spcPts val="0"/>
              </a:spcBef>
              <a:spcAft>
                <a:spcPts val="0"/>
              </a:spcAft>
            </a:pPr>
            <a:r>
              <a:rPr lang="tr-TR" sz="3200" b="1" dirty="0">
                <a:solidFill>
                  <a:srgbClr val="00B3D2"/>
                </a:solidFill>
                <a:latin typeface="Calibri"/>
              </a:rPr>
              <a:t>KOSGEB DESTEK PROGRAMLARI</a:t>
            </a:r>
          </a:p>
        </p:txBody>
      </p:sp>
      <p:grpSp>
        <p:nvGrpSpPr>
          <p:cNvPr id="5" name="Grup 4"/>
          <p:cNvGrpSpPr/>
          <p:nvPr/>
        </p:nvGrpSpPr>
        <p:grpSpPr>
          <a:xfrm>
            <a:off x="509766" y="679440"/>
            <a:ext cx="4832644" cy="643709"/>
            <a:chOff x="509766" y="474907"/>
            <a:chExt cx="4832644" cy="646102"/>
          </a:xfrm>
        </p:grpSpPr>
        <p:pic>
          <p:nvPicPr>
            <p:cNvPr id="6" name="Picture 11" descr="http://www.tradeandexportme.com/wp-content/uploads/2013/05/SM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766" y="474907"/>
              <a:ext cx="805188" cy="646102"/>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418482" y="474907"/>
              <a:ext cx="3923928" cy="551946"/>
            </a:xfrm>
            <a:prstGeom prst="rect">
              <a:avLst/>
            </a:prstGeom>
            <a:noFill/>
          </p:spPr>
          <p:txBody>
            <a:bodyPr wrap="square" rtlCol="0">
              <a:spAutoFit/>
            </a:bodyPr>
            <a:lstStyle/>
            <a:p>
              <a:pPr fontAlgn="auto">
                <a:spcBef>
                  <a:spcPts val="0"/>
                </a:spcBef>
                <a:spcAft>
                  <a:spcPts val="0"/>
                </a:spcAft>
              </a:pPr>
              <a:r>
                <a:rPr lang="tr-TR" sz="1600" b="1" dirty="0" smtClean="0">
                  <a:solidFill>
                    <a:srgbClr val="C00000"/>
                  </a:solidFill>
                  <a:latin typeface="Calibri"/>
                </a:rPr>
                <a:t>1. GENEL DESTEK PROGRAMI</a:t>
              </a:r>
            </a:p>
            <a:p>
              <a:pPr fontAlgn="auto">
                <a:spcBef>
                  <a:spcPts val="0"/>
                </a:spcBef>
                <a:spcAft>
                  <a:spcPts val="0"/>
                </a:spcAft>
              </a:pPr>
              <a:r>
                <a:rPr lang="tr-TR" sz="1400" b="1" i="1" dirty="0" smtClean="0">
                  <a:solidFill>
                    <a:srgbClr val="00BAD9"/>
                  </a:solidFill>
                  <a:latin typeface="Calibri"/>
                </a:rPr>
                <a:t>15 Farklı Destek , Başvur-Al, %50-%60-%70 </a:t>
              </a:r>
            </a:p>
          </p:txBody>
        </p:sp>
      </p:grpSp>
      <p:grpSp>
        <p:nvGrpSpPr>
          <p:cNvPr id="8" name="Grup 7"/>
          <p:cNvGrpSpPr/>
          <p:nvPr/>
        </p:nvGrpSpPr>
        <p:grpSpPr>
          <a:xfrm>
            <a:off x="534787" y="1681856"/>
            <a:ext cx="7925645" cy="763756"/>
            <a:chOff x="1468523" y="1120596"/>
            <a:chExt cx="7925645" cy="766595"/>
          </a:xfrm>
        </p:grpSpPr>
        <p:sp>
          <p:nvSpPr>
            <p:cNvPr id="9" name="Metin kutusu 8"/>
            <p:cNvSpPr txBox="1"/>
            <p:nvPr/>
          </p:nvSpPr>
          <p:spPr>
            <a:xfrm>
              <a:off x="2301888" y="1120600"/>
              <a:ext cx="7092280" cy="766591"/>
            </a:xfrm>
            <a:prstGeom prst="rect">
              <a:avLst/>
            </a:prstGeom>
            <a:noFill/>
          </p:spPr>
          <p:txBody>
            <a:bodyPr wrap="square" rtlCol="0">
              <a:spAutoFit/>
            </a:bodyPr>
            <a:lstStyle/>
            <a:p>
              <a:pPr fontAlgn="auto">
                <a:spcBef>
                  <a:spcPts val="0"/>
                </a:spcBef>
                <a:spcAft>
                  <a:spcPts val="0"/>
                </a:spcAft>
              </a:pPr>
              <a:r>
                <a:rPr lang="tr-TR" sz="1600" b="1" dirty="0" smtClean="0">
                  <a:solidFill>
                    <a:srgbClr val="C00000"/>
                  </a:solidFill>
                  <a:latin typeface="Calibri"/>
                </a:rPr>
                <a:t>2. İŞBİRLİĞİ- GÜÇBİRLİĞİ DESTEK PROGRAMI </a:t>
              </a:r>
            </a:p>
            <a:p>
              <a:pPr fontAlgn="auto">
                <a:spcBef>
                  <a:spcPts val="0"/>
                </a:spcBef>
                <a:spcAft>
                  <a:spcPts val="0"/>
                </a:spcAft>
              </a:pPr>
              <a:r>
                <a:rPr lang="tr-TR" sz="1400" b="1" i="1" dirty="0">
                  <a:solidFill>
                    <a:srgbClr val="00BAD9"/>
                  </a:solidFill>
                  <a:latin typeface="Calibri"/>
                </a:rPr>
                <a:t>En az 5 İşletme </a:t>
              </a:r>
              <a:r>
                <a:rPr lang="tr-TR" sz="1400" b="1" i="1" dirty="0" smtClean="0">
                  <a:solidFill>
                    <a:srgbClr val="00BAD9"/>
                  </a:solidFill>
                  <a:latin typeface="Calibri"/>
                </a:rPr>
                <a:t>birlikteliği 300 Bin TL Hibe, Toplam 1 </a:t>
              </a:r>
              <a:r>
                <a:rPr lang="tr-TR" sz="1400" b="1" i="1" dirty="0">
                  <a:solidFill>
                    <a:srgbClr val="00BAD9"/>
                  </a:solidFill>
                  <a:latin typeface="Calibri"/>
                </a:rPr>
                <a:t>Milyon </a:t>
              </a:r>
              <a:r>
                <a:rPr lang="tr-TR" sz="1400" b="1" i="1" dirty="0" smtClean="0">
                  <a:solidFill>
                    <a:srgbClr val="00BAD9"/>
                  </a:solidFill>
                  <a:latin typeface="Calibri"/>
                </a:rPr>
                <a:t>TL</a:t>
              </a:r>
            </a:p>
            <a:p>
              <a:pPr fontAlgn="auto">
                <a:spcBef>
                  <a:spcPts val="0"/>
                </a:spcBef>
                <a:spcAft>
                  <a:spcPts val="0"/>
                </a:spcAft>
              </a:pPr>
              <a:r>
                <a:rPr lang="tr-TR" sz="1400" b="1" i="1" dirty="0" smtClean="0">
                  <a:solidFill>
                    <a:srgbClr val="00BAD9"/>
                  </a:solidFill>
                  <a:latin typeface="Calibri"/>
                </a:rPr>
                <a:t>OY/Y Teknoloji’de En az 3 işletme, 300  Bin TL Hibe Toplam 1,5 Milyon TL %50-</a:t>
              </a:r>
              <a:r>
                <a:rPr lang="tr-TR" sz="1400" b="1" i="1" dirty="0">
                  <a:solidFill>
                    <a:srgbClr val="00BAD9"/>
                  </a:solidFill>
                  <a:latin typeface="Calibri"/>
                </a:rPr>
                <a:t>%</a:t>
              </a:r>
              <a:r>
                <a:rPr lang="tr-TR" sz="1400" b="1" i="1" dirty="0" smtClean="0">
                  <a:solidFill>
                    <a:srgbClr val="00BAD9"/>
                  </a:solidFill>
                  <a:latin typeface="Calibri"/>
                </a:rPr>
                <a:t>60</a:t>
              </a:r>
              <a:endParaRPr lang="tr-TR" sz="1400" b="1" i="1" dirty="0">
                <a:solidFill>
                  <a:srgbClr val="00BAD9"/>
                </a:solidFill>
                <a:latin typeface="Calibri"/>
              </a:endParaRPr>
            </a:p>
          </p:txBody>
        </p:sp>
        <p:pic>
          <p:nvPicPr>
            <p:cNvPr id="10" name="Picture 7" descr="C:\Users\ahmet.ozyilmaz.KOSGEB\Desktop\Revizyonlar\KOBİ Proje REVİZYON\KOBİ Proje Branding\kurum iç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8523" y="1120596"/>
              <a:ext cx="660613" cy="5794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up 10"/>
          <p:cNvGrpSpPr/>
          <p:nvPr/>
        </p:nvGrpSpPr>
        <p:grpSpPr>
          <a:xfrm>
            <a:off x="683146" y="4192804"/>
            <a:ext cx="6337126" cy="580451"/>
            <a:chOff x="2857283" y="3017148"/>
            <a:chExt cx="6337126" cy="582609"/>
          </a:xfrm>
        </p:grpSpPr>
        <p:sp>
          <p:nvSpPr>
            <p:cNvPr id="12" name="Metin kutusu 11"/>
            <p:cNvSpPr txBox="1"/>
            <p:nvPr/>
          </p:nvSpPr>
          <p:spPr>
            <a:xfrm>
              <a:off x="3636127" y="3017148"/>
              <a:ext cx="5558282" cy="582609"/>
            </a:xfrm>
            <a:prstGeom prst="rect">
              <a:avLst/>
            </a:prstGeom>
            <a:noFill/>
          </p:spPr>
          <p:txBody>
            <a:bodyPr wrap="square" rtlCol="0">
              <a:spAutoFit/>
            </a:bodyPr>
            <a:lstStyle/>
            <a:p>
              <a:pPr fontAlgn="auto">
                <a:spcBef>
                  <a:spcPts val="0"/>
                </a:spcBef>
                <a:spcAft>
                  <a:spcPts val="0"/>
                </a:spcAft>
              </a:pPr>
              <a:r>
                <a:rPr lang="tr-TR" sz="1600" b="1" dirty="0" smtClean="0">
                  <a:solidFill>
                    <a:srgbClr val="C00000"/>
                  </a:solidFill>
                  <a:latin typeface="Calibri"/>
                </a:rPr>
                <a:t>4. KOBİGEL-KOBİ GELİŞİM DESTEK PROGRAMI </a:t>
              </a:r>
            </a:p>
            <a:p>
              <a:pPr fontAlgn="auto">
                <a:spcBef>
                  <a:spcPts val="0"/>
                </a:spcBef>
                <a:spcAft>
                  <a:spcPts val="0"/>
                </a:spcAft>
              </a:pPr>
              <a:r>
                <a:rPr lang="tr-TR" sz="1600" b="1" dirty="0" smtClean="0">
                  <a:solidFill>
                    <a:srgbClr val="00BAD9"/>
                  </a:solidFill>
                  <a:latin typeface="Calibri"/>
                </a:rPr>
                <a:t> </a:t>
              </a:r>
              <a:r>
                <a:rPr lang="tr-TR" sz="1400" b="1" i="1" dirty="0" smtClean="0">
                  <a:solidFill>
                    <a:srgbClr val="00BAD9"/>
                  </a:solidFill>
                  <a:latin typeface="Calibri"/>
                </a:rPr>
                <a:t>Çağrılı Projeler, 300 Bin TL </a:t>
              </a:r>
              <a:r>
                <a:rPr lang="tr-TR" sz="1400" b="1" i="1" dirty="0">
                  <a:solidFill>
                    <a:srgbClr val="00BAD9"/>
                  </a:solidFill>
                  <a:latin typeface="Calibri"/>
                </a:rPr>
                <a:t> </a:t>
              </a:r>
              <a:r>
                <a:rPr lang="tr-TR" sz="1400" b="1" i="1" dirty="0" smtClean="0">
                  <a:solidFill>
                    <a:srgbClr val="00BAD9"/>
                  </a:solidFill>
                  <a:latin typeface="Calibri"/>
                </a:rPr>
                <a:t>Hibe, Toplam 1 Milyon TL %60-%80</a:t>
              </a:r>
              <a:endParaRPr lang="tr-TR" sz="1600" b="1" dirty="0">
                <a:solidFill>
                  <a:srgbClr val="00BAD9"/>
                </a:solidFill>
                <a:latin typeface="Calibri"/>
              </a:endParaRPr>
            </a:p>
          </p:txBody>
        </p:sp>
        <p:pic>
          <p:nvPicPr>
            <p:cNvPr id="13" name="Picture 9" descr="http://www.infotechaligned.com/wp-content/themes/PureType/timthumb.php?src=http://www.infotechaligned.com/wp-content/uploads/2009/07/puzzle_push.jpg&amp;h=300&amp;w=300&amp;zc=1">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7283" y="3017416"/>
              <a:ext cx="576486" cy="5395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up 13"/>
          <p:cNvGrpSpPr/>
          <p:nvPr/>
        </p:nvGrpSpPr>
        <p:grpSpPr>
          <a:xfrm>
            <a:off x="509766" y="2809434"/>
            <a:ext cx="6589050" cy="816442"/>
            <a:chOff x="2159414" y="1988505"/>
            <a:chExt cx="6589050" cy="819477"/>
          </a:xfrm>
        </p:grpSpPr>
        <p:sp>
          <p:nvSpPr>
            <p:cNvPr id="15" name="Metin kutusu 14"/>
            <p:cNvSpPr txBox="1"/>
            <p:nvPr/>
          </p:nvSpPr>
          <p:spPr>
            <a:xfrm>
              <a:off x="3107026" y="2041391"/>
              <a:ext cx="5641438" cy="766591"/>
            </a:xfrm>
            <a:prstGeom prst="rect">
              <a:avLst/>
            </a:prstGeom>
            <a:noFill/>
          </p:spPr>
          <p:txBody>
            <a:bodyPr wrap="square" rtlCol="0">
              <a:spAutoFit/>
            </a:bodyPr>
            <a:lstStyle/>
            <a:p>
              <a:pPr fontAlgn="auto">
                <a:spcBef>
                  <a:spcPts val="0"/>
                </a:spcBef>
                <a:spcAft>
                  <a:spcPts val="0"/>
                </a:spcAft>
              </a:pPr>
              <a:r>
                <a:rPr lang="tr-TR" sz="1600" b="1" dirty="0" smtClean="0">
                  <a:solidFill>
                    <a:srgbClr val="C00000"/>
                  </a:solidFill>
                  <a:latin typeface="Calibri"/>
                </a:rPr>
                <a:t>3. GİRİŞİMCİLİK DESTEK PROGRAMI </a:t>
              </a:r>
            </a:p>
            <a:p>
              <a:pPr fontAlgn="auto">
                <a:spcBef>
                  <a:spcPts val="0"/>
                </a:spcBef>
                <a:spcAft>
                  <a:spcPts val="0"/>
                </a:spcAft>
              </a:pPr>
              <a:r>
                <a:rPr lang="tr-TR" sz="1400" b="1" i="1" dirty="0" smtClean="0">
                  <a:solidFill>
                    <a:srgbClr val="00BAD9"/>
                  </a:solidFill>
                  <a:latin typeface="Calibri"/>
                </a:rPr>
                <a:t>Yeni Girişimci Desteği 150 Bin TL Üst Limit%60-%70</a:t>
              </a:r>
            </a:p>
            <a:p>
              <a:pPr fontAlgn="auto">
                <a:spcBef>
                  <a:spcPts val="0"/>
                </a:spcBef>
                <a:spcAft>
                  <a:spcPts val="0"/>
                </a:spcAft>
              </a:pPr>
              <a:r>
                <a:rPr lang="tr-TR" sz="1400" b="1" i="1" dirty="0" smtClean="0">
                  <a:solidFill>
                    <a:srgbClr val="00BAD9"/>
                  </a:solidFill>
                  <a:latin typeface="Calibri"/>
                </a:rPr>
                <a:t>Kadın, Engelli, Gazi, Şehit Yakınına  %80-90</a:t>
              </a:r>
              <a:endParaRPr lang="tr-TR" sz="1400" b="1" i="1" dirty="0">
                <a:solidFill>
                  <a:srgbClr val="00BAD9"/>
                </a:solidFill>
                <a:latin typeface="Calibri"/>
              </a:endParaRPr>
            </a:p>
          </p:txBody>
        </p:sp>
        <p:pic>
          <p:nvPicPr>
            <p:cNvPr id="16" name="Picture 13" descr="https://www.kobi-line.com.tr/uploaded/filelibs/3009201205.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414" y="1988505"/>
              <a:ext cx="866830" cy="661702"/>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Slayt Numarası Yer Tutucusu 2"/>
          <p:cNvSpPr txBox="1">
            <a:spLocks/>
          </p:cNvSpPr>
          <p:nvPr/>
        </p:nvSpPr>
        <p:spPr>
          <a:xfrm>
            <a:off x="6553200" y="6309428"/>
            <a:ext cx="2133600" cy="362426"/>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F16F97C-866D-4F85-A1F6-DDF39F62CB6A}" type="slidenum">
              <a:rPr lang="en-CA" smtClean="0">
                <a:solidFill>
                  <a:prstClr val="black">
                    <a:tint val="75000"/>
                  </a:prstClr>
                </a:solidFill>
              </a:rPr>
              <a:pPr fontAlgn="auto">
                <a:spcBef>
                  <a:spcPts val="0"/>
                </a:spcBef>
                <a:spcAft>
                  <a:spcPts val="0"/>
                </a:spcAft>
                <a:defRPr/>
              </a:pPr>
              <a:t>10</a:t>
            </a:fld>
            <a:endParaRPr lang="en-CA" dirty="0">
              <a:solidFill>
                <a:prstClr val="black">
                  <a:tint val="75000"/>
                </a:prstClr>
              </a:solidFill>
            </a:endParaRPr>
          </a:p>
        </p:txBody>
      </p:sp>
      <p:grpSp>
        <p:nvGrpSpPr>
          <p:cNvPr id="18" name="Grup 17"/>
          <p:cNvGrpSpPr/>
          <p:nvPr/>
        </p:nvGrpSpPr>
        <p:grpSpPr>
          <a:xfrm>
            <a:off x="731699" y="5125441"/>
            <a:ext cx="6864639" cy="583219"/>
            <a:chOff x="1947741" y="4315575"/>
            <a:chExt cx="6864639" cy="585387"/>
          </a:xfrm>
        </p:grpSpPr>
        <p:sp>
          <p:nvSpPr>
            <p:cNvPr id="19" name="Metin kutusu 18"/>
            <p:cNvSpPr txBox="1"/>
            <p:nvPr/>
          </p:nvSpPr>
          <p:spPr>
            <a:xfrm>
              <a:off x="2657870" y="4315575"/>
              <a:ext cx="6154510" cy="551946"/>
            </a:xfrm>
            <a:prstGeom prst="rect">
              <a:avLst/>
            </a:prstGeom>
            <a:noFill/>
          </p:spPr>
          <p:txBody>
            <a:bodyPr wrap="square" rtlCol="0">
              <a:spAutoFit/>
            </a:bodyPr>
            <a:lstStyle/>
            <a:p>
              <a:pPr fontAlgn="auto">
                <a:spcBef>
                  <a:spcPts val="0"/>
                </a:spcBef>
                <a:spcAft>
                  <a:spcPts val="0"/>
                </a:spcAft>
              </a:pPr>
              <a:r>
                <a:rPr lang="tr-TR" sz="1600" b="1" dirty="0" smtClean="0">
                  <a:solidFill>
                    <a:srgbClr val="C00000"/>
                  </a:solidFill>
                  <a:latin typeface="Calibri"/>
                </a:rPr>
                <a:t>5. GELİŞEN İŞLETMELER PİYASASI </a:t>
              </a:r>
              <a:r>
                <a:rPr lang="tr-TR" sz="1600" b="1" dirty="0">
                  <a:solidFill>
                    <a:srgbClr val="C00000"/>
                  </a:solidFill>
                  <a:latin typeface="Calibri"/>
                </a:rPr>
                <a:t>KOBİ DESTEK </a:t>
              </a:r>
              <a:r>
                <a:rPr lang="tr-TR" sz="1600" b="1" dirty="0" smtClean="0">
                  <a:solidFill>
                    <a:srgbClr val="C00000"/>
                  </a:solidFill>
                  <a:latin typeface="Calibri"/>
                </a:rPr>
                <a:t>PROGRAMI</a:t>
              </a:r>
            </a:p>
            <a:p>
              <a:pPr fontAlgn="auto">
                <a:spcBef>
                  <a:spcPts val="0"/>
                </a:spcBef>
                <a:spcAft>
                  <a:spcPts val="0"/>
                </a:spcAft>
              </a:pPr>
              <a:r>
                <a:rPr lang="tr-TR" sz="1400" b="1" i="1" dirty="0" smtClean="0">
                  <a:solidFill>
                    <a:srgbClr val="00BAD9"/>
                  </a:solidFill>
                  <a:latin typeface="Calibri"/>
                </a:rPr>
                <a:t>100 </a:t>
              </a:r>
              <a:r>
                <a:rPr lang="tr-TR" sz="1400" b="1" i="1" dirty="0">
                  <a:solidFill>
                    <a:srgbClr val="00BAD9"/>
                  </a:solidFill>
                  <a:latin typeface="Calibri"/>
                </a:rPr>
                <a:t>Bin </a:t>
              </a:r>
              <a:r>
                <a:rPr lang="tr-TR" sz="1400" b="1" i="1" dirty="0" smtClean="0">
                  <a:solidFill>
                    <a:srgbClr val="00BAD9"/>
                  </a:solidFill>
                  <a:latin typeface="Calibri"/>
                </a:rPr>
                <a:t>TL %75-%100</a:t>
              </a:r>
              <a:endParaRPr lang="tr-TR" sz="1400" b="1" dirty="0">
                <a:solidFill>
                  <a:srgbClr val="00BAD9"/>
                </a:solidFill>
                <a:latin typeface="Calibri"/>
              </a:endParaRPr>
            </a:p>
          </p:txBody>
        </p:sp>
        <p:pic>
          <p:nvPicPr>
            <p:cNvPr id="20" name="Picture 17" descr="http://www.borsaistanbul.com/images/default-source/kurumsal/borsa_istanbul_logo_dikey.png?sfvrsn=0">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47741" y="4337432"/>
              <a:ext cx="626362" cy="5635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32227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solidFill>
                  <a:prstClr val="black">
                    <a:tint val="75000"/>
                  </a:prstClr>
                </a:solidFill>
              </a:rPr>
              <a:pPr/>
              <a:t>11</a:t>
            </a:fld>
            <a:endParaRPr lang="tr-TR">
              <a:solidFill>
                <a:prstClr val="black">
                  <a:tint val="75000"/>
                </a:prstClr>
              </a:solidFill>
            </a:endParaRPr>
          </a:p>
        </p:txBody>
      </p:sp>
      <p:pic>
        <p:nvPicPr>
          <p:cNvPr id="3" name="Picture 3"/>
          <p:cNvPicPr>
            <a:picLocks noChangeAspect="1" noChangeArrowheads="1"/>
          </p:cNvPicPr>
          <p:nvPr/>
        </p:nvPicPr>
        <p:blipFill>
          <a:blip r:embed="rId2" cstate="print"/>
          <a:srcRect/>
          <a:stretch>
            <a:fillRect/>
          </a:stretch>
        </p:blipFill>
        <p:spPr bwMode="auto">
          <a:xfrm>
            <a:off x="8172400" y="175304"/>
            <a:ext cx="720080" cy="506032"/>
          </a:xfrm>
          <a:prstGeom prst="rect">
            <a:avLst/>
          </a:prstGeom>
          <a:noFill/>
          <a:ln w="9525">
            <a:noFill/>
            <a:miter lim="800000"/>
            <a:headEnd/>
            <a:tailEnd/>
          </a:ln>
        </p:spPr>
      </p:pic>
      <p:sp>
        <p:nvSpPr>
          <p:cNvPr id="4" name="3 Metin kutusu"/>
          <p:cNvSpPr txBox="1"/>
          <p:nvPr/>
        </p:nvSpPr>
        <p:spPr>
          <a:xfrm>
            <a:off x="611560" y="247032"/>
            <a:ext cx="6768752" cy="582609"/>
          </a:xfrm>
          <a:prstGeom prst="rect">
            <a:avLst/>
          </a:prstGeom>
          <a:noFill/>
        </p:spPr>
        <p:txBody>
          <a:bodyPr wrap="square" rtlCol="0">
            <a:spAutoFit/>
          </a:bodyPr>
          <a:lstStyle/>
          <a:p>
            <a:pPr fontAlgn="auto">
              <a:spcBef>
                <a:spcPts val="0"/>
              </a:spcBef>
              <a:spcAft>
                <a:spcPts val="0"/>
              </a:spcAft>
            </a:pPr>
            <a:r>
              <a:rPr lang="tr-TR" sz="3200" b="1" dirty="0">
                <a:solidFill>
                  <a:srgbClr val="00B3D2"/>
                </a:solidFill>
                <a:latin typeface="Calibri"/>
              </a:rPr>
              <a:t>KOSGEB DESTEK PROGRAMLARI</a:t>
            </a:r>
          </a:p>
        </p:txBody>
      </p:sp>
      <p:grpSp>
        <p:nvGrpSpPr>
          <p:cNvPr id="5" name="Grup 4"/>
          <p:cNvGrpSpPr/>
          <p:nvPr/>
        </p:nvGrpSpPr>
        <p:grpSpPr>
          <a:xfrm>
            <a:off x="669977" y="1107928"/>
            <a:ext cx="7620745" cy="618321"/>
            <a:chOff x="1345192" y="5066355"/>
            <a:chExt cx="7620745" cy="620620"/>
          </a:xfrm>
        </p:grpSpPr>
        <p:sp>
          <p:nvSpPr>
            <p:cNvPr id="6" name="Metin kutusu 5"/>
            <p:cNvSpPr txBox="1"/>
            <p:nvPr/>
          </p:nvSpPr>
          <p:spPr>
            <a:xfrm>
              <a:off x="1822653" y="5135029"/>
              <a:ext cx="7143284" cy="551946"/>
            </a:xfrm>
            <a:prstGeom prst="rect">
              <a:avLst/>
            </a:prstGeom>
            <a:noFill/>
          </p:spPr>
          <p:txBody>
            <a:bodyPr wrap="square" rtlCol="0">
              <a:spAutoFit/>
            </a:bodyPr>
            <a:lstStyle/>
            <a:p>
              <a:pPr fontAlgn="auto">
                <a:spcBef>
                  <a:spcPts val="0"/>
                </a:spcBef>
                <a:spcAft>
                  <a:spcPts val="0"/>
                </a:spcAft>
              </a:pPr>
              <a:r>
                <a:rPr lang="tr-TR" sz="1600" b="1" dirty="0" smtClean="0">
                  <a:solidFill>
                    <a:srgbClr val="C00000"/>
                  </a:solidFill>
                  <a:latin typeface="Calibri"/>
                </a:rPr>
                <a:t>6. ARGE,  İNOVASYON VE ENDÜSTRİYEL UYGULAMA DESTEK PROGRAMI</a:t>
              </a:r>
              <a:r>
                <a:rPr lang="tr-TR" sz="1600" b="1" dirty="0">
                  <a:solidFill>
                    <a:srgbClr val="C00000"/>
                  </a:solidFill>
                  <a:latin typeface="Calibri"/>
                </a:rPr>
                <a:t> </a:t>
              </a:r>
              <a:endParaRPr lang="tr-TR" sz="1600" b="1" dirty="0" smtClean="0">
                <a:solidFill>
                  <a:srgbClr val="C00000"/>
                </a:solidFill>
                <a:latin typeface="Calibri"/>
              </a:endParaRPr>
            </a:p>
            <a:p>
              <a:pPr fontAlgn="auto">
                <a:spcBef>
                  <a:spcPts val="0"/>
                </a:spcBef>
                <a:spcAft>
                  <a:spcPts val="0"/>
                </a:spcAft>
              </a:pPr>
              <a:r>
                <a:rPr lang="tr-TR" sz="1400" b="1" i="1" dirty="0" smtClean="0">
                  <a:solidFill>
                    <a:srgbClr val="00BAD9"/>
                  </a:solidFill>
                  <a:latin typeface="Calibri"/>
                </a:rPr>
                <a:t>Proje Esaslı,  1,5 Milyon TL Üst Limit,   %75 Destek</a:t>
              </a:r>
              <a:endParaRPr lang="tr-TR" sz="1400" b="1" dirty="0">
                <a:solidFill>
                  <a:srgbClr val="00BAD9"/>
                </a:solidFill>
                <a:latin typeface="Calibri"/>
              </a:endParaRPr>
            </a:p>
          </p:txBody>
        </p:sp>
        <p:pic>
          <p:nvPicPr>
            <p:cNvPr id="7" name="Picture 2" descr="C:\Users\ahmet.ozyilmaz.KOSGEB\Desktop\zih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5192" y="5066355"/>
              <a:ext cx="388689" cy="3771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up 7"/>
          <p:cNvGrpSpPr/>
          <p:nvPr/>
        </p:nvGrpSpPr>
        <p:grpSpPr>
          <a:xfrm>
            <a:off x="539553" y="2184045"/>
            <a:ext cx="8282459" cy="549902"/>
            <a:chOff x="666889" y="5640280"/>
            <a:chExt cx="8282459" cy="551946"/>
          </a:xfrm>
        </p:grpSpPr>
        <p:pic>
          <p:nvPicPr>
            <p:cNvPr id="9" name="Picture 2" descr="http://cdn.skollworldforum.org/wp-content/uploads/social_edge_images/distributionmodels_300.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889" y="5706259"/>
              <a:ext cx="532089" cy="434629"/>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p:cNvSpPr txBox="1"/>
            <p:nvPr/>
          </p:nvSpPr>
          <p:spPr>
            <a:xfrm>
              <a:off x="1316500" y="5640280"/>
              <a:ext cx="7632848" cy="551946"/>
            </a:xfrm>
            <a:prstGeom prst="rect">
              <a:avLst/>
            </a:prstGeom>
            <a:noFill/>
          </p:spPr>
          <p:txBody>
            <a:bodyPr wrap="square" rtlCol="0">
              <a:spAutoFit/>
            </a:bodyPr>
            <a:lstStyle/>
            <a:p>
              <a:pPr fontAlgn="auto">
                <a:spcBef>
                  <a:spcPts val="0"/>
                </a:spcBef>
                <a:spcAft>
                  <a:spcPts val="0"/>
                </a:spcAft>
              </a:pPr>
              <a:r>
                <a:rPr lang="tr-TR" sz="1600" b="1" dirty="0" smtClean="0">
                  <a:solidFill>
                    <a:srgbClr val="C00000"/>
                  </a:solidFill>
                  <a:latin typeface="Calibri"/>
                </a:rPr>
                <a:t>7. ULUSLARARASI </a:t>
              </a:r>
              <a:r>
                <a:rPr lang="tr-TR" sz="1600" b="1" dirty="0">
                  <a:solidFill>
                    <a:srgbClr val="C00000"/>
                  </a:solidFill>
                  <a:latin typeface="Calibri"/>
                </a:rPr>
                <a:t>KULUÇKA MERKEZİ ve HIZLANDIRICI DESTEK </a:t>
              </a:r>
              <a:r>
                <a:rPr lang="tr-TR" sz="1600" b="1" dirty="0" smtClean="0">
                  <a:solidFill>
                    <a:srgbClr val="C00000"/>
                  </a:solidFill>
                  <a:latin typeface="Calibri"/>
                </a:rPr>
                <a:t>PROGRAMI</a:t>
              </a:r>
            </a:p>
            <a:p>
              <a:pPr fontAlgn="auto">
                <a:spcBef>
                  <a:spcPts val="0"/>
                </a:spcBef>
                <a:spcAft>
                  <a:spcPts val="0"/>
                </a:spcAft>
              </a:pPr>
              <a:r>
                <a:rPr lang="tr-TR" sz="1400" b="1" i="1" dirty="0" smtClean="0">
                  <a:solidFill>
                    <a:srgbClr val="00BAD9"/>
                  </a:solidFill>
                  <a:latin typeface="Calibri"/>
                </a:rPr>
                <a:t>3.850.000 USD Kuluçka Merkezi Kurma, 60.000.-USD Uluslararası Hızlandırıcılara </a:t>
              </a:r>
              <a:r>
                <a:rPr lang="tr-TR" sz="1400" b="1" i="1" dirty="0">
                  <a:solidFill>
                    <a:srgbClr val="00BAD9"/>
                  </a:solidFill>
                  <a:latin typeface="Calibri"/>
                </a:rPr>
                <a:t>K</a:t>
              </a:r>
              <a:r>
                <a:rPr lang="tr-TR" sz="1400" b="1" i="1" dirty="0" smtClean="0">
                  <a:solidFill>
                    <a:srgbClr val="00BAD9"/>
                  </a:solidFill>
                  <a:latin typeface="Calibri"/>
                </a:rPr>
                <a:t>atılım</a:t>
              </a:r>
              <a:endParaRPr lang="tr-TR" sz="1400" b="1" dirty="0">
                <a:solidFill>
                  <a:srgbClr val="00BAD9"/>
                </a:solidFill>
                <a:latin typeface="Calibri"/>
              </a:endParaRPr>
            </a:p>
          </p:txBody>
        </p:sp>
      </p:grpSp>
      <p:grpSp>
        <p:nvGrpSpPr>
          <p:cNvPr id="11" name="Grup 10"/>
          <p:cNvGrpSpPr/>
          <p:nvPr/>
        </p:nvGrpSpPr>
        <p:grpSpPr>
          <a:xfrm>
            <a:off x="251520" y="3278406"/>
            <a:ext cx="8530872" cy="549902"/>
            <a:chOff x="217592" y="6236195"/>
            <a:chExt cx="8530872" cy="551946"/>
          </a:xfrm>
        </p:grpSpPr>
        <p:sp>
          <p:nvSpPr>
            <p:cNvPr id="12" name="Metin kutusu 11"/>
            <p:cNvSpPr txBox="1"/>
            <p:nvPr/>
          </p:nvSpPr>
          <p:spPr>
            <a:xfrm>
              <a:off x="1115616" y="6236195"/>
              <a:ext cx="7632848" cy="551946"/>
            </a:xfrm>
            <a:prstGeom prst="rect">
              <a:avLst/>
            </a:prstGeom>
            <a:noFill/>
          </p:spPr>
          <p:txBody>
            <a:bodyPr wrap="square" rtlCol="0">
              <a:spAutoFit/>
            </a:bodyPr>
            <a:lstStyle/>
            <a:p>
              <a:pPr fontAlgn="auto">
                <a:spcBef>
                  <a:spcPts val="0"/>
                </a:spcBef>
                <a:spcAft>
                  <a:spcPts val="0"/>
                </a:spcAft>
              </a:pPr>
              <a:r>
                <a:rPr lang="tr-TR" sz="1600" b="1" dirty="0" smtClean="0">
                  <a:solidFill>
                    <a:srgbClr val="C00000"/>
                  </a:solidFill>
                  <a:latin typeface="Calibri"/>
                </a:rPr>
                <a:t>8. TEKNOLOJİK ÜRÜN TANITIM VE PAZARLAMA (TEKNOPAZAR) DESTEK PROGRAMI</a:t>
              </a:r>
            </a:p>
            <a:p>
              <a:pPr fontAlgn="auto">
                <a:spcBef>
                  <a:spcPts val="0"/>
                </a:spcBef>
                <a:spcAft>
                  <a:spcPts val="0"/>
                </a:spcAft>
              </a:pPr>
              <a:r>
                <a:rPr lang="tr-TR" sz="1400" b="1" i="1" dirty="0" smtClean="0">
                  <a:solidFill>
                    <a:srgbClr val="00BAD9"/>
                  </a:solidFill>
                  <a:latin typeface="Calibri"/>
                </a:rPr>
                <a:t>Teknolojik </a:t>
              </a:r>
              <a:r>
                <a:rPr lang="tr-TR" sz="1400" b="1" i="1" dirty="0">
                  <a:solidFill>
                    <a:srgbClr val="00BAD9"/>
                  </a:solidFill>
                  <a:latin typeface="Calibri"/>
                </a:rPr>
                <a:t>ürün veya prototip </a:t>
              </a:r>
              <a:r>
                <a:rPr lang="tr-TR" sz="1400" b="1" i="1" dirty="0" smtClean="0">
                  <a:solidFill>
                    <a:srgbClr val="00BAD9"/>
                  </a:solidFill>
                  <a:latin typeface="Calibri"/>
                </a:rPr>
                <a:t>tanıtımı </a:t>
              </a:r>
              <a:r>
                <a:rPr lang="tr-TR" sz="1400" b="1" i="1" dirty="0">
                  <a:solidFill>
                    <a:srgbClr val="00BAD9"/>
                  </a:solidFill>
                  <a:latin typeface="Calibri"/>
                </a:rPr>
                <a:t>için 150.000 TL Hibe - %</a:t>
              </a:r>
              <a:r>
                <a:rPr lang="tr-TR" sz="1400" b="1" i="1" dirty="0" smtClean="0">
                  <a:solidFill>
                    <a:srgbClr val="00BAD9"/>
                  </a:solidFill>
                  <a:latin typeface="Calibri"/>
                </a:rPr>
                <a:t>100</a:t>
              </a:r>
              <a:endParaRPr lang="tr-TR" sz="1400" b="1" dirty="0">
                <a:solidFill>
                  <a:srgbClr val="00BAD9"/>
                </a:solidFill>
                <a:latin typeface="Calibri"/>
              </a:endParaRPr>
            </a:p>
          </p:txBody>
        </p:sp>
        <p:pic>
          <p:nvPicPr>
            <p:cNvPr id="13" name="Picture 2" descr="world-globe-3d-world-orb-1142476.jpg"/>
            <p:cNvPicPr>
              <a:picLocks noChangeAspect="1"/>
            </p:cNvPicPr>
            <p:nvPr/>
          </p:nvPicPr>
          <p:blipFill>
            <a:blip r:embed="rId6" cstate="print">
              <a:extLst>
                <a:ext uri="{28A0092B-C50C-407E-A947-70E740481C1C}">
                  <a14:useLocalDpi xmlns:a14="http://schemas.microsoft.com/office/drawing/2010/main" val="0"/>
                </a:ext>
              </a:extLst>
            </a:blip>
            <a:srcRect t="14273" b="17947"/>
            <a:stretch>
              <a:fillRect/>
            </a:stretch>
          </p:blipFill>
          <p:spPr bwMode="auto">
            <a:xfrm>
              <a:off x="217592" y="6364605"/>
              <a:ext cx="898024" cy="29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up 13"/>
          <p:cNvGrpSpPr/>
          <p:nvPr/>
        </p:nvGrpSpPr>
        <p:grpSpPr>
          <a:xfrm>
            <a:off x="251520" y="4382089"/>
            <a:ext cx="8458864" cy="551946"/>
            <a:chOff x="505624" y="5024594"/>
            <a:chExt cx="8458864" cy="553998"/>
          </a:xfrm>
        </p:grpSpPr>
        <p:sp>
          <p:nvSpPr>
            <p:cNvPr id="15" name="Metin kutusu 14"/>
            <p:cNvSpPr txBox="1"/>
            <p:nvPr/>
          </p:nvSpPr>
          <p:spPr>
            <a:xfrm>
              <a:off x="1403648" y="5024594"/>
              <a:ext cx="7560840" cy="553998"/>
            </a:xfrm>
            <a:prstGeom prst="rect">
              <a:avLst/>
            </a:prstGeom>
            <a:noFill/>
          </p:spPr>
          <p:txBody>
            <a:bodyPr wrap="square" rtlCol="0">
              <a:spAutoFit/>
            </a:bodyPr>
            <a:lstStyle/>
            <a:p>
              <a:pPr fontAlgn="auto">
                <a:spcBef>
                  <a:spcPts val="0"/>
                </a:spcBef>
                <a:spcAft>
                  <a:spcPts val="0"/>
                </a:spcAft>
              </a:pPr>
              <a:r>
                <a:rPr lang="tr-TR" sz="1600" b="1" dirty="0" smtClean="0">
                  <a:solidFill>
                    <a:srgbClr val="C00000"/>
                  </a:solidFill>
                  <a:latin typeface="Calibri"/>
                </a:rPr>
                <a:t>9. KOBİ TEKNOLOJİK ÜRÜN YATIRIM DESTEK PROGRAMI</a:t>
              </a:r>
            </a:p>
            <a:p>
              <a:pPr fontAlgn="auto">
                <a:spcBef>
                  <a:spcPts val="0"/>
                </a:spcBef>
                <a:spcAft>
                  <a:spcPts val="0"/>
                </a:spcAft>
              </a:pPr>
              <a:r>
                <a:rPr lang="tr-TR" sz="1400" b="1" i="1" dirty="0" smtClean="0">
                  <a:solidFill>
                    <a:srgbClr val="00BAD9"/>
                  </a:solidFill>
                  <a:latin typeface="Calibri"/>
                </a:rPr>
                <a:t>Teknolojik </a:t>
              </a:r>
              <a:r>
                <a:rPr lang="tr-TR" sz="1400" b="1" i="1" dirty="0">
                  <a:solidFill>
                    <a:srgbClr val="00BAD9"/>
                  </a:solidFill>
                  <a:latin typeface="Calibri"/>
                </a:rPr>
                <a:t>ürün veya </a:t>
              </a:r>
              <a:r>
                <a:rPr lang="tr-TR" sz="1400" b="1" i="1" dirty="0" smtClean="0">
                  <a:solidFill>
                    <a:srgbClr val="00BAD9"/>
                  </a:solidFill>
                  <a:latin typeface="Calibri"/>
                </a:rPr>
                <a:t>prototipin üretimi için 5.000.000 </a:t>
              </a:r>
              <a:r>
                <a:rPr lang="tr-TR" sz="1400" b="1" i="1" dirty="0">
                  <a:solidFill>
                    <a:srgbClr val="00BAD9"/>
                  </a:solidFill>
                  <a:latin typeface="Calibri"/>
                </a:rPr>
                <a:t>TL </a:t>
              </a:r>
              <a:r>
                <a:rPr lang="tr-TR" sz="1400" b="1" i="1" dirty="0" smtClean="0">
                  <a:solidFill>
                    <a:srgbClr val="00BAD9"/>
                  </a:solidFill>
                  <a:latin typeface="Calibri"/>
                </a:rPr>
                <a:t> </a:t>
              </a:r>
              <a:r>
                <a:rPr lang="tr-TR" sz="1400" b="1" i="1" dirty="0">
                  <a:solidFill>
                    <a:srgbClr val="00BAD9"/>
                  </a:solidFill>
                  <a:latin typeface="Calibri"/>
                </a:rPr>
                <a:t>- </a:t>
              </a:r>
              <a:r>
                <a:rPr lang="tr-TR" sz="1400" b="1" i="1" dirty="0" smtClean="0">
                  <a:solidFill>
                    <a:srgbClr val="00BAD9"/>
                  </a:solidFill>
                  <a:latin typeface="Calibri"/>
                </a:rPr>
                <a:t>Hibe %70-%60 Geri Ödemeli %30-%40</a:t>
              </a:r>
              <a:endParaRPr lang="tr-TR" sz="1400" b="1" dirty="0">
                <a:solidFill>
                  <a:srgbClr val="00BAD9"/>
                </a:solidFill>
                <a:latin typeface="Calibri"/>
              </a:endParaRPr>
            </a:p>
          </p:txBody>
        </p:sp>
        <p:pic>
          <p:nvPicPr>
            <p:cNvPr id="16" name="Picture 2" descr="E:\c\sık kullanılanlar\calısma grupları\teknoyatırım\teknoyatırım lansman\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5624" y="5024594"/>
              <a:ext cx="963747" cy="5381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9944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8172400" y="188038"/>
            <a:ext cx="720080" cy="506032"/>
          </a:xfrm>
          <a:prstGeom prst="rect">
            <a:avLst/>
          </a:prstGeom>
          <a:noFill/>
          <a:ln w="9525">
            <a:noFill/>
            <a:miter lim="800000"/>
            <a:headEnd/>
            <a:tailEnd/>
          </a:ln>
        </p:spPr>
      </p:pic>
      <p:sp>
        <p:nvSpPr>
          <p:cNvPr id="5" name="4 Metin kutusu"/>
          <p:cNvSpPr txBox="1"/>
          <p:nvPr/>
        </p:nvSpPr>
        <p:spPr>
          <a:xfrm>
            <a:off x="179512" y="187943"/>
            <a:ext cx="6336704" cy="459955"/>
          </a:xfrm>
          <a:prstGeom prst="rect">
            <a:avLst/>
          </a:prstGeom>
          <a:noFill/>
        </p:spPr>
        <p:txBody>
          <a:bodyPr wrap="square" rtlCol="0">
            <a:spAutoFit/>
          </a:bodyPr>
          <a:lstStyle/>
          <a:p>
            <a:pPr fontAlgn="auto">
              <a:spcBef>
                <a:spcPts val="0"/>
              </a:spcBef>
              <a:spcAft>
                <a:spcPts val="0"/>
              </a:spcAft>
            </a:pPr>
            <a:r>
              <a:rPr lang="tr-TR" sz="2400" b="1" dirty="0">
                <a:solidFill>
                  <a:srgbClr val="F9A91C"/>
                </a:solidFill>
                <a:latin typeface="Calibri"/>
              </a:rPr>
              <a:t>1. Genel Destek Programı</a:t>
            </a:r>
          </a:p>
        </p:txBody>
      </p:sp>
      <p:sp>
        <p:nvSpPr>
          <p:cNvPr id="62467" name="Rectangle 3"/>
          <p:cNvSpPr>
            <a:spLocks noChangeArrowheads="1"/>
          </p:cNvSpPr>
          <p:nvPr/>
        </p:nvSpPr>
        <p:spPr bwMode="auto">
          <a:xfrm>
            <a:off x="0" y="-94674"/>
            <a:ext cx="213520" cy="21464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tr-TR" sz="800">
                <a:solidFill>
                  <a:srgbClr val="000000"/>
                </a:solidFill>
                <a:latin typeface="Arial" pitchFamily="34" charset="0"/>
                <a:cs typeface="Arial" pitchFamily="34" charset="0"/>
              </a:rPr>
              <a:t> </a:t>
            </a:r>
            <a:endParaRPr lang="tr-TR">
              <a:solidFill>
                <a:prstClr val="black"/>
              </a:solidFill>
              <a:latin typeface="Arial" pitchFamily="34" charset="0"/>
              <a:cs typeface="Arial" pitchFamily="34" charset="0"/>
            </a:endParaRPr>
          </a:p>
        </p:txBody>
      </p:sp>
      <p:sp>
        <p:nvSpPr>
          <p:cNvPr id="8" name="7 Metin kutusu"/>
          <p:cNvSpPr txBox="1">
            <a:spLocks noChangeArrowheads="1"/>
          </p:cNvSpPr>
          <p:nvPr/>
        </p:nvSpPr>
        <p:spPr bwMode="auto">
          <a:xfrm>
            <a:off x="971550" y="905358"/>
            <a:ext cx="7715250" cy="950573"/>
          </a:xfrm>
          <a:prstGeom prst="rect">
            <a:avLst/>
          </a:prstGeom>
          <a:noFill/>
          <a:ln w="9525">
            <a:noFill/>
            <a:miter lim="800000"/>
            <a:headEnd/>
            <a:tailEnd/>
          </a:ln>
        </p:spPr>
        <p:txBody>
          <a:bodyPr wrap="square">
            <a:spAutoFit/>
          </a:bodyPr>
          <a:lstStyle/>
          <a:p>
            <a:pPr algn="just" fontAlgn="auto">
              <a:spcBef>
                <a:spcPts val="0"/>
              </a:spcBef>
              <a:spcAft>
                <a:spcPts val="0"/>
              </a:spcAft>
              <a:defRPr/>
            </a:pPr>
            <a:r>
              <a:rPr lang="tr-TR" sz="1400" b="1" dirty="0">
                <a:solidFill>
                  <a:srgbClr val="006597"/>
                </a:solidFill>
                <a:latin typeface="Calibri"/>
              </a:rPr>
              <a:t>KOBİ’lere yönelik genel işletme geliştirme destekleri sağlanarak rekabet gücünü artırıcı bireysel faaliyetlerin desteklenmesi, KOBİ’lerin yurt içi ve yurt dışı pazar paylarını artırmak amacıyla tanıtım ve pazarlama faaliyetlerinin geliştirilmesi ile KOBİ’lerin kaliteli ve verimli mal/hizmet üretmelerinin sağlanması amaçlanmaktadır. </a:t>
            </a:r>
            <a:r>
              <a:rPr lang="tr-TR" sz="1400" b="1" dirty="0">
                <a:solidFill>
                  <a:srgbClr val="FF0000"/>
                </a:solidFill>
                <a:latin typeface="Calibri"/>
              </a:rPr>
              <a:t>Programın Süresi 3 Yıldır.</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96" y="998349"/>
            <a:ext cx="276225" cy="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7 Metin kutusu"/>
          <p:cNvSpPr txBox="1">
            <a:spLocks noChangeArrowheads="1"/>
          </p:cNvSpPr>
          <p:nvPr/>
        </p:nvSpPr>
        <p:spPr bwMode="auto">
          <a:xfrm>
            <a:off x="395288" y="6070728"/>
            <a:ext cx="8496300" cy="337300"/>
          </a:xfrm>
          <a:prstGeom prst="rect">
            <a:avLst/>
          </a:prstGeom>
          <a:noFill/>
          <a:ln w="9525">
            <a:noFill/>
            <a:miter lim="800000"/>
            <a:headEnd/>
            <a:tailEnd/>
          </a:ln>
        </p:spPr>
        <p:txBody>
          <a:bodyPr>
            <a:spAutoFit/>
          </a:bodyPr>
          <a:lstStyle/>
          <a:p>
            <a:pPr algn="just" fontAlgn="auto">
              <a:spcBef>
                <a:spcPts val="0"/>
              </a:spcBef>
              <a:spcAft>
                <a:spcPts val="0"/>
              </a:spcAft>
              <a:defRPr/>
            </a:pPr>
            <a:endParaRPr lang="tr-TR" sz="400" b="1" dirty="0">
              <a:solidFill>
                <a:srgbClr val="006597"/>
              </a:solidFill>
              <a:latin typeface="Calibri"/>
            </a:endParaRPr>
          </a:p>
          <a:p>
            <a:pPr algn="just" fontAlgn="auto">
              <a:spcBef>
                <a:spcPts val="0"/>
              </a:spcBef>
              <a:spcAft>
                <a:spcPts val="0"/>
              </a:spcAft>
              <a:defRPr/>
            </a:pPr>
            <a:r>
              <a:rPr lang="tr-TR" sz="1200" b="1" dirty="0">
                <a:solidFill>
                  <a:srgbClr val="006597"/>
                </a:solidFill>
                <a:latin typeface="Calibri"/>
              </a:rPr>
              <a:t> (*) TSE ve TPE’den alınacak belgeler, bölge farkı aranmaksızın % 100 (yüz) oranında desteklenir</a:t>
            </a:r>
          </a:p>
        </p:txBody>
      </p:sp>
      <p:graphicFrame>
        <p:nvGraphicFramePr>
          <p:cNvPr id="12" name="20 Tablo"/>
          <p:cNvGraphicFramePr>
            <a:graphicFrameLocks noGrp="1"/>
          </p:cNvGraphicFramePr>
          <p:nvPr>
            <p:extLst/>
          </p:nvPr>
        </p:nvGraphicFramePr>
        <p:xfrm>
          <a:off x="539553" y="1857802"/>
          <a:ext cx="8208912" cy="4214795"/>
        </p:xfrm>
        <a:graphic>
          <a:graphicData uri="http://schemas.openxmlformats.org/drawingml/2006/table">
            <a:tbl>
              <a:tblPr bandRow="1"/>
              <a:tblGrid>
                <a:gridCol w="462767"/>
                <a:gridCol w="3287858"/>
                <a:gridCol w="1627629"/>
                <a:gridCol w="990730"/>
                <a:gridCol w="919964"/>
                <a:gridCol w="919964"/>
              </a:tblGrid>
              <a:tr h="216890">
                <a:tc rowSpan="2"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defTabSz="534988">
                        <a:tabLst>
                          <a:tab pos="534988" algn="l"/>
                        </a:tabLst>
                      </a:pPr>
                      <a:r>
                        <a:rPr lang="tr-TR" sz="1100" b="1" dirty="0" smtClean="0">
                          <a:solidFill>
                            <a:schemeClr val="bg1"/>
                          </a:solidFill>
                        </a:rPr>
                        <a:t>GENEL </a:t>
                      </a:r>
                      <a:r>
                        <a:rPr lang="tr-TR" sz="1100" b="1" dirty="0">
                          <a:solidFill>
                            <a:schemeClr val="bg1"/>
                          </a:solidFill>
                        </a:rPr>
                        <a:t>DESTEK PROGRAMI DESTEKLERİ</a:t>
                      </a: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00BAD5"/>
                    </a:solidFill>
                  </a:tcPr>
                </a:tc>
                <a:tc rowSpan="2" hMerge="1">
                  <a:txBody>
                    <a:bodyPr/>
                    <a:lstStyle/>
                    <a:p>
                      <a:pPr algn="ctr"/>
                      <a:endParaRPr lang="tr-TR" sz="1400" dirty="0"/>
                    </a:p>
                  </a:txBody>
                  <a:tcPr marL="0" marR="0" marT="0" marB="0" anchor="ct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1" dirty="0" smtClean="0">
                          <a:solidFill>
                            <a:schemeClr val="bg1"/>
                          </a:solidFill>
                        </a:rPr>
                        <a:t>DESTEK ÜST LİMİTİ  (TL)</a:t>
                      </a:r>
                    </a:p>
                    <a:p>
                      <a:pPr marL="0" marR="0" indent="0" algn="ctr" defTabSz="914400" rtl="0" eaLnBrk="1" fontAlgn="auto" latinLnBrk="0" hangingPunct="1">
                        <a:lnSpc>
                          <a:spcPct val="100000"/>
                        </a:lnSpc>
                        <a:spcBef>
                          <a:spcPts val="0"/>
                        </a:spcBef>
                        <a:spcAft>
                          <a:spcPts val="0"/>
                        </a:spcAft>
                        <a:buClrTx/>
                        <a:buSzTx/>
                        <a:buFontTx/>
                        <a:buNone/>
                        <a:tabLst/>
                        <a:defRPr/>
                      </a:pPr>
                      <a:r>
                        <a:rPr lang="tr-TR" sz="1100" b="1" dirty="0" smtClean="0">
                          <a:solidFill>
                            <a:schemeClr val="bg1"/>
                          </a:solidFill>
                        </a:rPr>
                        <a:t>Geri Ödemesiz</a:t>
                      </a:r>
                      <a:endParaRPr lang="tr-TR" sz="1100" b="1" dirty="0">
                        <a:solidFill>
                          <a:schemeClr val="bg1"/>
                        </a:solidFill>
                      </a:endParaRP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00BAD5"/>
                    </a:solidFill>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100" b="1" dirty="0" smtClean="0">
                          <a:solidFill>
                            <a:schemeClr val="bg1"/>
                          </a:solidFill>
                        </a:rPr>
                        <a:t>DESTEK ORANI    (%)</a:t>
                      </a:r>
                      <a:endParaRPr lang="tr-TR" sz="1100" b="1" dirty="0">
                        <a:solidFill>
                          <a:schemeClr val="bg1"/>
                        </a:solidFill>
                      </a:endParaRPr>
                    </a:p>
                  </a:txBody>
                  <a:tcPr marL="0" marR="0" marT="0" marB="0" anchor="ctr">
                    <a:lnL w="12700" cmpd="sng">
                      <a:solidFill>
                        <a:srgbClr val="4BACC6"/>
                      </a:solidFill>
                    </a:lnL>
                    <a:lnR w="12700" cap="flat" cmpd="sng" algn="ctr">
                      <a:solidFill>
                        <a:srgbClr val="4BACC6"/>
                      </a:solidFill>
                      <a:prstDash val="solid"/>
                      <a:round/>
                      <a:headEnd type="none" w="med" len="med"/>
                      <a:tailEnd type="none" w="med" len="med"/>
                    </a:lnR>
                    <a:lnT w="12700" cmpd="sng">
                      <a:solidFill>
                        <a:srgbClr val="4BACC6"/>
                      </a:solidFill>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rgbClr val="00BAD5"/>
                    </a:solidFill>
                  </a:tcPr>
                </a:tc>
                <a:tc hMerge="1">
                  <a:txBody>
                    <a:bodyPr/>
                    <a:lstStyle/>
                    <a:p>
                      <a:endParaRPr lang="tr-TR" sz="900" dirty="0"/>
                    </a:p>
                  </a:txBody>
                  <a:tcPr marL="46713" marR="46713" marT="23356" marB="23356"/>
                </a:tc>
                <a:tc hMerge="1">
                  <a:txBody>
                    <a:bodyPr/>
                    <a:lstStyle/>
                    <a:p>
                      <a:pPr algn="ctr"/>
                      <a:endParaRPr lang="tr-TR" sz="1050" b="1" dirty="0">
                        <a:solidFill>
                          <a:schemeClr val="bg1"/>
                        </a:solidFill>
                      </a:endParaRPr>
                    </a:p>
                  </a:txBody>
                  <a:tcPr marL="0" marR="0" marT="0" marB="0" anchor="ctr">
                    <a:lnL w="12700" cmpd="sng">
                      <a:solidFill>
                        <a:srgbClr val="4BACC6"/>
                      </a:solidFill>
                    </a:lnL>
                    <a:lnR w="12700" cmpd="sng">
                      <a:solidFill>
                        <a:srgbClr val="4BACC6"/>
                      </a:solidFill>
                    </a:lnR>
                    <a:lnT w="12700" cmpd="sng">
                      <a:solidFill>
                        <a:srgbClr val="4BACC6"/>
                      </a:solidFill>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rgbClr val="00BAD5"/>
                    </a:solidFill>
                  </a:tcPr>
                </a:tc>
              </a:tr>
              <a:tr h="502920">
                <a:tc gridSpan="2" vMerge="1">
                  <a:txBody>
                    <a:bodyPr/>
                    <a:lstStyle/>
                    <a:p>
                      <a:endParaRPr lang="tr-TR"/>
                    </a:p>
                  </a:txBody>
                  <a:tcPr/>
                </a:tc>
                <a:tc hMerge="1" vMerge="1">
                  <a:txBody>
                    <a:bodyPr/>
                    <a:lstStyle/>
                    <a:p>
                      <a:endParaRPr lang="tr-TR"/>
                    </a:p>
                  </a:txBody>
                  <a:tcPr/>
                </a:tc>
                <a:tc vMerge="1">
                  <a:txBody>
                    <a:bodyPr/>
                    <a:lstStyle/>
                    <a:p>
                      <a:endParaRPr lang="tr-TR" sz="1400" dirty="0"/>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100" b="1" dirty="0">
                          <a:solidFill>
                            <a:schemeClr val="bg1"/>
                          </a:solidFill>
                        </a:rPr>
                        <a:t>1. </a:t>
                      </a:r>
                      <a:r>
                        <a:rPr lang="tr-TR" sz="1100" b="1" dirty="0" smtClean="0">
                          <a:solidFill>
                            <a:schemeClr val="bg1"/>
                          </a:solidFill>
                        </a:rPr>
                        <a:t> Bölge</a:t>
                      </a:r>
                      <a:endParaRPr lang="tr-TR" sz="1100" b="1" dirty="0">
                        <a:solidFill>
                          <a:schemeClr val="bg1"/>
                        </a:solidFill>
                      </a:endParaRP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00BA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100" b="1" dirty="0" smtClean="0">
                          <a:solidFill>
                            <a:schemeClr val="bg1"/>
                          </a:solidFill>
                        </a:rPr>
                        <a:t>2.,</a:t>
                      </a:r>
                      <a:r>
                        <a:rPr lang="tr-TR" sz="1100" b="1" baseline="0" dirty="0" smtClean="0">
                          <a:solidFill>
                            <a:schemeClr val="bg1"/>
                          </a:solidFill>
                        </a:rPr>
                        <a:t> </a:t>
                      </a:r>
                      <a:r>
                        <a:rPr lang="tr-TR" sz="1100" b="1" dirty="0" smtClean="0">
                          <a:solidFill>
                            <a:schemeClr val="bg1"/>
                          </a:solidFill>
                        </a:rPr>
                        <a:t>3., ve</a:t>
                      </a:r>
                      <a:r>
                        <a:rPr lang="tr-TR" sz="1100" b="1" baseline="0" dirty="0" smtClean="0">
                          <a:solidFill>
                            <a:schemeClr val="bg1"/>
                          </a:solidFill>
                        </a:rPr>
                        <a:t> </a:t>
                      </a:r>
                      <a:r>
                        <a:rPr lang="tr-TR" sz="1100" b="1" dirty="0" smtClean="0">
                          <a:solidFill>
                            <a:schemeClr val="bg1"/>
                          </a:solidFill>
                        </a:rPr>
                        <a:t>4. </a:t>
                      </a:r>
                      <a:r>
                        <a:rPr lang="tr-TR" sz="1100" b="1" dirty="0">
                          <a:solidFill>
                            <a:schemeClr val="bg1"/>
                          </a:solidFill>
                        </a:rPr>
                        <a:t>Bölgeler</a:t>
                      </a:r>
                    </a:p>
                  </a:txBody>
                  <a:tcPr marL="0" marR="0" marT="0" marB="0" anchor="ctr">
                    <a:lnL w="12700" cmpd="sng">
                      <a:solidFill>
                        <a:srgbClr val="4BACC6"/>
                      </a:solidFill>
                    </a:lnL>
                    <a:lnR w="12700" cap="flat" cmpd="sng" algn="ctr">
                      <a:solidFill>
                        <a:srgbClr val="4BACC6"/>
                      </a:solidFill>
                      <a:prstDash val="solid"/>
                      <a:round/>
                      <a:headEnd type="none" w="med" len="med"/>
                      <a:tailEnd type="none" w="med" len="med"/>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00BA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1" dirty="0" smtClean="0">
                          <a:solidFill>
                            <a:schemeClr val="bg1"/>
                          </a:solidFill>
                        </a:rPr>
                        <a:t>5. ve 6. Bölgeler</a:t>
                      </a:r>
                    </a:p>
                    <a:p>
                      <a:pPr algn="ctr"/>
                      <a:endParaRPr lang="tr-TR" sz="1100" b="1" dirty="0">
                        <a:solidFill>
                          <a:schemeClr val="bg1"/>
                        </a:solidFill>
                      </a:endParaRPr>
                    </a:p>
                  </a:txBody>
                  <a:tcPr marL="0" marR="0" marT="0" marB="0" anchor="ctr">
                    <a:lnL w="12700" cmpd="sng">
                      <a:solidFill>
                        <a:srgbClr val="4BACC6"/>
                      </a:solidFill>
                    </a:lnL>
                    <a:lnR w="12700" cmpd="sng">
                      <a:solidFill>
                        <a:srgbClr val="4BACC6"/>
                      </a:solid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rgbClr val="00BAD5"/>
                    </a:solidFill>
                  </a:tcPr>
                </a:tc>
              </a:tr>
              <a:tr h="232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1</a:t>
                      </a: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tr-TR" sz="1400" b="1" dirty="0"/>
                        <a:t>Yurt İçi Fuar Desteği</a:t>
                      </a:r>
                    </a:p>
                  </a:txBody>
                  <a:tcPr marL="7200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smtClean="0"/>
                        <a:t>45.000</a:t>
                      </a:r>
                      <a:endParaRPr lang="tr-TR" sz="1400" b="1" dirty="0"/>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rowSpan="1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 50</a:t>
                      </a: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rowSpan="1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 60</a:t>
                      </a:r>
                    </a:p>
                  </a:txBody>
                  <a:tcPr marL="0" marR="0" marT="0" marB="0" anchor="ctr">
                    <a:lnL w="12700" cmpd="sng">
                      <a:solidFill>
                        <a:srgbClr val="4BACC6"/>
                      </a:solidFill>
                    </a:lnL>
                    <a:lnR w="12700" cap="flat" cmpd="sng" algn="ctr">
                      <a:solidFill>
                        <a:srgbClr val="4BACC6"/>
                      </a:solidFill>
                      <a:prstDash val="solid"/>
                      <a:round/>
                      <a:headEnd type="none" w="med" len="med"/>
                      <a:tailEnd type="none" w="med" len="med"/>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rowSpan="15">
                  <a:txBody>
                    <a:bodyPr/>
                    <a:lstStyle/>
                    <a:p>
                      <a:pPr algn="ctr"/>
                      <a:r>
                        <a:rPr lang="tr-TR" sz="1400" b="1" dirty="0" smtClean="0"/>
                        <a:t>%70</a:t>
                      </a:r>
                      <a:endParaRPr lang="tr-TR" sz="1400" b="1" dirty="0"/>
                    </a:p>
                  </a:txBody>
                  <a:tcPr marL="0" marR="0" marT="0" marB="0" anchor="ctr">
                    <a:lnL w="12700" cmpd="sng">
                      <a:solidFill>
                        <a:srgbClr val="4BACC6"/>
                      </a:solidFill>
                    </a:lnL>
                    <a:lnR w="12700" cmpd="sng">
                      <a:solidFill>
                        <a:srgbClr val="4BACC6"/>
                      </a:solidFill>
                    </a:lnR>
                    <a:lnT w="12700" cap="flat" cmpd="sng" algn="ctr">
                      <a:solidFill>
                        <a:srgbClr val="4BACC6"/>
                      </a:solidFill>
                      <a:prstDash val="solid"/>
                      <a:round/>
                      <a:headEnd type="none" w="med" len="med"/>
                      <a:tailEnd type="none" w="med" len="med"/>
                    </a:lnT>
                    <a:lnB w="12700" cmpd="sng">
                      <a:solidFill>
                        <a:srgbClr val="4BACC6"/>
                      </a:solidFill>
                    </a:lnB>
                    <a:lnTlToBr w="12700" cmpd="sng">
                      <a:noFill/>
                      <a:prstDash val="solid"/>
                    </a:lnTlToBr>
                    <a:lnBlToTr w="12700" cmpd="sng">
                      <a:noFill/>
                      <a:prstDash val="solid"/>
                    </a:lnBlToTr>
                    <a:solidFill>
                      <a:sysClr val="window" lastClr="FFFFFF"/>
                    </a:solidFill>
                  </a:tcPr>
                </a:tc>
              </a:tr>
              <a:tr h="232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2</a:t>
                      </a: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tr-TR" sz="1400" b="1" dirty="0"/>
                        <a:t>Yurt Dışı İş Gezisi Desteği</a:t>
                      </a:r>
                    </a:p>
                  </a:txBody>
                  <a:tcPr marL="7200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smtClean="0"/>
                        <a:t>20.000</a:t>
                      </a:r>
                      <a:endParaRPr lang="tr-TR" sz="1400" b="1" dirty="0"/>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32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3</a:t>
                      </a: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tr-TR" sz="1400" b="1" dirty="0">
                          <a:solidFill>
                            <a:schemeClr val="tx1"/>
                          </a:solidFill>
                        </a:rPr>
                        <a:t>Tanıtım </a:t>
                      </a:r>
                      <a:r>
                        <a:rPr lang="tr-TR" sz="1400" b="1" dirty="0" smtClean="0">
                          <a:solidFill>
                            <a:schemeClr val="tx1"/>
                          </a:solidFill>
                        </a:rPr>
                        <a:t>Desteği </a:t>
                      </a:r>
                      <a:r>
                        <a:rPr lang="tr-TR" sz="1400" b="1" dirty="0" smtClean="0">
                          <a:solidFill>
                            <a:srgbClr val="FF0000"/>
                          </a:solidFill>
                        </a:rPr>
                        <a:t> </a:t>
                      </a:r>
                      <a:endParaRPr lang="tr-TR" sz="1400" b="1" dirty="0">
                        <a:solidFill>
                          <a:schemeClr val="accent3">
                            <a:lumMod val="75000"/>
                          </a:schemeClr>
                        </a:solidFill>
                      </a:endParaRPr>
                    </a:p>
                  </a:txBody>
                  <a:tcPr marL="7200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smtClean="0">
                          <a:solidFill>
                            <a:schemeClr val="tx1"/>
                          </a:solidFill>
                        </a:rPr>
                        <a:t>25.000</a:t>
                      </a:r>
                      <a:endParaRPr lang="tr-TR" sz="1400" b="1" dirty="0">
                        <a:solidFill>
                          <a:schemeClr val="tx1"/>
                        </a:solidFill>
                      </a:endParaRP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32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4</a:t>
                      </a: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tr-TR" sz="1400" b="1" dirty="0"/>
                        <a:t>Eşleştirme Desteği</a:t>
                      </a:r>
                    </a:p>
                  </a:txBody>
                  <a:tcPr marL="7200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smtClean="0"/>
                        <a:t>30.000</a:t>
                      </a:r>
                      <a:endParaRPr lang="tr-TR" sz="1400" b="1" dirty="0"/>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32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5</a:t>
                      </a: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tr-TR" sz="1400" b="1" dirty="0"/>
                        <a:t>Nitelikli Eleman İstihdam Desteği</a:t>
                      </a:r>
                    </a:p>
                  </a:txBody>
                  <a:tcPr marL="7200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smtClean="0"/>
                        <a:t>50.000</a:t>
                      </a:r>
                      <a:endParaRPr lang="tr-TR" sz="1400" b="1" dirty="0"/>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32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6</a:t>
                      </a: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tr-TR" sz="1400" b="1" dirty="0"/>
                        <a:t>Danışmanlık Desteği</a:t>
                      </a:r>
                    </a:p>
                  </a:txBody>
                  <a:tcPr marL="7200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smtClean="0"/>
                        <a:t>22.500</a:t>
                      </a:r>
                      <a:endParaRPr lang="tr-TR" sz="1400" b="1" dirty="0"/>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32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7</a:t>
                      </a: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tr-TR" sz="1400" b="1" dirty="0"/>
                        <a:t>Eğitim Desteği</a:t>
                      </a:r>
                    </a:p>
                  </a:txBody>
                  <a:tcPr marL="7200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2</a:t>
                      </a:r>
                      <a:r>
                        <a:rPr lang="tr-TR" sz="1400" b="1" dirty="0" smtClean="0"/>
                        <a:t>0.000</a:t>
                      </a:r>
                      <a:endParaRPr lang="tr-TR" sz="1400" b="1" dirty="0"/>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32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8</a:t>
                      </a: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tr-TR" sz="1400" b="1" dirty="0"/>
                        <a:t>Enerji Verimliliği </a:t>
                      </a:r>
                      <a:r>
                        <a:rPr lang="tr-TR" sz="1400" b="1" dirty="0" smtClean="0"/>
                        <a:t>Desteği</a:t>
                      </a:r>
                      <a:endParaRPr lang="tr-TR" sz="1400" b="1" dirty="0"/>
                    </a:p>
                  </a:txBody>
                  <a:tcPr marL="7200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smtClean="0">
                          <a:solidFill>
                            <a:schemeClr val="tx1"/>
                          </a:solidFill>
                        </a:rPr>
                        <a:t>75.000</a:t>
                      </a:r>
                      <a:endParaRPr lang="tr-TR" sz="1400" b="1" dirty="0">
                        <a:solidFill>
                          <a:schemeClr val="tx1"/>
                        </a:solidFill>
                      </a:endParaRP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32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9</a:t>
                      </a: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tr-TR" sz="1400" b="1" dirty="0"/>
                        <a:t>Tasarım Desteği</a:t>
                      </a:r>
                    </a:p>
                  </a:txBody>
                  <a:tcPr marL="7200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smtClean="0"/>
                        <a:t>22.500</a:t>
                      </a:r>
                      <a:endParaRPr lang="tr-TR" sz="1400" b="1" dirty="0"/>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32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10</a:t>
                      </a: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tr-TR" sz="1400" b="1" dirty="0"/>
                        <a:t>Sınai Mülkiyet Hakları </a:t>
                      </a:r>
                      <a:r>
                        <a:rPr lang="tr-TR" sz="1400" b="1" dirty="0" smtClean="0"/>
                        <a:t>Desteği*</a:t>
                      </a:r>
                      <a:endParaRPr lang="tr-TR" sz="1400" b="1" dirty="0"/>
                    </a:p>
                  </a:txBody>
                  <a:tcPr marL="7200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3</a:t>
                      </a:r>
                      <a:r>
                        <a:rPr lang="tr-TR" sz="1400" b="1" dirty="0" smtClean="0"/>
                        <a:t>0.000</a:t>
                      </a:r>
                      <a:endParaRPr lang="tr-TR" sz="1400" b="1" dirty="0"/>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32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11</a:t>
                      </a: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tr-TR" sz="1400" b="1" dirty="0"/>
                        <a:t>Belgelendirme </a:t>
                      </a:r>
                      <a:r>
                        <a:rPr lang="tr-TR" sz="1400" b="1" dirty="0" smtClean="0"/>
                        <a:t>Desteği*</a:t>
                      </a:r>
                      <a:endParaRPr lang="tr-TR" sz="1400" b="1" dirty="0"/>
                    </a:p>
                  </a:txBody>
                  <a:tcPr marL="7200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3</a:t>
                      </a:r>
                      <a:r>
                        <a:rPr lang="tr-TR" sz="1400" b="1" dirty="0" smtClean="0"/>
                        <a:t>0.000</a:t>
                      </a:r>
                      <a:endParaRPr lang="tr-TR" sz="1400" b="1" dirty="0"/>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32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12</a:t>
                      </a: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s-ES" sz="1400" b="1" dirty="0"/>
                        <a:t>Test, Analiz ve Kalibrasyon Desteği</a:t>
                      </a:r>
                    </a:p>
                  </a:txBody>
                  <a:tcPr marL="7200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smtClean="0"/>
                        <a:t>30.000</a:t>
                      </a:r>
                      <a:endParaRPr lang="tr-TR" sz="1400" b="1" dirty="0"/>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32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a:t>13</a:t>
                      </a: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tr-TR" sz="1400" b="1" dirty="0"/>
                        <a:t>Bağımsız Denetim Desteği</a:t>
                      </a:r>
                    </a:p>
                  </a:txBody>
                  <a:tcPr marL="7200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smtClean="0"/>
                        <a:t>15.000</a:t>
                      </a:r>
                      <a:endParaRPr lang="tr-TR" sz="1400" b="1" dirty="0"/>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alpha val="20000"/>
                      </a:sysClr>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32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smtClean="0">
                          <a:solidFill>
                            <a:schemeClr val="tx1"/>
                          </a:solidFill>
                        </a:rPr>
                        <a:t>14</a:t>
                      </a:r>
                      <a:endParaRPr lang="tr-TR" sz="1400" b="1" dirty="0">
                        <a:solidFill>
                          <a:schemeClr val="tx1"/>
                        </a:solidFill>
                      </a:endParaRP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tr-TR" sz="1400" b="1" dirty="0" smtClean="0">
                          <a:solidFill>
                            <a:schemeClr val="tx1"/>
                          </a:solidFill>
                        </a:rPr>
                        <a:t>Lojistik</a:t>
                      </a:r>
                      <a:r>
                        <a:rPr lang="tr-TR" sz="1400" b="1" baseline="0" dirty="0" smtClean="0">
                          <a:solidFill>
                            <a:schemeClr val="tx1"/>
                          </a:solidFill>
                        </a:rPr>
                        <a:t> Desteği</a:t>
                      </a:r>
                      <a:endParaRPr lang="tr-TR" sz="1400" b="1" dirty="0">
                        <a:solidFill>
                          <a:schemeClr val="tx1"/>
                        </a:solidFill>
                      </a:endParaRPr>
                    </a:p>
                  </a:txBody>
                  <a:tcPr marL="7200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smtClean="0">
                          <a:solidFill>
                            <a:schemeClr val="tx1"/>
                          </a:solidFill>
                        </a:rPr>
                        <a:t>40.000</a:t>
                      </a:r>
                      <a:endParaRPr lang="tr-TR" sz="1400" b="1" dirty="0">
                        <a:solidFill>
                          <a:schemeClr val="tx1"/>
                        </a:solidFill>
                      </a:endParaRP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alpha val="20000"/>
                      </a:sysClr>
                    </a:solidFill>
                  </a:tcPr>
                </a:tc>
                <a:tc vMerge="1">
                  <a:txBody>
                    <a:bodyPr/>
                    <a:lstStyle/>
                    <a:p>
                      <a:pPr algn="ctr"/>
                      <a:endParaRPr lang="tr-TR" sz="1800" b="1" dirty="0"/>
                    </a:p>
                  </a:txBody>
                  <a:tcPr marL="0" marR="0" marT="0" marB="0" anchor="ctr">
                    <a:solidFill>
                      <a:schemeClr val="bg1"/>
                    </a:solidFill>
                  </a:tcPr>
                </a:tc>
                <a:tc vMerge="1">
                  <a:txBody>
                    <a:bodyPr/>
                    <a:lstStyle/>
                    <a:p>
                      <a:pPr algn="ctr"/>
                      <a:endParaRPr lang="tr-TR" sz="1800" b="1" dirty="0"/>
                    </a:p>
                  </a:txBody>
                  <a:tcPr marL="0" marR="0" marT="0" marB="0" anchor="ctr">
                    <a:solidFill>
                      <a:schemeClr val="bg1"/>
                    </a:solidFill>
                  </a:tcPr>
                </a:tc>
                <a:tc vMerge="1">
                  <a:txBody>
                    <a:bodyPr/>
                    <a:lstStyle/>
                    <a:p>
                      <a:endParaRPr lang="tr-TR"/>
                    </a:p>
                  </a:txBody>
                  <a:tcPr/>
                </a:tc>
              </a:tr>
              <a:tr h="232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smtClean="0">
                          <a:solidFill>
                            <a:schemeClr val="tx1"/>
                          </a:solidFill>
                        </a:rPr>
                        <a:t>15</a:t>
                      </a:r>
                      <a:endParaRPr lang="tr-TR" sz="1400" b="1" dirty="0">
                        <a:solidFill>
                          <a:schemeClr val="tx1"/>
                        </a:solidFill>
                      </a:endParaRP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tr-TR" sz="1400" b="1" dirty="0" smtClean="0">
                          <a:solidFill>
                            <a:schemeClr val="tx1"/>
                          </a:solidFill>
                        </a:rPr>
                        <a:t>Gönüllü Uzmanlık Desteği</a:t>
                      </a:r>
                      <a:endParaRPr lang="tr-TR" sz="1400" b="1" dirty="0">
                        <a:solidFill>
                          <a:schemeClr val="tx1"/>
                        </a:solidFill>
                      </a:endParaRPr>
                    </a:p>
                  </a:txBody>
                  <a:tcPr marL="7200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400" b="1" dirty="0" smtClean="0">
                          <a:solidFill>
                            <a:schemeClr val="tx1"/>
                          </a:solidFill>
                        </a:rPr>
                        <a:t>15.000</a:t>
                      </a:r>
                      <a:endParaRPr lang="tr-TR" sz="1400" b="1" dirty="0">
                        <a:solidFill>
                          <a:schemeClr val="tx1"/>
                        </a:solidFill>
                      </a:endParaRPr>
                    </a:p>
                  </a:txBody>
                  <a:tcPr marL="0" marR="0" marT="0" marB="0"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ysClr val="window" lastClr="FFFFFF">
                        <a:alpha val="20000"/>
                      </a:sysClr>
                    </a:solidFill>
                  </a:tcPr>
                </a:tc>
                <a:tc vMerge="1">
                  <a:txBody>
                    <a:bodyPr/>
                    <a:lstStyle/>
                    <a:p>
                      <a:pPr algn="ctr"/>
                      <a:endParaRPr lang="tr-TR" sz="1800" b="1" dirty="0"/>
                    </a:p>
                  </a:txBody>
                  <a:tcPr marL="0" marR="0" marT="0" marB="0" anchor="ctr">
                    <a:solidFill>
                      <a:schemeClr val="bg1"/>
                    </a:solidFill>
                  </a:tcPr>
                </a:tc>
                <a:tc vMerge="1">
                  <a:txBody>
                    <a:bodyPr/>
                    <a:lstStyle/>
                    <a:p>
                      <a:pPr algn="ctr"/>
                      <a:endParaRPr lang="tr-TR" sz="1800" b="1" dirty="0"/>
                    </a:p>
                  </a:txBody>
                  <a:tcPr marL="0" marR="0" marT="0" marB="0" anchor="ctr">
                    <a:solidFill>
                      <a:schemeClr val="bg1"/>
                    </a:solidFill>
                  </a:tcPr>
                </a:tc>
                <a:tc vMerge="1">
                  <a:txBody>
                    <a:bodyPr/>
                    <a:lstStyle/>
                    <a:p>
                      <a:endParaRPr lang="tr-TR"/>
                    </a:p>
                  </a:txBody>
                  <a:tcPr/>
                </a:tc>
              </a:tr>
            </a:tbl>
          </a:graphicData>
        </a:graphic>
      </p:graphicFrame>
      <p:sp>
        <p:nvSpPr>
          <p:cNvPr id="2" name="Slayt Numarası Yer Tutucusu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12</a:t>
            </a:fld>
            <a:endParaRPr lang="en-CA">
              <a:solidFill>
                <a:prstClr val="black">
                  <a:tint val="75000"/>
                </a:prstClr>
              </a:solidFill>
            </a:endParaRPr>
          </a:p>
        </p:txBody>
      </p:sp>
    </p:spTree>
    <p:extLst>
      <p:ext uri="{BB962C8B-B14F-4D97-AF65-F5344CB8AC3E}">
        <p14:creationId xmlns:p14="http://schemas.microsoft.com/office/powerpoint/2010/main" val="3730383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8172400" y="188038"/>
            <a:ext cx="720080" cy="506032"/>
          </a:xfrm>
          <a:prstGeom prst="rect">
            <a:avLst/>
          </a:prstGeom>
          <a:noFill/>
          <a:ln w="9525">
            <a:noFill/>
            <a:miter lim="800000"/>
            <a:headEnd/>
            <a:tailEnd/>
          </a:ln>
        </p:spPr>
      </p:pic>
      <p:sp>
        <p:nvSpPr>
          <p:cNvPr id="5" name="4 Metin kutusu"/>
          <p:cNvSpPr txBox="1"/>
          <p:nvPr/>
        </p:nvSpPr>
        <p:spPr>
          <a:xfrm>
            <a:off x="179512" y="187943"/>
            <a:ext cx="6336704" cy="459955"/>
          </a:xfrm>
          <a:prstGeom prst="rect">
            <a:avLst/>
          </a:prstGeom>
          <a:noFill/>
        </p:spPr>
        <p:txBody>
          <a:bodyPr wrap="square" rtlCol="0">
            <a:spAutoFit/>
          </a:bodyPr>
          <a:lstStyle/>
          <a:p>
            <a:pPr fontAlgn="auto">
              <a:spcBef>
                <a:spcPts val="0"/>
              </a:spcBef>
              <a:spcAft>
                <a:spcPts val="0"/>
              </a:spcAft>
            </a:pPr>
            <a:r>
              <a:rPr lang="tr-TR" sz="2400" b="1" dirty="0" smtClean="0">
                <a:solidFill>
                  <a:srgbClr val="F9A91C"/>
                </a:solidFill>
                <a:latin typeface="Calibri"/>
              </a:rPr>
              <a:t>2. İşbirliği-</a:t>
            </a:r>
            <a:r>
              <a:rPr lang="tr-TR" sz="2400" b="1" dirty="0" err="1" smtClean="0">
                <a:solidFill>
                  <a:srgbClr val="F9A91C"/>
                </a:solidFill>
                <a:latin typeface="Calibri"/>
              </a:rPr>
              <a:t>Güçbirliği</a:t>
            </a:r>
            <a:r>
              <a:rPr lang="tr-TR" sz="2400" b="1" dirty="0" smtClean="0">
                <a:solidFill>
                  <a:srgbClr val="F9A91C"/>
                </a:solidFill>
                <a:latin typeface="Calibri"/>
              </a:rPr>
              <a:t> Destek Programı</a:t>
            </a:r>
            <a:endParaRPr lang="tr-TR" sz="2400" b="1" dirty="0">
              <a:solidFill>
                <a:srgbClr val="F9A91C"/>
              </a:solidFill>
              <a:latin typeface="Calibri"/>
            </a:endParaRPr>
          </a:p>
        </p:txBody>
      </p:sp>
      <p:sp>
        <p:nvSpPr>
          <p:cNvPr id="4" name="5 Metin kutusu"/>
          <p:cNvSpPr txBox="1">
            <a:spLocks noChangeArrowheads="1"/>
          </p:cNvSpPr>
          <p:nvPr/>
        </p:nvSpPr>
        <p:spPr bwMode="auto">
          <a:xfrm>
            <a:off x="445029" y="836871"/>
            <a:ext cx="1646028" cy="337300"/>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tr-TR" sz="1600" b="1" dirty="0">
                <a:solidFill>
                  <a:srgbClr val="F79646">
                    <a:lumMod val="75000"/>
                  </a:srgbClr>
                </a:solidFill>
                <a:latin typeface="Calibri"/>
                <a:cs typeface="Arial" charset="0"/>
              </a:rPr>
              <a:t>Programın </a:t>
            </a:r>
            <a:r>
              <a:rPr lang="tr-TR" sz="1600" b="1" dirty="0" smtClean="0">
                <a:solidFill>
                  <a:srgbClr val="F79646">
                    <a:lumMod val="75000"/>
                  </a:srgbClr>
                </a:solidFill>
                <a:latin typeface="Calibri"/>
                <a:cs typeface="Arial" charset="0"/>
              </a:rPr>
              <a:t>Amacı</a:t>
            </a:r>
            <a:endParaRPr lang="tr-TR" sz="1600" b="1" dirty="0">
              <a:solidFill>
                <a:srgbClr val="006597"/>
              </a:solidFill>
              <a:latin typeface="Calibri"/>
            </a:endParaRPr>
          </a:p>
        </p:txBody>
      </p:sp>
      <p:sp>
        <p:nvSpPr>
          <p:cNvPr id="6" name="6 Metin kutusu"/>
          <p:cNvSpPr txBox="1">
            <a:spLocks noChangeArrowheads="1"/>
          </p:cNvSpPr>
          <p:nvPr/>
        </p:nvSpPr>
        <p:spPr bwMode="auto">
          <a:xfrm>
            <a:off x="1116013" y="1258972"/>
            <a:ext cx="184150" cy="322651"/>
          </a:xfrm>
          <a:prstGeom prst="rect">
            <a:avLst/>
          </a:prstGeom>
          <a:noFill/>
          <a:ln w="9525">
            <a:noFill/>
            <a:miter lim="800000"/>
            <a:headEnd/>
            <a:tailEnd/>
          </a:ln>
        </p:spPr>
        <p:txBody>
          <a:bodyPr wrap="none">
            <a:spAutoFit/>
          </a:bodyPr>
          <a:lstStyle/>
          <a:p>
            <a:pPr fontAlgn="auto">
              <a:spcBef>
                <a:spcPts val="0"/>
              </a:spcBef>
              <a:spcAft>
                <a:spcPts val="0"/>
              </a:spcAft>
              <a:defRPr/>
            </a:pPr>
            <a:endParaRPr lang="tr-TR" sz="1500">
              <a:solidFill>
                <a:srgbClr val="000000"/>
              </a:solidFill>
              <a:latin typeface="Calibri"/>
            </a:endParaRPr>
          </a:p>
        </p:txBody>
      </p:sp>
      <p:sp>
        <p:nvSpPr>
          <p:cNvPr id="7" name="7 Metin kutusu"/>
          <p:cNvSpPr txBox="1">
            <a:spLocks noChangeArrowheads="1"/>
          </p:cNvSpPr>
          <p:nvPr/>
        </p:nvSpPr>
        <p:spPr bwMode="auto">
          <a:xfrm>
            <a:off x="971554" y="1247901"/>
            <a:ext cx="7921625" cy="1088155"/>
          </a:xfrm>
          <a:prstGeom prst="rect">
            <a:avLst/>
          </a:prstGeom>
          <a:noFill/>
          <a:ln w="9525">
            <a:noFill/>
            <a:miter lim="800000"/>
            <a:headEnd/>
            <a:tailEnd/>
          </a:ln>
        </p:spPr>
        <p:txBody>
          <a:bodyPr>
            <a:spAutoFit/>
          </a:bodyPr>
          <a:lstStyle/>
          <a:p>
            <a:pPr algn="just" fontAlgn="auto">
              <a:spcBef>
                <a:spcPts val="0"/>
              </a:spcBef>
              <a:spcAft>
                <a:spcPts val="0"/>
              </a:spcAft>
              <a:defRPr/>
            </a:pPr>
            <a:r>
              <a:rPr lang="tr-TR" sz="1500" b="1" dirty="0">
                <a:solidFill>
                  <a:srgbClr val="006597"/>
                </a:solidFill>
                <a:latin typeface="Calibri"/>
              </a:rPr>
              <a:t>KOBİ’lerin işbirliği-</a:t>
            </a:r>
            <a:r>
              <a:rPr lang="tr-TR" sz="1500" b="1" dirty="0" err="1">
                <a:solidFill>
                  <a:srgbClr val="006597"/>
                </a:solidFill>
                <a:latin typeface="Calibri"/>
              </a:rPr>
              <a:t>güçbirliği</a:t>
            </a:r>
            <a:r>
              <a:rPr lang="tr-TR" sz="1500" b="1" dirty="0">
                <a:solidFill>
                  <a:srgbClr val="006597"/>
                </a:solidFill>
                <a:latin typeface="Calibri"/>
              </a:rPr>
              <a:t> anlayışında bir araya gelerek “Ortak Sorunlara Ortak Çözümler” üretilmesi,</a:t>
            </a:r>
          </a:p>
          <a:p>
            <a:pPr algn="just" fontAlgn="auto">
              <a:spcBef>
                <a:spcPts val="600"/>
              </a:spcBef>
              <a:spcAft>
                <a:spcPts val="0"/>
              </a:spcAft>
              <a:defRPr/>
            </a:pPr>
            <a:r>
              <a:rPr lang="tr-TR" sz="1500" b="1" dirty="0">
                <a:solidFill>
                  <a:srgbClr val="006597"/>
                </a:solidFill>
                <a:latin typeface="Calibri"/>
              </a:rPr>
              <a:t>Orta-Yüksek ve Yüksek Teknoloji alanlarında hazırlanacak ortak imalata yönelik işbirliği-</a:t>
            </a:r>
            <a:r>
              <a:rPr lang="tr-TR" sz="1500" b="1" dirty="0" err="1">
                <a:solidFill>
                  <a:srgbClr val="006597"/>
                </a:solidFill>
                <a:latin typeface="Calibri"/>
              </a:rPr>
              <a:t>güçbirliği</a:t>
            </a:r>
            <a:r>
              <a:rPr lang="tr-TR" sz="1500" b="1" dirty="0">
                <a:solidFill>
                  <a:srgbClr val="006597"/>
                </a:solidFill>
                <a:latin typeface="Calibri"/>
              </a:rPr>
              <a:t> projelerini desteklemek,</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6" y="1309582"/>
            <a:ext cx="276225" cy="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6" y="1855241"/>
            <a:ext cx="276225" cy="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1 Metin kutusu"/>
          <p:cNvSpPr txBox="1"/>
          <p:nvPr/>
        </p:nvSpPr>
        <p:spPr>
          <a:xfrm>
            <a:off x="462692" y="2347062"/>
            <a:ext cx="3889375" cy="337300"/>
          </a:xfrm>
          <a:prstGeom prst="rect">
            <a:avLst/>
          </a:prstGeom>
          <a:noFill/>
        </p:spPr>
        <p:txBody>
          <a:bodyPr>
            <a:spAutoFit/>
          </a:bodyPr>
          <a:lstStyle/>
          <a:p>
            <a:pPr fontAlgn="auto">
              <a:spcBef>
                <a:spcPts val="0"/>
              </a:spcBef>
              <a:spcAft>
                <a:spcPts val="0"/>
              </a:spcAft>
              <a:defRPr/>
            </a:pPr>
            <a:r>
              <a:rPr lang="tr-TR" sz="1600" b="1" dirty="0">
                <a:solidFill>
                  <a:srgbClr val="F79646">
                    <a:lumMod val="75000"/>
                  </a:srgbClr>
                </a:solidFill>
                <a:latin typeface="Calibri"/>
                <a:cs typeface="Arial" charset="0"/>
              </a:rPr>
              <a:t>Program ve Proje Limitleri</a:t>
            </a:r>
          </a:p>
        </p:txBody>
      </p:sp>
      <p:sp>
        <p:nvSpPr>
          <p:cNvPr id="11" name="13 Metin kutusu"/>
          <p:cNvSpPr txBox="1">
            <a:spLocks noChangeArrowheads="1"/>
          </p:cNvSpPr>
          <p:nvPr/>
        </p:nvSpPr>
        <p:spPr bwMode="auto">
          <a:xfrm>
            <a:off x="684216" y="2698889"/>
            <a:ext cx="2303462" cy="322651"/>
          </a:xfrm>
          <a:prstGeom prst="rect">
            <a:avLst/>
          </a:prstGeom>
          <a:noFill/>
          <a:ln w="9525">
            <a:noFill/>
            <a:miter lim="800000"/>
            <a:headEnd/>
            <a:tailEnd/>
          </a:ln>
        </p:spPr>
        <p:txBody>
          <a:bodyPr>
            <a:spAutoFit/>
          </a:bodyPr>
          <a:lstStyle/>
          <a:p>
            <a:pPr fontAlgn="auto">
              <a:spcBef>
                <a:spcPts val="0"/>
              </a:spcBef>
              <a:spcAft>
                <a:spcPts val="0"/>
              </a:spcAft>
              <a:defRPr/>
            </a:pPr>
            <a:r>
              <a:rPr lang="tr-TR" sz="1500" b="1" dirty="0">
                <a:solidFill>
                  <a:srgbClr val="006597"/>
                </a:solidFill>
                <a:latin typeface="Calibri"/>
              </a:rPr>
              <a:t>Proje Süresi</a:t>
            </a:r>
          </a:p>
        </p:txBody>
      </p:sp>
      <p:sp>
        <p:nvSpPr>
          <p:cNvPr id="12" name="14 Metin kutusu"/>
          <p:cNvSpPr txBox="1">
            <a:spLocks noChangeArrowheads="1"/>
          </p:cNvSpPr>
          <p:nvPr/>
        </p:nvSpPr>
        <p:spPr bwMode="auto">
          <a:xfrm>
            <a:off x="682628" y="3201078"/>
            <a:ext cx="2305050" cy="322651"/>
          </a:xfrm>
          <a:prstGeom prst="rect">
            <a:avLst/>
          </a:prstGeom>
          <a:noFill/>
          <a:ln w="9525">
            <a:noFill/>
            <a:miter lim="800000"/>
            <a:headEnd/>
            <a:tailEnd/>
          </a:ln>
        </p:spPr>
        <p:txBody>
          <a:bodyPr>
            <a:spAutoFit/>
          </a:bodyPr>
          <a:lstStyle/>
          <a:p>
            <a:pPr fontAlgn="auto">
              <a:spcBef>
                <a:spcPts val="0"/>
              </a:spcBef>
              <a:spcAft>
                <a:spcPts val="0"/>
              </a:spcAft>
              <a:defRPr/>
            </a:pPr>
            <a:r>
              <a:rPr lang="tr-TR" sz="1500" b="1" dirty="0">
                <a:solidFill>
                  <a:srgbClr val="006597"/>
                </a:solidFill>
                <a:latin typeface="Calibri"/>
              </a:rPr>
              <a:t>Destek Üst Limiti*</a:t>
            </a:r>
          </a:p>
        </p:txBody>
      </p:sp>
      <p:sp>
        <p:nvSpPr>
          <p:cNvPr id="13" name="15 Metin kutusu"/>
          <p:cNvSpPr txBox="1">
            <a:spLocks noChangeArrowheads="1"/>
          </p:cNvSpPr>
          <p:nvPr/>
        </p:nvSpPr>
        <p:spPr bwMode="auto">
          <a:xfrm>
            <a:off x="708175" y="3923981"/>
            <a:ext cx="2305050" cy="322651"/>
          </a:xfrm>
          <a:prstGeom prst="rect">
            <a:avLst/>
          </a:prstGeom>
          <a:noFill/>
          <a:ln w="9525">
            <a:noFill/>
            <a:miter lim="800000"/>
            <a:headEnd/>
            <a:tailEnd/>
          </a:ln>
        </p:spPr>
        <p:txBody>
          <a:bodyPr>
            <a:spAutoFit/>
          </a:bodyPr>
          <a:lstStyle/>
          <a:p>
            <a:pPr fontAlgn="auto">
              <a:spcBef>
                <a:spcPts val="0"/>
              </a:spcBef>
              <a:spcAft>
                <a:spcPts val="0"/>
              </a:spcAft>
              <a:defRPr/>
            </a:pPr>
            <a:r>
              <a:rPr lang="tr-TR" sz="1500" b="1" dirty="0">
                <a:solidFill>
                  <a:srgbClr val="006597"/>
                </a:solidFill>
                <a:latin typeface="Calibri"/>
              </a:rPr>
              <a:t>Destek Oranı**</a:t>
            </a:r>
          </a:p>
        </p:txBody>
      </p:sp>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4" y="2635504"/>
            <a:ext cx="790575" cy="34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20" y="3145844"/>
            <a:ext cx="790575" cy="34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0708" y="3935566"/>
            <a:ext cx="790575" cy="34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26 Yuvarlatılmış Dikdörtgen"/>
          <p:cNvSpPr/>
          <p:nvPr/>
        </p:nvSpPr>
        <p:spPr>
          <a:xfrm>
            <a:off x="4229205" y="2538673"/>
            <a:ext cx="3240087" cy="430201"/>
          </a:xfrm>
          <a:prstGeom prst="roundRect">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1500" b="1" dirty="0">
                <a:solidFill>
                  <a:srgbClr val="006597"/>
                </a:solidFill>
              </a:rPr>
              <a:t>6 – 24 ay (+12 ay)</a:t>
            </a:r>
          </a:p>
        </p:txBody>
      </p:sp>
      <p:sp>
        <p:nvSpPr>
          <p:cNvPr id="18" name="27 Yuvarlatılmış Dikdörtgen"/>
          <p:cNvSpPr/>
          <p:nvPr/>
        </p:nvSpPr>
        <p:spPr>
          <a:xfrm>
            <a:off x="4211638" y="3074670"/>
            <a:ext cx="2305050" cy="556854"/>
          </a:xfrm>
          <a:prstGeom prst="roundRect">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1500" b="1" dirty="0">
                <a:solidFill>
                  <a:srgbClr val="006597"/>
                </a:solidFill>
              </a:rPr>
              <a:t>300.000 TL Geri Ödemesiz</a:t>
            </a:r>
          </a:p>
          <a:p>
            <a:pPr fontAlgn="auto">
              <a:spcBef>
                <a:spcPts val="0"/>
              </a:spcBef>
              <a:spcAft>
                <a:spcPts val="0"/>
              </a:spcAft>
              <a:defRPr/>
            </a:pPr>
            <a:r>
              <a:rPr lang="tr-TR" sz="1500" b="1" dirty="0">
                <a:solidFill>
                  <a:srgbClr val="006597"/>
                </a:solidFill>
              </a:rPr>
              <a:t>700.000 TL Geri Ödemeli</a:t>
            </a:r>
          </a:p>
        </p:txBody>
      </p:sp>
      <p:sp>
        <p:nvSpPr>
          <p:cNvPr id="19" name="28 Yuvarlatılmış Dikdörtgen"/>
          <p:cNvSpPr/>
          <p:nvPr/>
        </p:nvSpPr>
        <p:spPr>
          <a:xfrm>
            <a:off x="4211646" y="3719971"/>
            <a:ext cx="3240087" cy="915931"/>
          </a:xfrm>
          <a:prstGeom prst="roundRect">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defRPr/>
            </a:pPr>
            <a:r>
              <a:rPr lang="tr-TR" sz="1500" b="1" dirty="0">
                <a:solidFill>
                  <a:srgbClr val="006597"/>
                </a:solidFill>
              </a:rPr>
              <a:t>1. Bölge</a:t>
            </a:r>
            <a:r>
              <a:rPr lang="tr-TR" sz="1500" b="1" dirty="0">
                <a:solidFill>
                  <a:srgbClr val="006597"/>
                </a:solidFill>
                <a:cs typeface="Arial" pitchFamily="34" charset="0"/>
              </a:rPr>
              <a:t> % </a:t>
            </a:r>
            <a:r>
              <a:rPr lang="tr-TR" sz="1500" b="1" dirty="0">
                <a:solidFill>
                  <a:srgbClr val="006597"/>
                </a:solidFill>
              </a:rPr>
              <a:t>50</a:t>
            </a:r>
          </a:p>
          <a:p>
            <a:pPr marL="457200" indent="-457200" fontAlgn="auto">
              <a:spcBef>
                <a:spcPts val="0"/>
              </a:spcBef>
              <a:spcAft>
                <a:spcPts val="0"/>
              </a:spcAft>
              <a:defRPr/>
            </a:pPr>
            <a:r>
              <a:rPr lang="tr-TR" sz="1500" b="1" dirty="0">
                <a:solidFill>
                  <a:srgbClr val="006597"/>
                </a:solidFill>
              </a:rPr>
              <a:t>2., 3. ve 4. Bölgeler</a:t>
            </a:r>
            <a:r>
              <a:rPr lang="tr-TR" sz="1500" b="1" dirty="0">
                <a:solidFill>
                  <a:srgbClr val="006597"/>
                </a:solidFill>
                <a:cs typeface="Arial" pitchFamily="34" charset="0"/>
              </a:rPr>
              <a:t> % </a:t>
            </a:r>
            <a:r>
              <a:rPr lang="tr-TR" sz="1500" b="1" dirty="0">
                <a:solidFill>
                  <a:srgbClr val="006597"/>
                </a:solidFill>
              </a:rPr>
              <a:t>60</a:t>
            </a:r>
          </a:p>
          <a:p>
            <a:pPr marL="457200" indent="-457200" fontAlgn="auto">
              <a:spcBef>
                <a:spcPts val="0"/>
              </a:spcBef>
              <a:spcAft>
                <a:spcPts val="0"/>
              </a:spcAft>
              <a:defRPr/>
            </a:pPr>
            <a:r>
              <a:rPr lang="tr-TR" sz="1500" b="1" dirty="0">
                <a:solidFill>
                  <a:srgbClr val="006597"/>
                </a:solidFill>
              </a:rPr>
              <a:t>5. ve 6. Bölgeler</a:t>
            </a:r>
            <a:r>
              <a:rPr lang="tr-TR" sz="1500" b="1" dirty="0">
                <a:solidFill>
                  <a:srgbClr val="006597"/>
                </a:solidFill>
                <a:cs typeface="Arial" pitchFamily="34" charset="0"/>
              </a:rPr>
              <a:t> % </a:t>
            </a:r>
            <a:r>
              <a:rPr lang="tr-TR" sz="1500" b="1" dirty="0">
                <a:solidFill>
                  <a:srgbClr val="006597"/>
                </a:solidFill>
              </a:rPr>
              <a:t>70</a:t>
            </a:r>
          </a:p>
        </p:txBody>
      </p:sp>
      <p:sp>
        <p:nvSpPr>
          <p:cNvPr id="20" name="7 Metin kutusu"/>
          <p:cNvSpPr txBox="1">
            <a:spLocks noChangeArrowheads="1"/>
          </p:cNvSpPr>
          <p:nvPr/>
        </p:nvSpPr>
        <p:spPr bwMode="auto">
          <a:xfrm>
            <a:off x="180225" y="4854654"/>
            <a:ext cx="8824912" cy="996569"/>
          </a:xfrm>
          <a:prstGeom prst="rect">
            <a:avLst/>
          </a:prstGeom>
          <a:noFill/>
          <a:ln w="9525">
            <a:noFill/>
            <a:miter lim="800000"/>
            <a:headEnd/>
            <a:tailEnd/>
          </a:ln>
        </p:spPr>
        <p:txBody>
          <a:bodyPr>
            <a:spAutoFit/>
          </a:bodyPr>
          <a:lstStyle/>
          <a:p>
            <a:pPr algn="just" fontAlgn="auto">
              <a:spcBef>
                <a:spcPts val="0"/>
              </a:spcBef>
              <a:spcAft>
                <a:spcPts val="0"/>
              </a:spcAft>
              <a:defRPr/>
            </a:pPr>
            <a:r>
              <a:rPr lang="tr-TR" sz="1400" b="1" dirty="0">
                <a:solidFill>
                  <a:srgbClr val="006597"/>
                </a:solidFill>
                <a:latin typeface="Calibri"/>
              </a:rPr>
              <a:t>* Orta-Yüksek ve Yüksek Teknoloji Alanlarındaki Ortak İmalata Yönelik Projeler İçin:</a:t>
            </a:r>
          </a:p>
          <a:p>
            <a:pPr fontAlgn="auto">
              <a:spcBef>
                <a:spcPts val="0"/>
              </a:spcBef>
              <a:spcAft>
                <a:spcPts val="0"/>
              </a:spcAft>
              <a:defRPr/>
            </a:pPr>
            <a:r>
              <a:rPr lang="tr-TR" sz="1400" b="1" dirty="0">
                <a:solidFill>
                  <a:srgbClr val="006597"/>
                </a:solidFill>
                <a:latin typeface="Calibri"/>
              </a:rPr>
              <a:t>1.500.000 TL (Geri Ödemesiz- 300.000 TL,  Geri Ödemeli – 1.200.000 TL)</a:t>
            </a:r>
          </a:p>
          <a:p>
            <a:pPr fontAlgn="auto">
              <a:spcBef>
                <a:spcPts val="0"/>
              </a:spcBef>
              <a:spcAft>
                <a:spcPts val="0"/>
              </a:spcAft>
              <a:defRPr/>
            </a:pPr>
            <a:endParaRPr lang="tr-TR" sz="300" b="1" dirty="0">
              <a:solidFill>
                <a:srgbClr val="006597"/>
              </a:solidFill>
              <a:latin typeface="Calibri"/>
            </a:endParaRPr>
          </a:p>
          <a:p>
            <a:pPr algn="just" fontAlgn="auto">
              <a:spcBef>
                <a:spcPts val="0"/>
              </a:spcBef>
              <a:spcAft>
                <a:spcPts val="0"/>
              </a:spcAft>
              <a:defRPr/>
            </a:pPr>
            <a:r>
              <a:rPr lang="tr-TR" sz="1400" b="1" dirty="0">
                <a:solidFill>
                  <a:srgbClr val="006597"/>
                </a:solidFill>
                <a:latin typeface="Calibri"/>
              </a:rPr>
              <a:t>**Projeye konu satın alınacak makine ve teçhizat </a:t>
            </a:r>
            <a:r>
              <a:rPr lang="tr-TR" sz="1400" b="1" dirty="0">
                <a:solidFill>
                  <a:srgbClr val="FF0000"/>
                </a:solidFill>
                <a:latin typeface="Calibri"/>
              </a:rPr>
              <a:t>Yerli Malı Belgesi </a:t>
            </a:r>
            <a:r>
              <a:rPr lang="tr-TR" sz="1400" b="1" dirty="0">
                <a:solidFill>
                  <a:srgbClr val="006597"/>
                </a:solidFill>
                <a:latin typeface="Calibri"/>
              </a:rPr>
              <a:t>ile tefrik edilmesi durumunda, bu destek oranlarına </a:t>
            </a:r>
            <a:r>
              <a:rPr lang="tr-TR" sz="1400" b="1" dirty="0">
                <a:solidFill>
                  <a:srgbClr val="FF0000"/>
                </a:solidFill>
                <a:latin typeface="Calibri"/>
              </a:rPr>
              <a:t>% 15 </a:t>
            </a:r>
            <a:r>
              <a:rPr lang="tr-TR" sz="1400" b="1" dirty="0">
                <a:solidFill>
                  <a:srgbClr val="006597"/>
                </a:solidFill>
                <a:latin typeface="Calibri"/>
              </a:rPr>
              <a:t>(</a:t>
            </a:r>
            <a:r>
              <a:rPr lang="tr-TR" sz="1400" b="1" dirty="0" err="1">
                <a:solidFill>
                  <a:srgbClr val="006597"/>
                </a:solidFill>
                <a:latin typeface="Calibri"/>
              </a:rPr>
              <a:t>onbeş</a:t>
            </a:r>
            <a:r>
              <a:rPr lang="tr-TR" sz="1400" b="1" dirty="0">
                <a:solidFill>
                  <a:srgbClr val="006597"/>
                </a:solidFill>
                <a:latin typeface="Calibri"/>
              </a:rPr>
              <a:t>) ilave edilir.</a:t>
            </a:r>
          </a:p>
        </p:txBody>
      </p:sp>
      <p:sp>
        <p:nvSpPr>
          <p:cNvPr id="21" name="27 Yuvarlatılmış Dikdörtgen"/>
          <p:cNvSpPr/>
          <p:nvPr/>
        </p:nvSpPr>
        <p:spPr>
          <a:xfrm>
            <a:off x="6516696" y="3074670"/>
            <a:ext cx="2447925" cy="556854"/>
          </a:xfrm>
          <a:prstGeom prst="roundRect">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1500" b="1" dirty="0">
                <a:solidFill>
                  <a:srgbClr val="006597"/>
                </a:solidFill>
              </a:rPr>
              <a:t>300.000 TL Geri Ödemesiz</a:t>
            </a:r>
          </a:p>
          <a:p>
            <a:pPr fontAlgn="auto">
              <a:spcBef>
                <a:spcPts val="0"/>
              </a:spcBef>
              <a:spcAft>
                <a:spcPts val="0"/>
              </a:spcAft>
              <a:defRPr/>
            </a:pPr>
            <a:r>
              <a:rPr lang="tr-TR" sz="1500" b="1" dirty="0">
                <a:solidFill>
                  <a:srgbClr val="006597"/>
                </a:solidFill>
              </a:rPr>
              <a:t>1.200.000 TL Geri Ödemeli</a:t>
            </a: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13</a:t>
            </a:fld>
            <a:endParaRPr lang="en-CA">
              <a:solidFill>
                <a:prstClr val="black">
                  <a:tint val="75000"/>
                </a:prstClr>
              </a:solidFill>
            </a:endParaRPr>
          </a:p>
        </p:txBody>
      </p:sp>
    </p:spTree>
    <p:extLst>
      <p:ext uri="{BB962C8B-B14F-4D97-AF65-F5344CB8AC3E}">
        <p14:creationId xmlns:p14="http://schemas.microsoft.com/office/powerpoint/2010/main" val="1544083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8172400" y="188037"/>
            <a:ext cx="720080" cy="506032"/>
          </a:xfrm>
          <a:prstGeom prst="rect">
            <a:avLst/>
          </a:prstGeom>
          <a:noFill/>
          <a:ln w="9525">
            <a:noFill/>
            <a:miter lim="800000"/>
            <a:headEnd/>
            <a:tailEnd/>
          </a:ln>
        </p:spPr>
      </p:pic>
      <p:sp>
        <p:nvSpPr>
          <p:cNvPr id="5" name="4 Metin kutusu"/>
          <p:cNvSpPr txBox="1"/>
          <p:nvPr/>
        </p:nvSpPr>
        <p:spPr>
          <a:xfrm>
            <a:off x="179512" y="116203"/>
            <a:ext cx="5040560" cy="459955"/>
          </a:xfrm>
          <a:prstGeom prst="rect">
            <a:avLst/>
          </a:prstGeom>
          <a:noFill/>
        </p:spPr>
        <p:txBody>
          <a:bodyPr wrap="square" rtlCol="0">
            <a:spAutoFit/>
          </a:bodyPr>
          <a:lstStyle/>
          <a:p>
            <a:pPr fontAlgn="auto">
              <a:spcBef>
                <a:spcPts val="0"/>
              </a:spcBef>
              <a:spcAft>
                <a:spcPts val="0"/>
              </a:spcAft>
            </a:pPr>
            <a:r>
              <a:rPr lang="tr-TR" sz="2400" b="1" dirty="0">
                <a:solidFill>
                  <a:srgbClr val="F9A91C"/>
                </a:solidFill>
                <a:latin typeface="Calibri"/>
              </a:rPr>
              <a:t>3. Girişimcilik Destek Programı</a:t>
            </a:r>
          </a:p>
        </p:txBody>
      </p:sp>
      <p:sp>
        <p:nvSpPr>
          <p:cNvPr id="6" name="7 Metin kutusu"/>
          <p:cNvSpPr txBox="1">
            <a:spLocks noChangeArrowheads="1"/>
          </p:cNvSpPr>
          <p:nvPr/>
        </p:nvSpPr>
        <p:spPr bwMode="auto">
          <a:xfrm>
            <a:off x="842963" y="1175144"/>
            <a:ext cx="8172450" cy="3081698"/>
          </a:xfrm>
          <a:prstGeom prst="rect">
            <a:avLst/>
          </a:prstGeom>
          <a:noFill/>
          <a:ln w="9525">
            <a:noFill/>
            <a:miter lim="800000"/>
            <a:headEnd/>
            <a:tailEnd/>
          </a:ln>
        </p:spPr>
        <p:txBody>
          <a:bodyPr>
            <a:spAutoFit/>
          </a:bodyPr>
          <a:lstStyle/>
          <a:p>
            <a:pPr fontAlgn="auto">
              <a:spcBef>
                <a:spcPts val="0"/>
              </a:spcBef>
              <a:spcAft>
                <a:spcPts val="0"/>
              </a:spcAft>
              <a:defRPr/>
            </a:pPr>
            <a:r>
              <a:rPr lang="tr-TR" sz="1500" b="1" dirty="0">
                <a:solidFill>
                  <a:srgbClr val="006597"/>
                </a:solidFill>
                <a:latin typeface="Calibri"/>
              </a:rPr>
              <a:t>Ekonomik kalkınma ve istihdam sorunlarının çözümünün temel faktörü olan girişimciliğin desteklenmesi ve yaygınlaştırılması,</a:t>
            </a:r>
          </a:p>
          <a:p>
            <a:pPr fontAlgn="auto">
              <a:spcBef>
                <a:spcPts val="0"/>
              </a:spcBef>
              <a:spcAft>
                <a:spcPts val="0"/>
              </a:spcAft>
              <a:defRPr/>
            </a:pPr>
            <a:endParaRPr lang="tr-TR" sz="1500" b="1" dirty="0">
              <a:solidFill>
                <a:srgbClr val="006597"/>
              </a:solidFill>
              <a:latin typeface="Calibri"/>
            </a:endParaRPr>
          </a:p>
          <a:p>
            <a:pPr fontAlgn="auto">
              <a:spcBef>
                <a:spcPts val="0"/>
              </a:spcBef>
              <a:spcAft>
                <a:spcPts val="0"/>
              </a:spcAft>
              <a:defRPr/>
            </a:pPr>
            <a:r>
              <a:rPr lang="tr-TR" sz="1500" b="1" dirty="0">
                <a:solidFill>
                  <a:srgbClr val="006597"/>
                </a:solidFill>
                <a:latin typeface="Calibri"/>
              </a:rPr>
              <a:t>Başarılı ve sürdürülebilir işletmelerin kurulması,</a:t>
            </a:r>
          </a:p>
          <a:p>
            <a:pPr fontAlgn="auto">
              <a:spcBef>
                <a:spcPts val="0"/>
              </a:spcBef>
              <a:spcAft>
                <a:spcPts val="0"/>
              </a:spcAft>
              <a:defRPr/>
            </a:pPr>
            <a:endParaRPr lang="tr-TR" sz="1500" b="1" dirty="0">
              <a:solidFill>
                <a:srgbClr val="006597"/>
              </a:solidFill>
              <a:latin typeface="Calibri"/>
            </a:endParaRPr>
          </a:p>
          <a:p>
            <a:pPr fontAlgn="auto">
              <a:spcBef>
                <a:spcPts val="0"/>
              </a:spcBef>
              <a:spcAft>
                <a:spcPts val="0"/>
              </a:spcAft>
              <a:defRPr/>
            </a:pPr>
            <a:r>
              <a:rPr lang="tr-TR" sz="1500" b="1" dirty="0">
                <a:solidFill>
                  <a:srgbClr val="006597"/>
                </a:solidFill>
                <a:latin typeface="Calibri"/>
              </a:rPr>
              <a:t>Girişimcilik kültürünün yaygınlaştırılması,</a:t>
            </a:r>
          </a:p>
          <a:p>
            <a:pPr fontAlgn="auto">
              <a:spcBef>
                <a:spcPts val="0"/>
              </a:spcBef>
              <a:spcAft>
                <a:spcPts val="0"/>
              </a:spcAft>
              <a:defRPr/>
            </a:pPr>
            <a:endParaRPr lang="tr-TR" sz="1500" b="1" dirty="0">
              <a:solidFill>
                <a:srgbClr val="006597"/>
              </a:solidFill>
              <a:latin typeface="Calibri"/>
            </a:endParaRPr>
          </a:p>
          <a:p>
            <a:pPr fontAlgn="auto">
              <a:spcBef>
                <a:spcPts val="0"/>
              </a:spcBef>
              <a:spcAft>
                <a:spcPts val="0"/>
              </a:spcAft>
              <a:defRPr/>
            </a:pPr>
            <a:r>
              <a:rPr lang="tr-TR" sz="1500" b="1" dirty="0">
                <a:solidFill>
                  <a:srgbClr val="006597"/>
                </a:solidFill>
                <a:latin typeface="Calibri"/>
              </a:rPr>
              <a:t>İş Geliştirme Merkezlerinin kurulması ile girişimciliğin geliştirilmesi,</a:t>
            </a:r>
          </a:p>
          <a:p>
            <a:pPr fontAlgn="auto">
              <a:spcBef>
                <a:spcPts val="0"/>
              </a:spcBef>
              <a:spcAft>
                <a:spcPts val="0"/>
              </a:spcAft>
              <a:defRPr/>
            </a:pPr>
            <a:endParaRPr lang="tr-TR" sz="1500" b="1" dirty="0">
              <a:solidFill>
                <a:srgbClr val="006597"/>
              </a:solidFill>
              <a:latin typeface="Calibri"/>
            </a:endParaRPr>
          </a:p>
          <a:p>
            <a:pPr fontAlgn="auto">
              <a:spcBef>
                <a:spcPts val="0"/>
              </a:spcBef>
              <a:spcAft>
                <a:spcPts val="0"/>
              </a:spcAft>
              <a:defRPr/>
            </a:pPr>
            <a:r>
              <a:rPr lang="tr-TR" sz="1500" b="1" dirty="0">
                <a:solidFill>
                  <a:srgbClr val="006597"/>
                </a:solidFill>
                <a:latin typeface="Calibri"/>
              </a:rPr>
              <a:t>İstihdamın artırılması,</a:t>
            </a:r>
          </a:p>
          <a:p>
            <a:pPr fontAlgn="auto">
              <a:spcBef>
                <a:spcPts val="0"/>
              </a:spcBef>
              <a:spcAft>
                <a:spcPts val="0"/>
              </a:spcAft>
              <a:defRPr/>
            </a:pPr>
            <a:endParaRPr lang="tr-TR" sz="1500" b="1" dirty="0">
              <a:solidFill>
                <a:srgbClr val="006597"/>
              </a:solidFill>
              <a:latin typeface="Calibri"/>
            </a:endParaRPr>
          </a:p>
          <a:p>
            <a:pPr fontAlgn="auto">
              <a:spcBef>
                <a:spcPts val="0"/>
              </a:spcBef>
              <a:spcAft>
                <a:spcPts val="0"/>
              </a:spcAft>
              <a:defRPr/>
            </a:pPr>
            <a:r>
              <a:rPr lang="tr-TR" sz="1500" b="1" dirty="0">
                <a:solidFill>
                  <a:srgbClr val="006597"/>
                </a:solidFill>
                <a:latin typeface="Calibri"/>
              </a:rPr>
              <a:t>Yerel dinamiklere dayalı girişimciliğin desteklenmesi.</a:t>
            </a:r>
          </a:p>
          <a:p>
            <a:pPr fontAlgn="auto">
              <a:spcBef>
                <a:spcPts val="0"/>
              </a:spcBef>
              <a:spcAft>
                <a:spcPts val="0"/>
              </a:spcAft>
              <a:defRPr/>
            </a:pPr>
            <a:endParaRPr lang="tr-TR" sz="1500" b="1" dirty="0">
              <a:solidFill>
                <a:srgbClr val="006597"/>
              </a:solidFill>
              <a:latin typeface="Calibri"/>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6" y="1246317"/>
            <a:ext cx="276225" cy="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07" y="1878509"/>
            <a:ext cx="276225" cy="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8" y="2329999"/>
            <a:ext cx="276225" cy="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91" y="2780605"/>
            <a:ext cx="276225" cy="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4 Metin kutusu"/>
          <p:cNvSpPr txBox="1">
            <a:spLocks noChangeArrowheads="1"/>
          </p:cNvSpPr>
          <p:nvPr/>
        </p:nvSpPr>
        <p:spPr bwMode="auto">
          <a:xfrm>
            <a:off x="550864" y="4348829"/>
            <a:ext cx="6624637" cy="337300"/>
          </a:xfrm>
          <a:prstGeom prst="rect">
            <a:avLst/>
          </a:prstGeom>
          <a:noFill/>
          <a:ln w="9525">
            <a:noFill/>
            <a:miter lim="800000"/>
            <a:headEnd/>
            <a:tailEnd/>
          </a:ln>
        </p:spPr>
        <p:txBody>
          <a:bodyPr>
            <a:spAutoFit/>
          </a:bodyPr>
          <a:lstStyle/>
          <a:p>
            <a:pPr fontAlgn="auto">
              <a:spcBef>
                <a:spcPts val="0"/>
              </a:spcBef>
              <a:spcAft>
                <a:spcPts val="0"/>
              </a:spcAft>
              <a:defRPr/>
            </a:pPr>
            <a:r>
              <a:rPr lang="tr-TR" sz="1600" b="1" dirty="0">
                <a:solidFill>
                  <a:srgbClr val="F79646">
                    <a:lumMod val="75000"/>
                  </a:srgbClr>
                </a:solidFill>
                <a:latin typeface="Calibri"/>
                <a:cs typeface="Arial" charset="0"/>
              </a:rPr>
              <a:t>Girişimcilik Destek Programı 4 Alt Programdan Oluşur</a:t>
            </a:r>
          </a:p>
        </p:txBody>
      </p:sp>
      <p:sp>
        <p:nvSpPr>
          <p:cNvPr id="12" name="15 Metin kutusu"/>
          <p:cNvSpPr txBox="1">
            <a:spLocks noChangeArrowheads="1"/>
          </p:cNvSpPr>
          <p:nvPr/>
        </p:nvSpPr>
        <p:spPr bwMode="auto">
          <a:xfrm>
            <a:off x="550867" y="4709844"/>
            <a:ext cx="6715125" cy="1563846"/>
          </a:xfrm>
          <a:prstGeom prst="rect">
            <a:avLst/>
          </a:prstGeom>
          <a:noFill/>
          <a:ln w="9525">
            <a:noFill/>
            <a:miter lim="800000"/>
            <a:headEnd/>
            <a:tailEnd/>
          </a:ln>
        </p:spPr>
        <p:txBody>
          <a:bodyPr>
            <a:spAutoFit/>
          </a:bodyPr>
          <a:lstStyle/>
          <a:p>
            <a:pPr fontAlgn="auto">
              <a:lnSpc>
                <a:spcPct val="150000"/>
              </a:lnSpc>
              <a:spcBef>
                <a:spcPts val="0"/>
              </a:spcBef>
              <a:spcAft>
                <a:spcPts val="0"/>
              </a:spcAft>
              <a:defRPr/>
            </a:pPr>
            <a:r>
              <a:rPr lang="tr-TR" sz="1600" b="1" dirty="0">
                <a:solidFill>
                  <a:srgbClr val="006597"/>
                </a:solidFill>
                <a:latin typeface="Calibri"/>
              </a:rPr>
              <a:t>1. Uygulamalı Girişimcilik Eğitim Programı</a:t>
            </a:r>
          </a:p>
          <a:p>
            <a:pPr fontAlgn="auto">
              <a:lnSpc>
                <a:spcPct val="150000"/>
              </a:lnSpc>
              <a:spcBef>
                <a:spcPts val="0"/>
              </a:spcBef>
              <a:spcAft>
                <a:spcPts val="0"/>
              </a:spcAft>
              <a:defRPr/>
            </a:pPr>
            <a:r>
              <a:rPr lang="tr-TR" sz="1600" b="1" dirty="0">
                <a:solidFill>
                  <a:srgbClr val="006597"/>
                </a:solidFill>
                <a:latin typeface="Calibri"/>
              </a:rPr>
              <a:t>2. Yeni Girişimci Desteği</a:t>
            </a:r>
          </a:p>
          <a:p>
            <a:pPr fontAlgn="auto">
              <a:lnSpc>
                <a:spcPct val="150000"/>
              </a:lnSpc>
              <a:spcBef>
                <a:spcPts val="0"/>
              </a:spcBef>
              <a:spcAft>
                <a:spcPts val="0"/>
              </a:spcAft>
              <a:defRPr/>
            </a:pPr>
            <a:r>
              <a:rPr lang="tr-TR" sz="1600" b="1" dirty="0">
                <a:solidFill>
                  <a:srgbClr val="006597"/>
                </a:solidFill>
                <a:latin typeface="Calibri"/>
              </a:rPr>
              <a:t>3. İş Geliştirme Merkezleri (İŞGEM) Desteği</a:t>
            </a:r>
          </a:p>
          <a:p>
            <a:pPr fontAlgn="auto">
              <a:lnSpc>
                <a:spcPct val="150000"/>
              </a:lnSpc>
              <a:spcBef>
                <a:spcPts val="0"/>
              </a:spcBef>
              <a:spcAft>
                <a:spcPts val="0"/>
              </a:spcAft>
              <a:defRPr/>
            </a:pPr>
            <a:r>
              <a:rPr lang="tr-TR" sz="1600" b="1" dirty="0">
                <a:solidFill>
                  <a:srgbClr val="006597"/>
                </a:solidFill>
                <a:latin typeface="Calibri"/>
              </a:rPr>
              <a:t>4. İş Planı Ödülü</a:t>
            </a: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43" y="3227588"/>
            <a:ext cx="276225" cy="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81" y="3726784"/>
            <a:ext cx="276225" cy="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https://www.kobi-line.com.tr/uploaded/filelibs/3009201205.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9806" y="5153993"/>
            <a:ext cx="2148698" cy="1634152"/>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14</a:t>
            </a:fld>
            <a:endParaRPr lang="en-CA">
              <a:solidFill>
                <a:prstClr val="black">
                  <a:tint val="75000"/>
                </a:prstClr>
              </a:solidFill>
            </a:endParaRPr>
          </a:p>
        </p:txBody>
      </p:sp>
      <p:sp>
        <p:nvSpPr>
          <p:cNvPr id="16" name="5 Metin kutusu"/>
          <p:cNvSpPr txBox="1">
            <a:spLocks noChangeArrowheads="1"/>
          </p:cNvSpPr>
          <p:nvPr/>
        </p:nvSpPr>
        <p:spPr bwMode="auto">
          <a:xfrm>
            <a:off x="467544" y="793215"/>
            <a:ext cx="1646028" cy="337300"/>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tr-TR" sz="1600" b="1" dirty="0">
                <a:solidFill>
                  <a:srgbClr val="F79646">
                    <a:lumMod val="75000"/>
                  </a:srgbClr>
                </a:solidFill>
                <a:latin typeface="Calibri"/>
                <a:cs typeface="Arial" charset="0"/>
              </a:rPr>
              <a:t>Programın </a:t>
            </a:r>
            <a:r>
              <a:rPr lang="tr-TR" sz="1600" b="1" dirty="0" smtClean="0">
                <a:solidFill>
                  <a:srgbClr val="F79646">
                    <a:lumMod val="75000"/>
                  </a:srgbClr>
                </a:solidFill>
                <a:latin typeface="Calibri"/>
                <a:cs typeface="Arial" charset="0"/>
              </a:rPr>
              <a:t>Amacı</a:t>
            </a:r>
            <a:endParaRPr lang="tr-TR" sz="1600" b="1" dirty="0">
              <a:solidFill>
                <a:srgbClr val="006597"/>
              </a:solidFill>
              <a:latin typeface="Calibri"/>
            </a:endParaRPr>
          </a:p>
        </p:txBody>
      </p:sp>
    </p:spTree>
    <p:extLst>
      <p:ext uri="{BB962C8B-B14F-4D97-AF65-F5344CB8AC3E}">
        <p14:creationId xmlns:p14="http://schemas.microsoft.com/office/powerpoint/2010/main" val="3617183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8172400" y="188038"/>
            <a:ext cx="720080" cy="506032"/>
          </a:xfrm>
          <a:prstGeom prst="rect">
            <a:avLst/>
          </a:prstGeom>
          <a:noFill/>
          <a:ln w="9525">
            <a:noFill/>
            <a:miter lim="800000"/>
            <a:headEnd/>
            <a:tailEnd/>
          </a:ln>
        </p:spPr>
      </p:pic>
      <p:sp>
        <p:nvSpPr>
          <p:cNvPr id="5" name="4 Metin kutusu"/>
          <p:cNvSpPr txBox="1"/>
          <p:nvPr/>
        </p:nvSpPr>
        <p:spPr>
          <a:xfrm>
            <a:off x="179512" y="116203"/>
            <a:ext cx="5040560" cy="459955"/>
          </a:xfrm>
          <a:prstGeom prst="rect">
            <a:avLst/>
          </a:prstGeom>
          <a:noFill/>
        </p:spPr>
        <p:txBody>
          <a:bodyPr wrap="square" rtlCol="0">
            <a:spAutoFit/>
          </a:bodyPr>
          <a:lstStyle/>
          <a:p>
            <a:pPr fontAlgn="auto">
              <a:spcBef>
                <a:spcPts val="0"/>
              </a:spcBef>
              <a:spcAft>
                <a:spcPts val="0"/>
              </a:spcAft>
            </a:pPr>
            <a:r>
              <a:rPr lang="tr-TR" sz="2400" b="1" dirty="0">
                <a:solidFill>
                  <a:srgbClr val="F9A91C"/>
                </a:solidFill>
                <a:latin typeface="Calibri"/>
              </a:rPr>
              <a:t>3. Girişimcilik Destek Programı</a:t>
            </a:r>
          </a:p>
        </p:txBody>
      </p:sp>
      <p:sp>
        <p:nvSpPr>
          <p:cNvPr id="13" name="5 Metin kutusu"/>
          <p:cNvSpPr txBox="1">
            <a:spLocks noChangeArrowheads="1"/>
          </p:cNvSpPr>
          <p:nvPr/>
        </p:nvSpPr>
        <p:spPr bwMode="auto">
          <a:xfrm>
            <a:off x="570955" y="910667"/>
            <a:ext cx="3416300" cy="336885"/>
          </a:xfrm>
          <a:prstGeom prst="rect">
            <a:avLst/>
          </a:prstGeom>
          <a:noFill/>
          <a:ln w="9525">
            <a:noFill/>
            <a:miter lim="800000"/>
            <a:headEnd/>
            <a:tailEnd/>
          </a:ln>
        </p:spPr>
        <p:txBody>
          <a:bodyPr wrap="none">
            <a:spAutoFit/>
          </a:bodyPr>
          <a:lstStyle/>
          <a:p>
            <a:pPr fontAlgn="auto">
              <a:spcBef>
                <a:spcPts val="0"/>
              </a:spcBef>
              <a:spcAft>
                <a:spcPts val="0"/>
              </a:spcAft>
              <a:defRPr/>
            </a:pPr>
            <a:r>
              <a:rPr lang="tr-TR" sz="1600" b="1" dirty="0">
                <a:solidFill>
                  <a:srgbClr val="006597"/>
                </a:solidFill>
                <a:latin typeface="Calibri"/>
              </a:rPr>
              <a:t>1. UYGULAMALI GİRİŞİMCİLİK EĞİTİMİ</a:t>
            </a:r>
          </a:p>
        </p:txBody>
      </p:sp>
      <p:sp>
        <p:nvSpPr>
          <p:cNvPr id="14" name="Rectangle 5"/>
          <p:cNvSpPr>
            <a:spLocks noChangeArrowheads="1"/>
          </p:cNvSpPr>
          <p:nvPr/>
        </p:nvSpPr>
        <p:spPr bwMode="auto">
          <a:xfrm>
            <a:off x="570955" y="1564762"/>
            <a:ext cx="8280400" cy="3242322"/>
          </a:xfrm>
          <a:prstGeom prst="rect">
            <a:avLst/>
          </a:prstGeom>
          <a:noFill/>
          <a:ln w="9525" algn="ctr">
            <a:noFill/>
            <a:miter lim="800000"/>
            <a:headEnd/>
            <a:tailEnd/>
          </a:ln>
          <a:effectLst/>
        </p:spPr>
        <p:txBody>
          <a:bodyPr/>
          <a:lstStyle/>
          <a:p>
            <a:pPr marL="88900" algn="just" fontAlgn="auto">
              <a:lnSpc>
                <a:spcPct val="150000"/>
              </a:lnSpc>
              <a:spcBef>
                <a:spcPts val="0"/>
              </a:spcBef>
              <a:spcAft>
                <a:spcPts val="0"/>
              </a:spcAft>
              <a:buClr>
                <a:srgbClr val="00A6E6"/>
              </a:buClr>
              <a:tabLst>
                <a:tab pos="355600" algn="l"/>
              </a:tabLst>
              <a:defRPr/>
            </a:pPr>
            <a:r>
              <a:rPr lang="tr-TR" sz="1500" dirty="0">
                <a:solidFill>
                  <a:prstClr val="black"/>
                </a:solidFill>
                <a:latin typeface="Calibri"/>
              </a:rPr>
              <a:t>	</a:t>
            </a:r>
            <a:r>
              <a:rPr lang="tr-TR" sz="1600" b="1" dirty="0">
                <a:solidFill>
                  <a:srgbClr val="006597"/>
                </a:solidFill>
                <a:latin typeface="Calibri"/>
              </a:rPr>
              <a:t>Uygulamalı Girişimcilik Eğitimleri; 4 Modülden oluşan ve  en az  32  saatlik ücretsiz olarak 	düzenlenen eğitimlerdir.</a:t>
            </a:r>
          </a:p>
          <a:p>
            <a:pPr marL="88900" algn="just" fontAlgn="auto">
              <a:lnSpc>
                <a:spcPct val="150000"/>
              </a:lnSpc>
              <a:spcBef>
                <a:spcPts val="0"/>
              </a:spcBef>
              <a:spcAft>
                <a:spcPts val="0"/>
              </a:spcAft>
              <a:buClr>
                <a:srgbClr val="00A6E6"/>
              </a:buClr>
              <a:tabLst>
                <a:tab pos="355600" algn="l"/>
              </a:tabLst>
              <a:defRPr/>
            </a:pPr>
            <a:endParaRPr lang="tr-TR" sz="1600" b="1" dirty="0">
              <a:solidFill>
                <a:srgbClr val="006597"/>
              </a:solidFill>
              <a:latin typeface="Calibri"/>
            </a:endParaRPr>
          </a:p>
          <a:p>
            <a:pPr marL="88900" algn="just" fontAlgn="auto">
              <a:lnSpc>
                <a:spcPct val="150000"/>
              </a:lnSpc>
              <a:spcBef>
                <a:spcPts val="0"/>
              </a:spcBef>
              <a:spcAft>
                <a:spcPts val="0"/>
              </a:spcAft>
              <a:buClr>
                <a:srgbClr val="00A6E6"/>
              </a:buClr>
              <a:tabLst>
                <a:tab pos="355600" algn="l"/>
              </a:tabLst>
              <a:defRPr/>
            </a:pPr>
            <a:r>
              <a:rPr lang="tr-TR" sz="1600" b="1" dirty="0">
                <a:solidFill>
                  <a:srgbClr val="006597"/>
                </a:solidFill>
                <a:latin typeface="Calibri"/>
              </a:rPr>
              <a:t>	Uygulamalı Girişimcilik Eğitimleri; KOSGEB, işbirliği  yapılan kurum/kuruluşlar (Üniversite, 	İŞKUR, meslek kuruluşu, belediye v.b.) tarafından düzenlenebileceği gibi Üniversiteler 	tarafından örgün eğitim kapsamında girişimcilik dersi olarak da uygulanabilmektedir.</a:t>
            </a:r>
          </a:p>
          <a:p>
            <a:pPr marL="88900" algn="just" fontAlgn="auto">
              <a:lnSpc>
                <a:spcPct val="150000"/>
              </a:lnSpc>
              <a:spcBef>
                <a:spcPts val="0"/>
              </a:spcBef>
              <a:spcAft>
                <a:spcPts val="0"/>
              </a:spcAft>
              <a:buClr>
                <a:srgbClr val="00A6E6"/>
              </a:buClr>
              <a:tabLst>
                <a:tab pos="355600" algn="l"/>
              </a:tabLst>
              <a:defRPr/>
            </a:pPr>
            <a:endParaRPr lang="tr-TR" sz="1400" b="1" dirty="0">
              <a:solidFill>
                <a:srgbClr val="006597"/>
              </a:solidFill>
              <a:latin typeface="Calibri"/>
            </a:endParaRP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961" y="1697347"/>
            <a:ext cx="276225" cy="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54" y="2844635"/>
            <a:ext cx="276225" cy="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etin kutusu 1"/>
          <p:cNvSpPr txBox="1">
            <a:spLocks noChangeArrowheads="1"/>
          </p:cNvSpPr>
          <p:nvPr/>
        </p:nvSpPr>
        <p:spPr bwMode="auto">
          <a:xfrm>
            <a:off x="896939" y="4068942"/>
            <a:ext cx="7901286" cy="582609"/>
          </a:xfrm>
          <a:prstGeom prst="rect">
            <a:avLst/>
          </a:prstGeom>
          <a:noFill/>
          <a:ln w="9525">
            <a:noFill/>
            <a:miter lim="800000"/>
            <a:headEnd/>
            <a:tailEnd/>
          </a:ln>
        </p:spPr>
        <p:txBody>
          <a:bodyPr wrap="square">
            <a:spAutoFit/>
          </a:bodyPr>
          <a:lstStyle/>
          <a:p>
            <a:pPr algn="just" fontAlgn="auto">
              <a:spcBef>
                <a:spcPts val="0"/>
              </a:spcBef>
              <a:spcAft>
                <a:spcPts val="0"/>
              </a:spcAft>
              <a:defRPr/>
            </a:pPr>
            <a:r>
              <a:rPr lang="tr-TR" sz="1600" b="1" dirty="0">
                <a:solidFill>
                  <a:srgbClr val="006597"/>
                </a:solidFill>
                <a:latin typeface="Calibri"/>
              </a:rPr>
              <a:t>2010 - 2017 döneminde  yaklaşık 1 milyon kişiye eğitim verilmiştir.</a:t>
            </a:r>
          </a:p>
          <a:p>
            <a:pPr algn="just" fontAlgn="auto">
              <a:spcBef>
                <a:spcPts val="0"/>
              </a:spcBef>
              <a:spcAft>
                <a:spcPts val="0"/>
              </a:spcAft>
              <a:defRPr/>
            </a:pPr>
            <a:endParaRPr lang="tr-TR" sz="1600" b="1" dirty="0">
              <a:solidFill>
                <a:srgbClr val="006597"/>
              </a:solidFill>
              <a:latin typeface="Calibri"/>
            </a:endParaRP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961" y="4112304"/>
            <a:ext cx="276225" cy="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255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8172400" y="188038"/>
            <a:ext cx="720080" cy="506032"/>
          </a:xfrm>
          <a:prstGeom prst="rect">
            <a:avLst/>
          </a:prstGeom>
          <a:noFill/>
          <a:ln w="9525">
            <a:noFill/>
            <a:miter lim="800000"/>
            <a:headEnd/>
            <a:tailEnd/>
          </a:ln>
        </p:spPr>
      </p:pic>
      <p:sp>
        <p:nvSpPr>
          <p:cNvPr id="5" name="4 Metin kutusu"/>
          <p:cNvSpPr txBox="1"/>
          <p:nvPr/>
        </p:nvSpPr>
        <p:spPr>
          <a:xfrm>
            <a:off x="179512" y="116203"/>
            <a:ext cx="5040560" cy="459955"/>
          </a:xfrm>
          <a:prstGeom prst="rect">
            <a:avLst/>
          </a:prstGeom>
          <a:noFill/>
        </p:spPr>
        <p:txBody>
          <a:bodyPr wrap="square" rtlCol="0">
            <a:spAutoFit/>
          </a:bodyPr>
          <a:lstStyle/>
          <a:p>
            <a:pPr fontAlgn="auto">
              <a:spcBef>
                <a:spcPts val="0"/>
              </a:spcBef>
              <a:spcAft>
                <a:spcPts val="0"/>
              </a:spcAft>
            </a:pPr>
            <a:r>
              <a:rPr lang="tr-TR" sz="2400" b="1" dirty="0">
                <a:solidFill>
                  <a:srgbClr val="F9A91C"/>
                </a:solidFill>
                <a:latin typeface="Calibri"/>
              </a:rPr>
              <a:t>3. Girişimcilik Destek Programı</a:t>
            </a:r>
          </a:p>
        </p:txBody>
      </p:sp>
      <p:sp>
        <p:nvSpPr>
          <p:cNvPr id="13" name="5 Metin kutusu"/>
          <p:cNvSpPr txBox="1">
            <a:spLocks noChangeArrowheads="1"/>
          </p:cNvSpPr>
          <p:nvPr/>
        </p:nvSpPr>
        <p:spPr bwMode="auto">
          <a:xfrm>
            <a:off x="570955" y="910665"/>
            <a:ext cx="2436308" cy="337300"/>
          </a:xfrm>
          <a:prstGeom prst="rect">
            <a:avLst/>
          </a:prstGeom>
          <a:noFill/>
          <a:ln w="9525">
            <a:noFill/>
            <a:miter lim="800000"/>
            <a:headEnd/>
            <a:tailEnd/>
          </a:ln>
        </p:spPr>
        <p:txBody>
          <a:bodyPr wrap="none">
            <a:spAutoFit/>
          </a:bodyPr>
          <a:lstStyle/>
          <a:p>
            <a:pPr fontAlgn="auto">
              <a:spcBef>
                <a:spcPts val="0"/>
              </a:spcBef>
              <a:spcAft>
                <a:spcPts val="0"/>
              </a:spcAft>
              <a:defRPr/>
            </a:pPr>
            <a:r>
              <a:rPr lang="tr-TR" sz="1600" b="1" dirty="0" smtClean="0">
                <a:solidFill>
                  <a:srgbClr val="006597"/>
                </a:solidFill>
                <a:latin typeface="Calibri"/>
              </a:rPr>
              <a:t>2. </a:t>
            </a:r>
            <a:r>
              <a:rPr lang="tr-TR" sz="1600" b="1" dirty="0">
                <a:solidFill>
                  <a:srgbClr val="006597"/>
                </a:solidFill>
                <a:latin typeface="Calibri"/>
              </a:rPr>
              <a:t>YENİ GİRİŞİMCİ DESTEĞİ</a:t>
            </a:r>
          </a:p>
        </p:txBody>
      </p:sp>
      <p:sp>
        <p:nvSpPr>
          <p:cNvPr id="10" name="35 Metin kutusu"/>
          <p:cNvSpPr txBox="1">
            <a:spLocks noChangeArrowheads="1"/>
          </p:cNvSpPr>
          <p:nvPr/>
        </p:nvSpPr>
        <p:spPr bwMode="auto">
          <a:xfrm>
            <a:off x="644528" y="1382341"/>
            <a:ext cx="7815904" cy="827188"/>
          </a:xfrm>
          <a:prstGeom prst="rect">
            <a:avLst/>
          </a:prstGeom>
          <a:noFill/>
          <a:ln w="9525">
            <a:noFill/>
            <a:miter lim="800000"/>
            <a:headEnd/>
            <a:tailEnd/>
          </a:ln>
        </p:spPr>
        <p:txBody>
          <a:bodyPr wrap="square">
            <a:spAutoFit/>
          </a:bodyPr>
          <a:lstStyle/>
          <a:p>
            <a:pPr algn="just" fontAlgn="auto">
              <a:spcBef>
                <a:spcPts val="0"/>
              </a:spcBef>
              <a:spcAft>
                <a:spcPts val="0"/>
              </a:spcAft>
              <a:defRPr/>
            </a:pPr>
            <a:r>
              <a:rPr lang="tr-TR" sz="1600" b="1" dirty="0">
                <a:solidFill>
                  <a:srgbClr val="006597"/>
                </a:solidFill>
                <a:latin typeface="Calibri"/>
              </a:rPr>
              <a:t>KOSGEB ve işbirliği yapılan Kurum/Kuruluşlardan Uygulamalı girişimcilik eğitimi alanlar ile üniversitelerde girişimcilik eğitimini tamamlayarak işini kuran girişimciler ve İŞGEM girişimcileri faydalanabilir.</a:t>
            </a:r>
          </a:p>
        </p:txBody>
      </p:sp>
      <p:graphicFrame>
        <p:nvGraphicFramePr>
          <p:cNvPr id="12" name="24 Tablo"/>
          <p:cNvGraphicFramePr>
            <a:graphicFrameLocks noGrp="1"/>
          </p:cNvGraphicFramePr>
          <p:nvPr>
            <p:extLst/>
          </p:nvPr>
        </p:nvGraphicFramePr>
        <p:xfrm>
          <a:off x="755576" y="2627146"/>
          <a:ext cx="7704854" cy="3228359"/>
        </p:xfrm>
        <a:graphic>
          <a:graphicData uri="http://schemas.openxmlformats.org/drawingml/2006/table">
            <a:tbl>
              <a:tblPr lastRow="1"/>
              <a:tblGrid>
                <a:gridCol w="1090953"/>
                <a:gridCol w="4201387"/>
                <a:gridCol w="1206257"/>
                <a:gridCol w="1206257"/>
              </a:tblGrid>
              <a:tr h="549308">
                <a:tc gridSpan="3">
                  <a:txBody>
                    <a:bodyPr/>
                    <a:lstStyle/>
                    <a:p>
                      <a:pPr algn="ctr">
                        <a:lnSpc>
                          <a:spcPct val="115000"/>
                        </a:lnSpc>
                        <a:spcAft>
                          <a:spcPts val="0"/>
                        </a:spcAft>
                      </a:pPr>
                      <a:r>
                        <a:rPr lang="tr-TR" sz="1500" b="1" dirty="0">
                          <a:solidFill>
                            <a:srgbClr val="FFFFFF"/>
                          </a:solidFill>
                          <a:latin typeface="+mj-lt"/>
                          <a:ea typeface="Calibri"/>
                          <a:cs typeface="Times New Roman"/>
                        </a:rPr>
                        <a:t>Yeni Girişimci Desteği</a:t>
                      </a:r>
                      <a:endParaRPr lang="tr-TR" sz="1500" dirty="0">
                        <a:latin typeface="+mj-lt"/>
                        <a:ea typeface="Calibri"/>
                        <a:cs typeface="Times New Roman"/>
                      </a:endParaRPr>
                    </a:p>
                  </a:txBody>
                  <a:tcPr marL="55002" marR="5500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AD5"/>
                    </a:solidFill>
                  </a:tcPr>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1500" b="1" dirty="0">
                          <a:solidFill>
                            <a:srgbClr val="FFFFFF"/>
                          </a:solidFill>
                          <a:latin typeface="+mj-lt"/>
                          <a:ea typeface="Calibri"/>
                          <a:cs typeface="Times New Roman"/>
                        </a:rPr>
                        <a:t>Destek Üst Limiti</a:t>
                      </a:r>
                      <a:endParaRPr lang="tr-TR" sz="1500" dirty="0">
                        <a:latin typeface="+mj-lt"/>
                        <a:ea typeface="Calibri"/>
                        <a:cs typeface="Times New Roman"/>
                      </a:endParaRPr>
                    </a:p>
                  </a:txBody>
                  <a:tcPr marL="55002" marR="55002" marT="0" marB="0">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solidFill>
                      <a:srgbClr val="00BAD5"/>
                    </a:solidFill>
                  </a:tcPr>
                </a:tc>
              </a:tr>
              <a:tr h="274654">
                <a:tc rowSpan="4">
                  <a:txBody>
                    <a:bodyPr/>
                    <a:lstStyle/>
                    <a:p>
                      <a:pPr algn="ctr">
                        <a:lnSpc>
                          <a:spcPct val="100000"/>
                        </a:lnSpc>
                        <a:spcAft>
                          <a:spcPts val="0"/>
                        </a:spcAft>
                      </a:pPr>
                      <a:r>
                        <a:rPr lang="tr-TR" sz="1500" b="1" dirty="0">
                          <a:latin typeface="+mj-lt"/>
                          <a:ea typeface="Calibri"/>
                          <a:cs typeface="Times New Roman"/>
                        </a:rPr>
                        <a:t>Destek Unsurları</a:t>
                      </a:r>
                      <a:endParaRPr lang="tr-TR" sz="1500" dirty="0">
                        <a:latin typeface="+mj-lt"/>
                        <a:ea typeface="Calibri"/>
                        <a:cs typeface="Times New Roman"/>
                      </a:endParaRPr>
                    </a:p>
                  </a:txBody>
                  <a:tcPr marL="55002" marR="5500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c>
                  <a:txBody>
                    <a:bodyPr/>
                    <a:lstStyle/>
                    <a:p>
                      <a:pPr>
                        <a:lnSpc>
                          <a:spcPct val="115000"/>
                        </a:lnSpc>
                        <a:spcAft>
                          <a:spcPts val="0"/>
                        </a:spcAft>
                      </a:pPr>
                      <a:r>
                        <a:rPr lang="tr-TR" sz="1500" b="1" dirty="0">
                          <a:latin typeface="+mj-lt"/>
                          <a:ea typeface="Calibri"/>
                          <a:cs typeface="Times New Roman"/>
                        </a:rPr>
                        <a:t>İşletme Kuruluş Desteği</a:t>
                      </a:r>
                      <a:endParaRPr lang="tr-TR" sz="1500" dirty="0">
                        <a:latin typeface="+mj-lt"/>
                        <a:ea typeface="Calibri"/>
                        <a:cs typeface="Times New Roman"/>
                      </a:endParaRPr>
                    </a:p>
                  </a:txBody>
                  <a:tcPr marL="55002" marR="5500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c rowSpan="3">
                  <a:txBody>
                    <a:bodyPr/>
                    <a:lstStyle/>
                    <a:p>
                      <a:pPr algn="ctr">
                        <a:lnSpc>
                          <a:spcPct val="100000"/>
                        </a:lnSpc>
                        <a:spcAft>
                          <a:spcPts val="0"/>
                        </a:spcAft>
                      </a:pPr>
                      <a:r>
                        <a:rPr lang="tr-TR" sz="1500" b="1" dirty="0">
                          <a:latin typeface="+mj-lt"/>
                          <a:ea typeface="Calibri"/>
                          <a:cs typeface="Times New Roman"/>
                        </a:rPr>
                        <a:t>Geri Ödemesiz</a:t>
                      </a:r>
                      <a:endParaRPr lang="tr-TR" sz="1500" dirty="0">
                        <a:latin typeface="+mj-lt"/>
                        <a:ea typeface="Calibri"/>
                        <a:cs typeface="Times New Roman"/>
                      </a:endParaRPr>
                    </a:p>
                  </a:txBody>
                  <a:tcPr marL="55002" marR="5500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c>
                  <a:txBody>
                    <a:bodyPr/>
                    <a:lstStyle/>
                    <a:p>
                      <a:pPr algn="ctr">
                        <a:lnSpc>
                          <a:spcPct val="115000"/>
                        </a:lnSpc>
                        <a:spcAft>
                          <a:spcPts val="0"/>
                        </a:spcAft>
                      </a:pPr>
                      <a:r>
                        <a:rPr lang="tr-TR" sz="1500" b="1" dirty="0" smtClean="0">
                          <a:latin typeface="+mj-lt"/>
                          <a:ea typeface="Calibri"/>
                          <a:cs typeface="Times New Roman"/>
                        </a:rPr>
                        <a:t>2.000</a:t>
                      </a:r>
                      <a:endParaRPr lang="tr-TR" sz="1500" dirty="0">
                        <a:latin typeface="+mj-lt"/>
                        <a:ea typeface="Calibri"/>
                        <a:cs typeface="Times New Roman"/>
                      </a:endParaRPr>
                    </a:p>
                  </a:txBody>
                  <a:tcPr marL="55002" marR="5500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r>
              <a:tr h="647335">
                <a:tc vMerge="1">
                  <a:txBody>
                    <a:bodyPr/>
                    <a:lstStyle/>
                    <a:p>
                      <a:endParaRPr lang="tr-TR"/>
                    </a:p>
                  </a:txBody>
                  <a:tcPr/>
                </a:tc>
                <a:tc>
                  <a:txBody>
                    <a:bodyPr/>
                    <a:lstStyle/>
                    <a:p>
                      <a:pPr>
                        <a:lnSpc>
                          <a:spcPct val="100000"/>
                        </a:lnSpc>
                        <a:spcAft>
                          <a:spcPts val="0"/>
                        </a:spcAft>
                      </a:pPr>
                      <a:r>
                        <a:rPr lang="tr-TR" sz="1500" b="1" dirty="0">
                          <a:latin typeface="+mj-lt"/>
                          <a:ea typeface="Calibri"/>
                          <a:cs typeface="Times New Roman"/>
                        </a:rPr>
                        <a:t>Kuruluş Dönemi Makine,</a:t>
                      </a:r>
                      <a:endParaRPr lang="tr-TR" sz="1500" dirty="0">
                        <a:latin typeface="+mj-lt"/>
                        <a:ea typeface="Calibri"/>
                        <a:cs typeface="Times New Roman"/>
                      </a:endParaRPr>
                    </a:p>
                    <a:p>
                      <a:pPr>
                        <a:lnSpc>
                          <a:spcPct val="100000"/>
                        </a:lnSpc>
                        <a:spcAft>
                          <a:spcPts val="0"/>
                        </a:spcAft>
                      </a:pPr>
                      <a:r>
                        <a:rPr lang="tr-TR" sz="1500" b="1" dirty="0" smtClean="0">
                          <a:latin typeface="+mj-lt"/>
                          <a:ea typeface="Calibri"/>
                          <a:cs typeface="Times New Roman"/>
                        </a:rPr>
                        <a:t>Teçhizat, Yazılım ve </a:t>
                      </a:r>
                      <a:r>
                        <a:rPr lang="tr-TR" sz="1500" b="1" dirty="0">
                          <a:latin typeface="+mj-lt"/>
                          <a:ea typeface="Calibri"/>
                          <a:cs typeface="Times New Roman"/>
                        </a:rPr>
                        <a:t>Ofis Donanım Desteği </a:t>
                      </a:r>
                      <a:endParaRPr lang="tr-TR" sz="1500" dirty="0">
                        <a:latin typeface="+mj-lt"/>
                        <a:ea typeface="Calibri"/>
                        <a:cs typeface="Times New Roman"/>
                      </a:endParaRPr>
                    </a:p>
                  </a:txBody>
                  <a:tcPr marL="55002" marR="5500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c vMerge="1">
                  <a:txBody>
                    <a:bodyPr/>
                    <a:lstStyle/>
                    <a:p>
                      <a:endParaRPr lang="tr-TR"/>
                    </a:p>
                  </a:txBody>
                  <a:tcPr/>
                </a:tc>
                <a:tc>
                  <a:txBody>
                    <a:bodyPr/>
                    <a:lstStyle/>
                    <a:p>
                      <a:pPr algn="ctr">
                        <a:lnSpc>
                          <a:spcPct val="115000"/>
                        </a:lnSpc>
                        <a:spcAft>
                          <a:spcPts val="0"/>
                        </a:spcAft>
                      </a:pPr>
                      <a:r>
                        <a:rPr lang="tr-TR" sz="1500" b="1" dirty="0" smtClean="0">
                          <a:latin typeface="+mj-lt"/>
                          <a:ea typeface="Calibri"/>
                          <a:cs typeface="Times New Roman"/>
                        </a:rPr>
                        <a:t>18.000</a:t>
                      </a:r>
                      <a:endParaRPr lang="tr-TR" sz="1500" dirty="0">
                        <a:latin typeface="+mj-lt"/>
                        <a:ea typeface="Calibri"/>
                        <a:cs typeface="Times New Roman"/>
                      </a:endParaRPr>
                    </a:p>
                  </a:txBody>
                  <a:tcPr marL="55002" marR="5500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r>
              <a:tr h="274654">
                <a:tc vMerge="1">
                  <a:txBody>
                    <a:bodyPr/>
                    <a:lstStyle/>
                    <a:p>
                      <a:endParaRPr lang="tr-TR"/>
                    </a:p>
                  </a:txBody>
                  <a:tcPr/>
                </a:tc>
                <a:tc>
                  <a:txBody>
                    <a:bodyPr/>
                    <a:lstStyle/>
                    <a:p>
                      <a:pPr>
                        <a:lnSpc>
                          <a:spcPct val="115000"/>
                        </a:lnSpc>
                        <a:spcAft>
                          <a:spcPts val="0"/>
                        </a:spcAft>
                      </a:pPr>
                      <a:r>
                        <a:rPr lang="tr-TR" sz="1500" b="1" dirty="0">
                          <a:latin typeface="+mj-lt"/>
                          <a:ea typeface="Calibri"/>
                          <a:cs typeface="Times New Roman"/>
                        </a:rPr>
                        <a:t>İşletme Giderleri Desteği</a:t>
                      </a:r>
                      <a:endParaRPr lang="tr-TR" sz="1500" dirty="0">
                        <a:latin typeface="+mj-lt"/>
                        <a:ea typeface="Calibri"/>
                        <a:cs typeface="Times New Roman"/>
                      </a:endParaRPr>
                    </a:p>
                  </a:txBody>
                  <a:tcPr marL="55002" marR="5500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c vMerge="1">
                  <a:txBody>
                    <a:bodyPr/>
                    <a:lstStyle/>
                    <a:p>
                      <a:endParaRPr lang="tr-TR"/>
                    </a:p>
                  </a:txBody>
                  <a:tcPr/>
                </a:tc>
                <a:tc>
                  <a:txBody>
                    <a:bodyPr/>
                    <a:lstStyle/>
                    <a:p>
                      <a:pPr algn="ctr">
                        <a:lnSpc>
                          <a:spcPct val="115000"/>
                        </a:lnSpc>
                        <a:spcAft>
                          <a:spcPts val="0"/>
                        </a:spcAft>
                      </a:pPr>
                      <a:r>
                        <a:rPr lang="tr-TR" sz="1500" b="1" dirty="0" smtClean="0">
                          <a:latin typeface="+mj-lt"/>
                          <a:ea typeface="Calibri"/>
                          <a:cs typeface="Times New Roman"/>
                        </a:rPr>
                        <a:t>30.000</a:t>
                      </a:r>
                      <a:endParaRPr lang="tr-TR" sz="1500" dirty="0">
                        <a:latin typeface="+mj-lt"/>
                        <a:ea typeface="Calibri"/>
                        <a:cs typeface="Times New Roman"/>
                      </a:endParaRPr>
                    </a:p>
                  </a:txBody>
                  <a:tcPr marL="55002" marR="5500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r>
              <a:tr h="431558">
                <a:tc vMerge="1">
                  <a:txBody>
                    <a:bodyPr/>
                    <a:lstStyle/>
                    <a:p>
                      <a:endParaRPr lang="tr-TR"/>
                    </a:p>
                  </a:txBody>
                  <a:tcPr/>
                </a:tc>
                <a:tc>
                  <a:txBody>
                    <a:bodyPr/>
                    <a:lstStyle/>
                    <a:p>
                      <a:pPr>
                        <a:lnSpc>
                          <a:spcPct val="115000"/>
                        </a:lnSpc>
                        <a:spcAft>
                          <a:spcPts val="0"/>
                        </a:spcAft>
                      </a:pPr>
                      <a:r>
                        <a:rPr lang="tr-TR" sz="1500" b="1" dirty="0">
                          <a:latin typeface="+mj-lt"/>
                          <a:ea typeface="Calibri"/>
                          <a:cs typeface="Times New Roman"/>
                        </a:rPr>
                        <a:t>Sabit Yatırım Desteği</a:t>
                      </a:r>
                      <a:endParaRPr lang="tr-TR" sz="1500" dirty="0">
                        <a:latin typeface="+mj-lt"/>
                        <a:ea typeface="Calibri"/>
                        <a:cs typeface="Times New Roman"/>
                      </a:endParaRPr>
                    </a:p>
                  </a:txBody>
                  <a:tcPr marL="55002" marR="5500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c>
                  <a:txBody>
                    <a:bodyPr/>
                    <a:lstStyle/>
                    <a:p>
                      <a:pPr algn="ctr">
                        <a:lnSpc>
                          <a:spcPct val="100000"/>
                        </a:lnSpc>
                        <a:spcAft>
                          <a:spcPts val="0"/>
                        </a:spcAft>
                      </a:pPr>
                      <a:r>
                        <a:rPr lang="tr-TR" sz="1500" b="1" dirty="0">
                          <a:latin typeface="+mj-lt"/>
                          <a:ea typeface="Calibri"/>
                          <a:cs typeface="Times New Roman"/>
                        </a:rPr>
                        <a:t>Geri Ödemeli</a:t>
                      </a:r>
                      <a:endParaRPr lang="tr-TR" sz="1500" dirty="0">
                        <a:latin typeface="+mj-lt"/>
                        <a:ea typeface="Calibri"/>
                        <a:cs typeface="Times New Roman"/>
                      </a:endParaRPr>
                    </a:p>
                  </a:txBody>
                  <a:tcPr marL="55002" marR="5500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c>
                  <a:txBody>
                    <a:bodyPr/>
                    <a:lstStyle/>
                    <a:p>
                      <a:pPr algn="ctr">
                        <a:lnSpc>
                          <a:spcPct val="115000"/>
                        </a:lnSpc>
                        <a:spcAft>
                          <a:spcPts val="0"/>
                        </a:spcAft>
                      </a:pPr>
                      <a:r>
                        <a:rPr lang="tr-TR" sz="1500" b="1" dirty="0" smtClean="0">
                          <a:latin typeface="+mj-lt"/>
                          <a:ea typeface="Calibri"/>
                          <a:cs typeface="Times New Roman"/>
                        </a:rPr>
                        <a:t>100.000</a:t>
                      </a:r>
                      <a:endParaRPr lang="tr-TR" sz="1500" dirty="0">
                        <a:latin typeface="+mj-lt"/>
                        <a:ea typeface="Calibri"/>
                        <a:cs typeface="Times New Roman"/>
                      </a:endParaRPr>
                    </a:p>
                  </a:txBody>
                  <a:tcPr marL="55002" marR="5500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r>
              <a:tr h="1050850">
                <a:tc>
                  <a:txBody>
                    <a:bodyPr/>
                    <a:lstStyle/>
                    <a:p>
                      <a:pPr algn="ctr">
                        <a:lnSpc>
                          <a:spcPct val="100000"/>
                        </a:lnSpc>
                        <a:spcAft>
                          <a:spcPts val="0"/>
                        </a:spcAft>
                      </a:pPr>
                      <a:r>
                        <a:rPr lang="tr-TR" sz="1500" b="1" dirty="0">
                          <a:latin typeface="+mj-lt"/>
                          <a:ea typeface="Calibri"/>
                          <a:cs typeface="Times New Roman"/>
                        </a:rPr>
                        <a:t>Destek Oranı</a:t>
                      </a:r>
                      <a:endParaRPr lang="tr-TR" sz="1500" dirty="0">
                        <a:latin typeface="+mj-lt"/>
                        <a:ea typeface="Calibri"/>
                        <a:cs typeface="Times New Roman"/>
                      </a:endParaRPr>
                    </a:p>
                  </a:txBody>
                  <a:tcPr marL="55002" marR="5500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c gridSpan="3">
                  <a:txBody>
                    <a:bodyPr/>
                    <a:lstStyle/>
                    <a:p>
                      <a:pPr algn="ctr">
                        <a:lnSpc>
                          <a:spcPct val="100000"/>
                        </a:lnSpc>
                        <a:spcAft>
                          <a:spcPts val="0"/>
                        </a:spcAft>
                      </a:pPr>
                      <a:r>
                        <a:rPr lang="tr-TR" sz="1500" b="1" dirty="0" smtClean="0">
                          <a:latin typeface="+mj-lt"/>
                          <a:ea typeface="Calibri"/>
                          <a:cs typeface="Times New Roman"/>
                        </a:rPr>
                        <a:t>1. ve </a:t>
                      </a:r>
                      <a:r>
                        <a:rPr lang="tr-TR" sz="1500" b="1" dirty="0">
                          <a:latin typeface="+mj-lt"/>
                          <a:ea typeface="Calibri"/>
                          <a:cs typeface="Times New Roman"/>
                        </a:rPr>
                        <a:t>2. Bölgede % 60 </a:t>
                      </a:r>
                      <a:endParaRPr lang="tr-TR" sz="1500" b="1" dirty="0" smtClean="0">
                        <a:latin typeface="+mj-lt"/>
                        <a:ea typeface="Calibri"/>
                        <a:cs typeface="Times New Roman"/>
                      </a:endParaRPr>
                    </a:p>
                    <a:p>
                      <a:pPr algn="ctr">
                        <a:lnSpc>
                          <a:spcPct val="100000"/>
                        </a:lnSpc>
                        <a:spcAft>
                          <a:spcPts val="0"/>
                        </a:spcAft>
                      </a:pPr>
                      <a:r>
                        <a:rPr lang="tr-TR" sz="1500" b="1" dirty="0" smtClean="0">
                          <a:latin typeface="+mj-lt"/>
                          <a:ea typeface="Calibri"/>
                          <a:cs typeface="Times New Roman"/>
                        </a:rPr>
                        <a:t>3.,</a:t>
                      </a:r>
                      <a:r>
                        <a:rPr lang="tr-TR" sz="1500" b="1" baseline="0" dirty="0" smtClean="0">
                          <a:latin typeface="+mj-lt"/>
                          <a:ea typeface="Calibri"/>
                          <a:cs typeface="Times New Roman"/>
                        </a:rPr>
                        <a:t> </a:t>
                      </a:r>
                      <a:r>
                        <a:rPr lang="tr-TR" sz="1500" b="1" dirty="0" smtClean="0">
                          <a:latin typeface="+mj-lt"/>
                          <a:ea typeface="Calibri"/>
                          <a:cs typeface="Times New Roman"/>
                        </a:rPr>
                        <a:t>4., 5. ve 6. </a:t>
                      </a:r>
                      <a:r>
                        <a:rPr lang="tr-TR" sz="1500" b="1" dirty="0">
                          <a:latin typeface="+mj-lt"/>
                          <a:ea typeface="Calibri"/>
                          <a:cs typeface="Times New Roman"/>
                        </a:rPr>
                        <a:t>Bölgede % </a:t>
                      </a:r>
                      <a:r>
                        <a:rPr lang="tr-TR" sz="1500" b="1" dirty="0" smtClean="0">
                          <a:latin typeface="+mj-lt"/>
                          <a:ea typeface="Calibri"/>
                          <a:cs typeface="Times New Roman"/>
                        </a:rPr>
                        <a:t>70</a:t>
                      </a:r>
                      <a:endParaRPr lang="tr-TR" sz="1500" b="0" dirty="0">
                        <a:latin typeface="+mj-lt"/>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500" b="1" u="none" dirty="0" smtClean="0">
                          <a:solidFill>
                            <a:srgbClr val="FF0000"/>
                          </a:solidFill>
                          <a:latin typeface="+mj-lt"/>
                          <a:ea typeface="Calibri"/>
                          <a:cs typeface="Times New Roman"/>
                        </a:rPr>
                        <a:t>(Girişimcinin kadın, gazi, birinci derecede şehit yakını veya engelli olması halinde , </a:t>
                      </a:r>
                      <a:r>
                        <a:rPr lang="tr-TR" sz="1500" b="1" u="none" dirty="0">
                          <a:solidFill>
                            <a:srgbClr val="FF0000"/>
                          </a:solidFill>
                          <a:latin typeface="+mj-lt"/>
                          <a:ea typeface="Calibri"/>
                          <a:cs typeface="Times New Roman"/>
                        </a:rPr>
                        <a:t>oran </a:t>
                      </a:r>
                      <a:r>
                        <a:rPr lang="tr-TR" sz="1500" b="1" u="none" dirty="0" smtClean="0">
                          <a:solidFill>
                            <a:srgbClr val="FF0000"/>
                          </a:solidFill>
                          <a:latin typeface="+mj-lt"/>
                          <a:ea typeface="Calibri"/>
                          <a:cs typeface="Times New Roman"/>
                        </a:rPr>
                        <a:t>+20 puan)</a:t>
                      </a:r>
                      <a:endParaRPr lang="tr-TR" sz="1500" u="none" dirty="0">
                        <a:solidFill>
                          <a:srgbClr val="FF0000"/>
                        </a:solidFill>
                        <a:latin typeface="+mj-lt"/>
                        <a:ea typeface="Calibri"/>
                        <a:cs typeface="Times New Roman"/>
                      </a:endParaRPr>
                    </a:p>
                  </a:txBody>
                  <a:tcPr marT="45551" marB="45551">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845335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8172400" y="188037"/>
            <a:ext cx="720080" cy="506032"/>
          </a:xfrm>
          <a:prstGeom prst="rect">
            <a:avLst/>
          </a:prstGeom>
          <a:noFill/>
          <a:ln w="9525">
            <a:noFill/>
            <a:miter lim="800000"/>
            <a:headEnd/>
            <a:tailEnd/>
          </a:ln>
        </p:spPr>
      </p:pic>
      <p:sp>
        <p:nvSpPr>
          <p:cNvPr id="5" name="4 Metin kutusu"/>
          <p:cNvSpPr txBox="1"/>
          <p:nvPr/>
        </p:nvSpPr>
        <p:spPr>
          <a:xfrm>
            <a:off x="179512" y="187943"/>
            <a:ext cx="6480720" cy="459955"/>
          </a:xfrm>
          <a:prstGeom prst="rect">
            <a:avLst/>
          </a:prstGeom>
          <a:noFill/>
        </p:spPr>
        <p:txBody>
          <a:bodyPr wrap="square" rtlCol="0">
            <a:spAutoFit/>
          </a:bodyPr>
          <a:lstStyle/>
          <a:p>
            <a:pPr fontAlgn="auto">
              <a:spcBef>
                <a:spcPts val="0"/>
              </a:spcBef>
              <a:spcAft>
                <a:spcPts val="0"/>
              </a:spcAft>
            </a:pPr>
            <a:r>
              <a:rPr lang="tr-TR" sz="2400" b="1" dirty="0">
                <a:solidFill>
                  <a:srgbClr val="F9A91C"/>
                </a:solidFill>
                <a:latin typeface="Calibri"/>
              </a:rPr>
              <a:t>4. KOBİGEL-KOBİ Gelişim Destek Programı</a:t>
            </a:r>
          </a:p>
        </p:txBody>
      </p:sp>
      <p:sp>
        <p:nvSpPr>
          <p:cNvPr id="4" name="5 Metin kutusu"/>
          <p:cNvSpPr txBox="1">
            <a:spLocks noChangeArrowheads="1"/>
          </p:cNvSpPr>
          <p:nvPr/>
        </p:nvSpPr>
        <p:spPr bwMode="auto">
          <a:xfrm>
            <a:off x="467544" y="905354"/>
            <a:ext cx="1646028" cy="337300"/>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tr-TR" sz="1600" b="1" dirty="0">
                <a:solidFill>
                  <a:srgbClr val="F79646">
                    <a:lumMod val="75000"/>
                  </a:srgbClr>
                </a:solidFill>
                <a:latin typeface="Calibri"/>
                <a:cs typeface="Arial" charset="0"/>
              </a:rPr>
              <a:t>Programın </a:t>
            </a:r>
            <a:r>
              <a:rPr lang="tr-TR" sz="1600" b="1" dirty="0" smtClean="0">
                <a:solidFill>
                  <a:srgbClr val="F79646">
                    <a:lumMod val="75000"/>
                  </a:srgbClr>
                </a:solidFill>
                <a:latin typeface="Calibri"/>
                <a:cs typeface="Arial" charset="0"/>
              </a:rPr>
              <a:t>Amacı</a:t>
            </a:r>
            <a:endParaRPr lang="tr-TR" sz="1600" b="1" dirty="0">
              <a:solidFill>
                <a:srgbClr val="F79646">
                  <a:lumMod val="75000"/>
                </a:srgbClr>
              </a:solidFill>
              <a:latin typeface="Calibri"/>
              <a:cs typeface="Arial" charset="0"/>
            </a:endParaRPr>
          </a:p>
        </p:txBody>
      </p:sp>
      <p:sp>
        <p:nvSpPr>
          <p:cNvPr id="8" name="7 Metin kutusu"/>
          <p:cNvSpPr txBox="1">
            <a:spLocks noChangeArrowheads="1"/>
          </p:cNvSpPr>
          <p:nvPr/>
        </p:nvSpPr>
        <p:spPr bwMode="auto">
          <a:xfrm>
            <a:off x="960442" y="1264065"/>
            <a:ext cx="7921625" cy="1533183"/>
          </a:xfrm>
          <a:prstGeom prst="rect">
            <a:avLst/>
          </a:prstGeom>
          <a:noFill/>
          <a:ln w="9525">
            <a:noFill/>
            <a:miter lim="800000"/>
            <a:headEnd/>
            <a:tailEnd/>
          </a:ln>
        </p:spPr>
        <p:txBody>
          <a:bodyPr>
            <a:spAutoFit/>
          </a:bodyPr>
          <a:lstStyle/>
          <a:p>
            <a:pPr algn="just" fontAlgn="auto">
              <a:spcBef>
                <a:spcPts val="0"/>
              </a:spcBef>
              <a:spcAft>
                <a:spcPts val="1200"/>
              </a:spcAft>
              <a:defRPr/>
            </a:pPr>
            <a:r>
              <a:rPr lang="tr-TR" sz="1400" b="1" dirty="0">
                <a:solidFill>
                  <a:srgbClr val="006597"/>
                </a:solidFill>
                <a:latin typeface="Calibri"/>
              </a:rPr>
              <a:t>Ülkenin ulusal ve uluslararası hedefleri doğrultusunda, küçük ve orta ölçekli işletmelerin, ekonomideki paylarının ve etkinliklerinin arttırılması, rekabet güçlerinin ve sağladıkları katma değerin yükseltilmesi amacıyla hazırlayacakları projelerin desteklenmesi amaçlanmaktadır. </a:t>
            </a:r>
          </a:p>
          <a:p>
            <a:pPr algn="just" fontAlgn="auto">
              <a:spcBef>
                <a:spcPts val="0"/>
              </a:spcBef>
              <a:spcAft>
                <a:spcPts val="1200"/>
              </a:spcAft>
              <a:defRPr/>
            </a:pPr>
            <a:r>
              <a:rPr lang="tr-TR" sz="1400" b="1" dirty="0">
                <a:solidFill>
                  <a:srgbClr val="006597"/>
                </a:solidFill>
                <a:latin typeface="Calibri"/>
              </a:rPr>
              <a:t>Hazırlanacak Proje Teklif Çağrıları kapsamında, bölgesel, </a:t>
            </a:r>
            <a:r>
              <a:rPr lang="tr-TR" sz="1400" b="1" dirty="0" err="1">
                <a:solidFill>
                  <a:srgbClr val="006597"/>
                </a:solidFill>
                <a:latin typeface="Calibri"/>
              </a:rPr>
              <a:t>sektörel</a:t>
            </a:r>
            <a:r>
              <a:rPr lang="tr-TR" sz="1400" b="1" dirty="0">
                <a:solidFill>
                  <a:srgbClr val="006597"/>
                </a:solidFill>
                <a:latin typeface="Calibri"/>
              </a:rPr>
              <a:t> ve </a:t>
            </a:r>
            <a:r>
              <a:rPr lang="tr-TR" sz="1400" b="1" dirty="0" err="1">
                <a:solidFill>
                  <a:srgbClr val="006597"/>
                </a:solidFill>
                <a:latin typeface="Calibri"/>
              </a:rPr>
              <a:t>ölçeksel</a:t>
            </a:r>
            <a:r>
              <a:rPr lang="tr-TR" sz="1400" b="1" dirty="0">
                <a:solidFill>
                  <a:srgbClr val="006597"/>
                </a:solidFill>
                <a:latin typeface="Calibri"/>
              </a:rPr>
              <a:t> kriterler ile özel hedef grupları dikkate alınarak esnek uygulamaların yapılmasına ve proje teklif çağrısı özelinde limit ve oranların belirlenmesine imkan sağlanacaktır. </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22" y="1305181"/>
            <a:ext cx="276225" cy="31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1 Metin kutusu"/>
          <p:cNvSpPr txBox="1"/>
          <p:nvPr/>
        </p:nvSpPr>
        <p:spPr>
          <a:xfrm>
            <a:off x="467546" y="2767646"/>
            <a:ext cx="3889375" cy="337300"/>
          </a:xfrm>
          <a:prstGeom prst="rect">
            <a:avLst/>
          </a:prstGeom>
          <a:noFill/>
        </p:spPr>
        <p:txBody>
          <a:bodyPr>
            <a:spAutoFit/>
          </a:bodyPr>
          <a:lstStyle/>
          <a:p>
            <a:pPr fontAlgn="auto">
              <a:spcBef>
                <a:spcPts val="0"/>
              </a:spcBef>
              <a:spcAft>
                <a:spcPts val="0"/>
              </a:spcAft>
              <a:defRPr/>
            </a:pPr>
            <a:r>
              <a:rPr lang="tr-TR" sz="1600" b="1" dirty="0">
                <a:solidFill>
                  <a:srgbClr val="F79646">
                    <a:lumMod val="75000"/>
                  </a:srgbClr>
                </a:solidFill>
                <a:latin typeface="Calibri"/>
                <a:cs typeface="Arial" charset="0"/>
              </a:rPr>
              <a:t>Program ve Proje Limitleri*</a:t>
            </a:r>
          </a:p>
        </p:txBody>
      </p:sp>
      <p:sp>
        <p:nvSpPr>
          <p:cNvPr id="11" name="12 Metin kutusu"/>
          <p:cNvSpPr txBox="1">
            <a:spLocks noChangeArrowheads="1"/>
          </p:cNvSpPr>
          <p:nvPr/>
        </p:nvSpPr>
        <p:spPr bwMode="auto">
          <a:xfrm>
            <a:off x="539751" y="4681614"/>
            <a:ext cx="2520950" cy="306637"/>
          </a:xfrm>
          <a:prstGeom prst="rect">
            <a:avLst/>
          </a:prstGeom>
          <a:noFill/>
          <a:ln w="9525">
            <a:noFill/>
            <a:miter lim="800000"/>
            <a:headEnd/>
            <a:tailEnd/>
          </a:ln>
        </p:spPr>
        <p:txBody>
          <a:bodyPr wrap="square">
            <a:spAutoFit/>
          </a:bodyPr>
          <a:lstStyle/>
          <a:p>
            <a:pPr fontAlgn="auto">
              <a:spcBef>
                <a:spcPts val="0"/>
              </a:spcBef>
              <a:spcAft>
                <a:spcPts val="0"/>
              </a:spcAft>
              <a:defRPr/>
            </a:pPr>
            <a:r>
              <a:rPr lang="tr-TR" sz="1400" b="1" dirty="0">
                <a:solidFill>
                  <a:srgbClr val="006597"/>
                </a:solidFill>
                <a:latin typeface="Calibri"/>
              </a:rPr>
              <a:t>Desteklenecek Proje Giderleri</a:t>
            </a:r>
          </a:p>
        </p:txBody>
      </p:sp>
      <p:sp>
        <p:nvSpPr>
          <p:cNvPr id="12" name="13 Metin kutusu"/>
          <p:cNvSpPr txBox="1">
            <a:spLocks noChangeArrowheads="1"/>
          </p:cNvSpPr>
          <p:nvPr/>
        </p:nvSpPr>
        <p:spPr bwMode="auto">
          <a:xfrm>
            <a:off x="539750" y="3123499"/>
            <a:ext cx="2103438" cy="306637"/>
          </a:xfrm>
          <a:prstGeom prst="rect">
            <a:avLst/>
          </a:prstGeom>
          <a:noFill/>
          <a:ln w="9525">
            <a:noFill/>
            <a:miter lim="800000"/>
            <a:headEnd/>
            <a:tailEnd/>
          </a:ln>
        </p:spPr>
        <p:txBody>
          <a:bodyPr>
            <a:spAutoFit/>
          </a:bodyPr>
          <a:lstStyle/>
          <a:p>
            <a:pPr fontAlgn="auto">
              <a:spcBef>
                <a:spcPts val="0"/>
              </a:spcBef>
              <a:spcAft>
                <a:spcPts val="0"/>
              </a:spcAft>
              <a:defRPr/>
            </a:pPr>
            <a:r>
              <a:rPr lang="tr-TR" sz="1400" b="1" dirty="0">
                <a:solidFill>
                  <a:srgbClr val="006597"/>
                </a:solidFill>
                <a:latin typeface="Calibri"/>
              </a:rPr>
              <a:t>Proje Süresi</a:t>
            </a:r>
          </a:p>
        </p:txBody>
      </p:sp>
      <p:sp>
        <p:nvSpPr>
          <p:cNvPr id="13" name="14 Metin kutusu"/>
          <p:cNvSpPr txBox="1">
            <a:spLocks noChangeArrowheads="1"/>
          </p:cNvSpPr>
          <p:nvPr/>
        </p:nvSpPr>
        <p:spPr bwMode="auto">
          <a:xfrm>
            <a:off x="550863" y="3565973"/>
            <a:ext cx="2303462" cy="306637"/>
          </a:xfrm>
          <a:prstGeom prst="rect">
            <a:avLst/>
          </a:prstGeom>
          <a:noFill/>
          <a:ln w="9525">
            <a:noFill/>
            <a:miter lim="800000"/>
            <a:headEnd/>
            <a:tailEnd/>
          </a:ln>
        </p:spPr>
        <p:txBody>
          <a:bodyPr>
            <a:spAutoFit/>
          </a:bodyPr>
          <a:lstStyle/>
          <a:p>
            <a:pPr fontAlgn="auto">
              <a:spcBef>
                <a:spcPts val="0"/>
              </a:spcBef>
              <a:spcAft>
                <a:spcPts val="0"/>
              </a:spcAft>
              <a:defRPr/>
            </a:pPr>
            <a:r>
              <a:rPr lang="tr-TR" sz="1400" b="1" dirty="0">
                <a:solidFill>
                  <a:srgbClr val="006597"/>
                </a:solidFill>
                <a:latin typeface="Calibri"/>
              </a:rPr>
              <a:t>Destek Üst Limiti</a:t>
            </a:r>
          </a:p>
        </p:txBody>
      </p:sp>
      <p:sp>
        <p:nvSpPr>
          <p:cNvPr id="14" name="15 Metin kutusu"/>
          <p:cNvSpPr txBox="1">
            <a:spLocks noChangeArrowheads="1"/>
          </p:cNvSpPr>
          <p:nvPr/>
        </p:nvSpPr>
        <p:spPr bwMode="auto">
          <a:xfrm>
            <a:off x="539758" y="4154048"/>
            <a:ext cx="2303463" cy="306637"/>
          </a:xfrm>
          <a:prstGeom prst="rect">
            <a:avLst/>
          </a:prstGeom>
          <a:noFill/>
          <a:ln w="9525">
            <a:noFill/>
            <a:miter lim="800000"/>
            <a:headEnd/>
            <a:tailEnd/>
          </a:ln>
        </p:spPr>
        <p:txBody>
          <a:bodyPr>
            <a:spAutoFit/>
          </a:bodyPr>
          <a:lstStyle/>
          <a:p>
            <a:pPr fontAlgn="auto">
              <a:spcBef>
                <a:spcPts val="0"/>
              </a:spcBef>
              <a:spcAft>
                <a:spcPts val="0"/>
              </a:spcAft>
              <a:defRPr/>
            </a:pPr>
            <a:r>
              <a:rPr lang="tr-TR" sz="1400" b="1" dirty="0">
                <a:solidFill>
                  <a:srgbClr val="006597"/>
                </a:solidFill>
                <a:latin typeface="Calibri"/>
              </a:rPr>
              <a:t>Destek Oranı</a:t>
            </a:r>
          </a:p>
        </p:txBody>
      </p:sp>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4681528"/>
            <a:ext cx="576262" cy="29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3123498"/>
            <a:ext cx="576262" cy="29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3598120"/>
            <a:ext cx="576262" cy="29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0719" y="4153960"/>
            <a:ext cx="574675" cy="29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22 Yuvarlatılmış Dikdörtgen"/>
          <p:cNvSpPr/>
          <p:nvPr/>
        </p:nvSpPr>
        <p:spPr>
          <a:xfrm>
            <a:off x="3960818" y="4681529"/>
            <a:ext cx="3059459" cy="395238"/>
          </a:xfrm>
          <a:prstGeom prst="roundRect">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1400" b="1" dirty="0">
                <a:solidFill>
                  <a:srgbClr val="006597"/>
                </a:solidFill>
              </a:rPr>
              <a:t>Çağrıya çıkılacak konuya göre belirlenir.</a:t>
            </a:r>
          </a:p>
        </p:txBody>
      </p:sp>
      <p:sp>
        <p:nvSpPr>
          <p:cNvPr id="20" name="26 Yuvarlatılmış Dikdörtgen"/>
          <p:cNvSpPr/>
          <p:nvPr/>
        </p:nvSpPr>
        <p:spPr>
          <a:xfrm>
            <a:off x="3960818" y="3123500"/>
            <a:ext cx="3059459" cy="338473"/>
          </a:xfrm>
          <a:prstGeom prst="roundRect">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400" b="1" dirty="0">
                <a:solidFill>
                  <a:srgbClr val="006597"/>
                </a:solidFill>
              </a:rPr>
              <a:t>6</a:t>
            </a:r>
            <a:r>
              <a:rPr lang="tr-TR" sz="1400" b="1" dirty="0">
                <a:solidFill>
                  <a:srgbClr val="006597"/>
                </a:solidFill>
              </a:rPr>
              <a:t>  -  </a:t>
            </a:r>
            <a:r>
              <a:rPr lang="es-ES" sz="1400" b="1" dirty="0">
                <a:solidFill>
                  <a:srgbClr val="006597"/>
                </a:solidFill>
              </a:rPr>
              <a:t>36 </a:t>
            </a:r>
            <a:r>
              <a:rPr lang="tr-TR" sz="1400" b="1" dirty="0">
                <a:solidFill>
                  <a:srgbClr val="006597"/>
                </a:solidFill>
              </a:rPr>
              <a:t>a</a:t>
            </a:r>
            <a:r>
              <a:rPr lang="es-ES" sz="1400" b="1" dirty="0">
                <a:solidFill>
                  <a:srgbClr val="006597"/>
                </a:solidFill>
              </a:rPr>
              <a:t>y</a:t>
            </a:r>
            <a:r>
              <a:rPr lang="tr-TR" sz="1400" b="1" dirty="0">
                <a:solidFill>
                  <a:srgbClr val="006597"/>
                </a:solidFill>
              </a:rPr>
              <a:t>  </a:t>
            </a:r>
            <a:r>
              <a:rPr lang="es-ES" sz="1400" b="1" dirty="0">
                <a:solidFill>
                  <a:srgbClr val="006597"/>
                </a:solidFill>
              </a:rPr>
              <a:t>(+6</a:t>
            </a:r>
            <a:r>
              <a:rPr lang="tr-TR" sz="1400" b="1" dirty="0">
                <a:solidFill>
                  <a:srgbClr val="006597"/>
                </a:solidFill>
              </a:rPr>
              <a:t> a</a:t>
            </a:r>
            <a:r>
              <a:rPr lang="es-ES" sz="1400" b="1" dirty="0">
                <a:solidFill>
                  <a:srgbClr val="006597"/>
                </a:solidFill>
              </a:rPr>
              <a:t>y</a:t>
            </a:r>
            <a:r>
              <a:rPr lang="tr-TR" sz="1400" b="1" dirty="0">
                <a:solidFill>
                  <a:srgbClr val="006597"/>
                </a:solidFill>
              </a:rPr>
              <a:t>)</a:t>
            </a:r>
          </a:p>
        </p:txBody>
      </p:sp>
      <p:sp>
        <p:nvSpPr>
          <p:cNvPr id="21" name="27 Yuvarlatılmış Dikdörtgen"/>
          <p:cNvSpPr/>
          <p:nvPr/>
        </p:nvSpPr>
        <p:spPr>
          <a:xfrm>
            <a:off x="3948118" y="3552654"/>
            <a:ext cx="3072159" cy="442474"/>
          </a:xfrm>
          <a:prstGeom prst="roundRect">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1400" b="1" dirty="0">
                <a:solidFill>
                  <a:srgbClr val="006597"/>
                </a:solidFill>
              </a:rPr>
              <a:t>300.000 TL Geri Ödemesiz</a:t>
            </a:r>
          </a:p>
          <a:p>
            <a:pPr fontAlgn="auto">
              <a:spcBef>
                <a:spcPts val="0"/>
              </a:spcBef>
              <a:spcAft>
                <a:spcPts val="0"/>
              </a:spcAft>
              <a:defRPr/>
            </a:pPr>
            <a:r>
              <a:rPr lang="tr-TR" sz="1400" b="1" dirty="0">
                <a:solidFill>
                  <a:srgbClr val="006597"/>
                </a:solidFill>
              </a:rPr>
              <a:t>700.000 TL Geri Ödemeli</a:t>
            </a:r>
          </a:p>
        </p:txBody>
      </p:sp>
      <p:sp>
        <p:nvSpPr>
          <p:cNvPr id="22" name="28 Yuvarlatılmış Dikdörtgen"/>
          <p:cNvSpPr/>
          <p:nvPr/>
        </p:nvSpPr>
        <p:spPr>
          <a:xfrm>
            <a:off x="3960818" y="4066978"/>
            <a:ext cx="3059459" cy="508657"/>
          </a:xfrm>
          <a:prstGeom prst="roundRect">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1400" b="1" dirty="0">
                <a:solidFill>
                  <a:srgbClr val="006597"/>
                </a:solidFill>
              </a:rPr>
              <a:t>1. ve 2. Bölge </a:t>
            </a:r>
            <a:r>
              <a:rPr lang="tr-TR" sz="1400" b="1" dirty="0">
                <a:solidFill>
                  <a:srgbClr val="006597"/>
                </a:solidFill>
                <a:cs typeface="Arial" pitchFamily="34" charset="0"/>
              </a:rPr>
              <a:t>% </a:t>
            </a:r>
            <a:r>
              <a:rPr lang="tr-TR" sz="1400" b="1" dirty="0">
                <a:solidFill>
                  <a:srgbClr val="006597"/>
                </a:solidFill>
              </a:rPr>
              <a:t>60 </a:t>
            </a:r>
          </a:p>
          <a:p>
            <a:pPr fontAlgn="auto">
              <a:spcBef>
                <a:spcPts val="0"/>
              </a:spcBef>
              <a:spcAft>
                <a:spcPts val="0"/>
              </a:spcAft>
              <a:defRPr/>
            </a:pPr>
            <a:r>
              <a:rPr lang="tr-TR" sz="1400" b="1" dirty="0">
                <a:solidFill>
                  <a:srgbClr val="006597"/>
                </a:solidFill>
              </a:rPr>
              <a:t>3., 4., 5. ve 6. Bölge </a:t>
            </a:r>
            <a:r>
              <a:rPr lang="tr-TR" sz="1400" b="1" dirty="0">
                <a:solidFill>
                  <a:srgbClr val="006597"/>
                </a:solidFill>
                <a:cs typeface="Arial" pitchFamily="34" charset="0"/>
              </a:rPr>
              <a:t>% </a:t>
            </a:r>
            <a:r>
              <a:rPr lang="tr-TR" sz="1400" b="1" dirty="0">
                <a:solidFill>
                  <a:srgbClr val="006597"/>
                </a:solidFill>
              </a:rPr>
              <a:t>80</a:t>
            </a:r>
          </a:p>
        </p:txBody>
      </p:sp>
      <p:sp>
        <p:nvSpPr>
          <p:cNvPr id="23" name="7 Metin kutusu"/>
          <p:cNvSpPr txBox="1">
            <a:spLocks noChangeArrowheads="1"/>
          </p:cNvSpPr>
          <p:nvPr/>
        </p:nvSpPr>
        <p:spPr bwMode="auto">
          <a:xfrm>
            <a:off x="106366" y="5334222"/>
            <a:ext cx="8823325" cy="521282"/>
          </a:xfrm>
          <a:prstGeom prst="rect">
            <a:avLst/>
          </a:prstGeom>
          <a:noFill/>
          <a:ln w="9525">
            <a:noFill/>
            <a:miter lim="800000"/>
            <a:headEnd/>
            <a:tailEnd/>
          </a:ln>
        </p:spPr>
        <p:txBody>
          <a:bodyPr>
            <a:spAutoFit/>
          </a:bodyPr>
          <a:lstStyle/>
          <a:p>
            <a:pPr algn="just" fontAlgn="auto">
              <a:spcBef>
                <a:spcPts val="0"/>
              </a:spcBef>
              <a:spcAft>
                <a:spcPts val="1200"/>
              </a:spcAft>
              <a:defRPr/>
            </a:pPr>
            <a:r>
              <a:rPr lang="tr-TR" sz="1400" b="1" dirty="0">
                <a:solidFill>
                  <a:srgbClr val="006597"/>
                </a:solidFill>
                <a:latin typeface="Calibri"/>
              </a:rPr>
              <a:t>* Belirtilen program ve proje limit unsurları, KOSGEB tarafından belirlenecek konuya göre farklılık arz edecek olup, çıkılacak çağrıda belirtilecektir. Yukarıda yer alan ifadeler genel çerçeveyi belirtmektedir.</a:t>
            </a:r>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74" y="2124958"/>
            <a:ext cx="276225" cy="31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17</a:t>
            </a:fld>
            <a:endParaRPr lang="en-CA">
              <a:solidFill>
                <a:prstClr val="black">
                  <a:tint val="75000"/>
                </a:prstClr>
              </a:solidFill>
            </a:endParaRPr>
          </a:p>
        </p:txBody>
      </p:sp>
    </p:spTree>
    <p:extLst>
      <p:ext uri="{BB962C8B-B14F-4D97-AF65-F5344CB8AC3E}">
        <p14:creationId xmlns:p14="http://schemas.microsoft.com/office/powerpoint/2010/main" val="3272375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8172400" y="188034"/>
            <a:ext cx="720080" cy="506032"/>
          </a:xfrm>
          <a:prstGeom prst="rect">
            <a:avLst/>
          </a:prstGeom>
          <a:noFill/>
          <a:ln w="9525">
            <a:noFill/>
            <a:miter lim="800000"/>
            <a:headEnd/>
            <a:tailEnd/>
          </a:ln>
        </p:spPr>
      </p:pic>
      <p:sp>
        <p:nvSpPr>
          <p:cNvPr id="5" name="4 Metin kutusu"/>
          <p:cNvSpPr txBox="1"/>
          <p:nvPr/>
        </p:nvSpPr>
        <p:spPr>
          <a:xfrm>
            <a:off x="179512" y="116203"/>
            <a:ext cx="7992888" cy="459955"/>
          </a:xfrm>
          <a:prstGeom prst="rect">
            <a:avLst/>
          </a:prstGeom>
          <a:noFill/>
        </p:spPr>
        <p:txBody>
          <a:bodyPr wrap="square" rtlCol="0">
            <a:spAutoFit/>
          </a:bodyPr>
          <a:lstStyle/>
          <a:p>
            <a:pPr fontAlgn="auto">
              <a:spcBef>
                <a:spcPts val="0"/>
              </a:spcBef>
              <a:spcAft>
                <a:spcPts val="0"/>
              </a:spcAft>
            </a:pPr>
            <a:r>
              <a:rPr lang="tr-TR" sz="2400" b="1" dirty="0" smtClean="0">
                <a:solidFill>
                  <a:srgbClr val="F9A91C"/>
                </a:solidFill>
                <a:latin typeface="Calibri"/>
              </a:rPr>
              <a:t>5. </a:t>
            </a:r>
            <a:r>
              <a:rPr lang="tr-TR" sz="2400" b="1" dirty="0">
                <a:solidFill>
                  <a:srgbClr val="F9A91C"/>
                </a:solidFill>
                <a:latin typeface="Calibri"/>
              </a:rPr>
              <a:t>Gelişen İşletmeler Piyasası KOBİ Destek Programı</a:t>
            </a:r>
          </a:p>
        </p:txBody>
      </p:sp>
      <p:sp>
        <p:nvSpPr>
          <p:cNvPr id="11" name="5 Metin kutusu"/>
          <p:cNvSpPr txBox="1">
            <a:spLocks noChangeArrowheads="1"/>
          </p:cNvSpPr>
          <p:nvPr/>
        </p:nvSpPr>
        <p:spPr bwMode="auto">
          <a:xfrm>
            <a:off x="314335" y="829528"/>
            <a:ext cx="1646028" cy="337300"/>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tr-TR" sz="1600" b="1" dirty="0">
                <a:solidFill>
                  <a:srgbClr val="F79646">
                    <a:lumMod val="75000"/>
                  </a:srgbClr>
                </a:solidFill>
                <a:latin typeface="Calibri"/>
                <a:cs typeface="Arial" charset="0"/>
              </a:rPr>
              <a:t>Programın </a:t>
            </a:r>
            <a:r>
              <a:rPr lang="tr-TR" sz="1600" b="1" dirty="0" smtClean="0">
                <a:solidFill>
                  <a:srgbClr val="F79646">
                    <a:lumMod val="75000"/>
                  </a:srgbClr>
                </a:solidFill>
                <a:latin typeface="Calibri"/>
                <a:cs typeface="Arial" charset="0"/>
              </a:rPr>
              <a:t>Amacı</a:t>
            </a:r>
            <a:endParaRPr lang="tr-TR" sz="1600" b="1" dirty="0">
              <a:solidFill>
                <a:srgbClr val="F79646">
                  <a:lumMod val="75000"/>
                </a:srgbClr>
              </a:solidFill>
              <a:latin typeface="Calibri"/>
              <a:cs typeface="Arial" charset="0"/>
            </a:endParaRPr>
          </a:p>
        </p:txBody>
      </p:sp>
      <p:sp>
        <p:nvSpPr>
          <p:cNvPr id="12" name="7 Metin kutusu"/>
          <p:cNvSpPr txBox="1">
            <a:spLocks noChangeArrowheads="1"/>
          </p:cNvSpPr>
          <p:nvPr/>
        </p:nvSpPr>
        <p:spPr bwMode="auto">
          <a:xfrm>
            <a:off x="600075" y="1239994"/>
            <a:ext cx="7932738" cy="521935"/>
          </a:xfrm>
          <a:prstGeom prst="rect">
            <a:avLst/>
          </a:prstGeom>
          <a:noFill/>
          <a:ln w="9525">
            <a:noFill/>
            <a:miter lim="800000"/>
            <a:headEnd/>
            <a:tailEnd/>
          </a:ln>
        </p:spPr>
        <p:txBody>
          <a:bodyPr>
            <a:spAutoFit/>
          </a:bodyPr>
          <a:lstStyle/>
          <a:p>
            <a:pPr algn="just" fontAlgn="auto">
              <a:spcBef>
                <a:spcPts val="0"/>
              </a:spcBef>
              <a:spcAft>
                <a:spcPts val="0"/>
              </a:spcAft>
              <a:defRPr/>
            </a:pPr>
            <a:r>
              <a:rPr lang="tr-TR" sz="1400" b="1" dirty="0">
                <a:solidFill>
                  <a:srgbClr val="006597"/>
                </a:solidFill>
                <a:latin typeface="Calibri"/>
              </a:rPr>
              <a:t>Gelişme ve büyüme potansiyeline sahip KOBİ’lerin; Borsa İstanbul’da işlem görmesinin sağlanması, Sermaye piyasalarından fon temin edilmesine imkan sağlanmasıdır.</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6" y="1323818"/>
            <a:ext cx="276225" cy="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24 Tablo"/>
          <p:cNvGraphicFramePr>
            <a:graphicFrameLocks noGrp="1"/>
          </p:cNvGraphicFramePr>
          <p:nvPr>
            <p:extLst/>
          </p:nvPr>
        </p:nvGraphicFramePr>
        <p:xfrm>
          <a:off x="498475" y="1855246"/>
          <a:ext cx="8135938" cy="2788099"/>
        </p:xfrm>
        <a:graphic>
          <a:graphicData uri="http://schemas.openxmlformats.org/drawingml/2006/table">
            <a:tbl>
              <a:tblPr/>
              <a:tblGrid>
                <a:gridCol w="5216533"/>
                <a:gridCol w="1805753"/>
                <a:gridCol w="1113652"/>
              </a:tblGrid>
              <a:tr h="488910">
                <a:tc>
                  <a:txBody>
                    <a:bodyPr/>
                    <a:lstStyle/>
                    <a:p>
                      <a:pPr algn="ctr">
                        <a:lnSpc>
                          <a:spcPct val="115000"/>
                        </a:lnSpc>
                        <a:spcAft>
                          <a:spcPts val="0"/>
                        </a:spcAft>
                      </a:pPr>
                      <a:r>
                        <a:rPr lang="tr-TR" sz="1400" b="1" dirty="0">
                          <a:solidFill>
                            <a:srgbClr val="FFFFFF"/>
                          </a:solidFill>
                          <a:latin typeface="+mn-lt"/>
                          <a:ea typeface="Calibri"/>
                          <a:cs typeface="Times New Roman"/>
                        </a:rPr>
                        <a:t>Destek Unsurları</a:t>
                      </a:r>
                      <a:endParaRPr lang="tr-TR" sz="1400" dirty="0">
                        <a:latin typeface="+mn-lt"/>
                        <a:ea typeface="Calibri"/>
                        <a:cs typeface="Times New Roman"/>
                      </a:endParaRPr>
                    </a:p>
                  </a:txBody>
                  <a:tcPr marL="68572" marR="68572" marT="0" marB="0" anchor="ctr">
                    <a:lnL w="76200" cap="flat" cmpd="sng" algn="ctr">
                      <a:solidFill>
                        <a:srgbClr val="00BAD5"/>
                      </a:solidFill>
                      <a:prstDash val="solid"/>
                      <a:round/>
                      <a:headEnd type="none" w="med" len="med"/>
                      <a:tailEnd type="none" w="med" len="med"/>
                    </a:lnL>
                    <a:lnR w="762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76200" cap="flat" cmpd="sng" algn="ctr">
                      <a:solidFill>
                        <a:srgbClr val="00BAD5"/>
                      </a:solidFill>
                      <a:prstDash val="solid"/>
                      <a:round/>
                      <a:headEnd type="none" w="med" len="med"/>
                      <a:tailEnd type="none" w="med" len="med"/>
                    </a:lnB>
                    <a:solidFill>
                      <a:srgbClr val="00BAD5"/>
                    </a:solidFill>
                  </a:tcPr>
                </a:tc>
                <a:tc>
                  <a:txBody>
                    <a:bodyPr/>
                    <a:lstStyle/>
                    <a:p>
                      <a:pPr algn="ctr">
                        <a:lnSpc>
                          <a:spcPct val="115000"/>
                        </a:lnSpc>
                        <a:spcAft>
                          <a:spcPts val="0"/>
                        </a:spcAft>
                      </a:pPr>
                      <a:r>
                        <a:rPr lang="tr-TR" sz="1400" b="1" dirty="0">
                          <a:solidFill>
                            <a:srgbClr val="FFFFFF"/>
                          </a:solidFill>
                          <a:latin typeface="+mn-lt"/>
                          <a:ea typeface="Calibri"/>
                          <a:cs typeface="Times New Roman"/>
                        </a:rPr>
                        <a:t>Destek </a:t>
                      </a:r>
                      <a:r>
                        <a:rPr lang="tr-TR" sz="1400" b="1" dirty="0" smtClean="0">
                          <a:solidFill>
                            <a:srgbClr val="FFFFFF"/>
                          </a:solidFill>
                          <a:latin typeface="+mn-lt"/>
                          <a:ea typeface="Calibri"/>
                          <a:cs typeface="Times New Roman"/>
                        </a:rPr>
                        <a:t>Üst </a:t>
                      </a:r>
                      <a:r>
                        <a:rPr lang="tr-TR" sz="1400" b="1" dirty="0">
                          <a:solidFill>
                            <a:srgbClr val="FFFFFF"/>
                          </a:solidFill>
                          <a:latin typeface="+mn-lt"/>
                          <a:ea typeface="Calibri"/>
                          <a:cs typeface="Times New Roman"/>
                        </a:rPr>
                        <a:t>Limiti (TL</a:t>
                      </a:r>
                      <a:r>
                        <a:rPr lang="tr-TR" sz="1400" dirty="0" smtClean="0">
                          <a:solidFill>
                            <a:srgbClr val="FFFFFF"/>
                          </a:solidFill>
                          <a:latin typeface="+mn-lt"/>
                          <a:ea typeface="Calibri"/>
                          <a:cs typeface="Times New Roman"/>
                        </a:rPr>
                        <a:t>)</a:t>
                      </a:r>
                    </a:p>
                    <a:p>
                      <a:pPr algn="ctr">
                        <a:lnSpc>
                          <a:spcPct val="115000"/>
                        </a:lnSpc>
                        <a:spcAft>
                          <a:spcPts val="0"/>
                        </a:spcAft>
                      </a:pPr>
                      <a:r>
                        <a:rPr lang="tr-TR" sz="1400" dirty="0" smtClean="0">
                          <a:solidFill>
                            <a:srgbClr val="FFFFFF"/>
                          </a:solidFill>
                          <a:latin typeface="+mn-lt"/>
                          <a:ea typeface="Calibri"/>
                          <a:cs typeface="Times New Roman"/>
                        </a:rPr>
                        <a:t>(Geri</a:t>
                      </a:r>
                      <a:r>
                        <a:rPr lang="tr-TR" sz="1400" baseline="0" dirty="0" smtClean="0">
                          <a:solidFill>
                            <a:srgbClr val="FFFFFF"/>
                          </a:solidFill>
                          <a:latin typeface="+mn-lt"/>
                          <a:ea typeface="Calibri"/>
                          <a:cs typeface="Times New Roman"/>
                        </a:rPr>
                        <a:t> Ödemesiz)</a:t>
                      </a:r>
                      <a:endParaRPr lang="tr-TR" sz="1400" dirty="0">
                        <a:latin typeface="+mn-lt"/>
                        <a:ea typeface="Calibri"/>
                        <a:cs typeface="Times New Roman"/>
                      </a:endParaRPr>
                    </a:p>
                  </a:txBody>
                  <a:tcPr marL="68572" marR="68572" marT="0"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76200" cap="flat" cmpd="sng" algn="ctr">
                      <a:solidFill>
                        <a:srgbClr val="00BAD5"/>
                      </a:solidFill>
                      <a:prstDash val="solid"/>
                      <a:round/>
                      <a:headEnd type="none" w="med" len="med"/>
                      <a:tailEnd type="none" w="med" len="med"/>
                    </a:lnB>
                    <a:solidFill>
                      <a:srgbClr val="00BAD5"/>
                    </a:solidFill>
                  </a:tcPr>
                </a:tc>
                <a:tc>
                  <a:txBody>
                    <a:bodyPr/>
                    <a:lstStyle/>
                    <a:p>
                      <a:pPr algn="ctr">
                        <a:lnSpc>
                          <a:spcPct val="115000"/>
                        </a:lnSpc>
                        <a:spcAft>
                          <a:spcPts val="0"/>
                        </a:spcAft>
                      </a:pPr>
                      <a:r>
                        <a:rPr lang="tr-TR" sz="1400" b="1" dirty="0">
                          <a:solidFill>
                            <a:srgbClr val="FFFFFF"/>
                          </a:solidFill>
                          <a:latin typeface="+mn-lt"/>
                          <a:ea typeface="Calibri"/>
                          <a:cs typeface="Times New Roman"/>
                        </a:rPr>
                        <a:t>Oranı %</a:t>
                      </a:r>
                      <a:endParaRPr lang="tr-TR" sz="1400" dirty="0">
                        <a:latin typeface="+mn-lt"/>
                        <a:ea typeface="Calibri"/>
                        <a:cs typeface="Times New Roman"/>
                      </a:endParaRPr>
                    </a:p>
                  </a:txBody>
                  <a:tcPr marL="68572" marR="68572" marT="0" marB="0" anchor="ctr">
                    <a:lnL w="76200" cap="flat" cmpd="sng" algn="ctr">
                      <a:solidFill>
                        <a:srgbClr val="FFFFFF"/>
                      </a:solidFill>
                      <a:prstDash val="solid"/>
                      <a:round/>
                      <a:headEnd type="none" w="med" len="med"/>
                      <a:tailEnd type="none" w="med" len="med"/>
                    </a:lnL>
                    <a:lnR w="76200" cap="flat" cmpd="sng" algn="ctr">
                      <a:solidFill>
                        <a:srgbClr val="00BAD5"/>
                      </a:solidFill>
                      <a:prstDash val="solid"/>
                      <a:round/>
                      <a:headEnd type="none" w="med" len="med"/>
                      <a:tailEnd type="none" w="med" len="med"/>
                    </a:lnR>
                    <a:lnT w="28575" cap="flat" cmpd="sng" algn="ctr">
                      <a:solidFill>
                        <a:srgbClr val="FFFFFF"/>
                      </a:solidFill>
                      <a:prstDash val="solid"/>
                      <a:round/>
                      <a:headEnd type="none" w="med" len="med"/>
                      <a:tailEnd type="none" w="med" len="med"/>
                    </a:lnT>
                    <a:lnB w="76200" cap="flat" cmpd="sng" algn="ctr">
                      <a:solidFill>
                        <a:srgbClr val="00BAD5"/>
                      </a:solidFill>
                      <a:prstDash val="solid"/>
                      <a:round/>
                      <a:headEnd type="none" w="med" len="med"/>
                      <a:tailEnd type="none" w="med" len="med"/>
                    </a:lnB>
                    <a:solidFill>
                      <a:srgbClr val="00BAD5"/>
                    </a:solidFill>
                  </a:tcPr>
                </a:tc>
              </a:tr>
              <a:tr h="5100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400" b="1" dirty="0">
                          <a:latin typeface="+mn-lt"/>
                          <a:ea typeface="Calibri"/>
                          <a:cs typeface="Times New Roman"/>
                        </a:rPr>
                        <a:t>Piyasa danışmanı danışmanlık hizmet bedeli (azami 2 yıl</a:t>
                      </a:r>
                      <a:r>
                        <a:rPr lang="tr-TR" sz="1400" b="1" dirty="0" smtClean="0">
                          <a:latin typeface="+mn-lt"/>
                          <a:ea typeface="Calibri"/>
                          <a:cs typeface="Times New Roman"/>
                        </a:rPr>
                        <a:t>)</a:t>
                      </a:r>
                      <a:endParaRPr lang="tr-TR" sz="1400" dirty="0">
                        <a:latin typeface="+mn-lt"/>
                        <a:ea typeface="Calibri"/>
                        <a:cs typeface="Times New Roman"/>
                      </a:endParaRPr>
                    </a:p>
                  </a:txBody>
                  <a:tcPr marL="91429" marR="91429" marT="45537" marB="45537"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c>
                  <a:txBody>
                    <a:bodyPr/>
                    <a:lstStyle/>
                    <a:p>
                      <a:pPr algn="ctr">
                        <a:lnSpc>
                          <a:spcPct val="115000"/>
                        </a:lnSpc>
                        <a:spcAft>
                          <a:spcPts val="0"/>
                        </a:spcAft>
                      </a:pPr>
                      <a:r>
                        <a:rPr lang="tr-TR" sz="1400" b="1" dirty="0">
                          <a:latin typeface="+mn-lt"/>
                          <a:ea typeface="Calibri"/>
                          <a:cs typeface="Times New Roman"/>
                        </a:rPr>
                        <a:t>60.000</a:t>
                      </a:r>
                    </a:p>
                  </a:txBody>
                  <a:tcPr marL="68572" marR="6857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c>
                  <a:txBody>
                    <a:bodyPr/>
                    <a:lstStyle/>
                    <a:p>
                      <a:pPr algn="ctr">
                        <a:lnSpc>
                          <a:spcPct val="115000"/>
                        </a:lnSpc>
                        <a:spcAft>
                          <a:spcPts val="0"/>
                        </a:spcAft>
                      </a:pPr>
                      <a:r>
                        <a:rPr lang="tr-TR" sz="1400" b="1" dirty="0" smtClean="0">
                          <a:latin typeface="+mn-lt"/>
                          <a:ea typeface="Calibri"/>
                          <a:cs typeface="Arial" pitchFamily="34" charset="0"/>
                        </a:rPr>
                        <a:t>%</a:t>
                      </a:r>
                      <a:r>
                        <a:rPr lang="tr-TR" sz="1400" b="1" dirty="0" smtClean="0">
                          <a:latin typeface="+mn-lt"/>
                          <a:ea typeface="Calibri"/>
                          <a:cs typeface="Times New Roman"/>
                        </a:rPr>
                        <a:t>75</a:t>
                      </a:r>
                      <a:endParaRPr lang="tr-TR" sz="1400" b="1" dirty="0">
                        <a:latin typeface="+mn-lt"/>
                        <a:ea typeface="Calibri"/>
                        <a:cs typeface="Times New Roman"/>
                      </a:endParaRPr>
                    </a:p>
                  </a:txBody>
                  <a:tcPr marL="68572" marR="6857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r>
              <a:tr h="51003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400" b="1" dirty="0">
                          <a:latin typeface="+mn-lt"/>
                          <a:ea typeface="Calibri"/>
                          <a:cs typeface="Times New Roman"/>
                        </a:rPr>
                        <a:t>Bağımsız denetim hizmeti </a:t>
                      </a:r>
                      <a:r>
                        <a:rPr lang="tr-TR" sz="1400" b="1" dirty="0" smtClean="0">
                          <a:latin typeface="+mn-lt"/>
                          <a:ea typeface="Calibri"/>
                          <a:cs typeface="Times New Roman"/>
                        </a:rPr>
                        <a:t>bedel</a:t>
                      </a:r>
                      <a:endParaRPr lang="tr-TR" sz="1400" dirty="0">
                        <a:latin typeface="+mn-lt"/>
                        <a:ea typeface="Calibri"/>
                        <a:cs typeface="Times New Roman"/>
                      </a:endParaRPr>
                    </a:p>
                  </a:txBody>
                  <a:tcPr marL="91429" marR="91429" marT="45537" marB="45537"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c>
                  <a:txBody>
                    <a:bodyPr/>
                    <a:lstStyle/>
                    <a:p>
                      <a:pPr algn="ctr">
                        <a:lnSpc>
                          <a:spcPct val="115000"/>
                        </a:lnSpc>
                        <a:spcAft>
                          <a:spcPts val="0"/>
                        </a:spcAft>
                      </a:pPr>
                      <a:r>
                        <a:rPr lang="tr-TR" sz="1400" b="1" dirty="0">
                          <a:latin typeface="+mn-lt"/>
                          <a:ea typeface="Calibri"/>
                          <a:cs typeface="Times New Roman"/>
                        </a:rPr>
                        <a:t>20.000</a:t>
                      </a:r>
                    </a:p>
                  </a:txBody>
                  <a:tcPr marL="68572" marR="6857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c>
                  <a:txBody>
                    <a:bodyPr/>
                    <a:lstStyle/>
                    <a:p>
                      <a:pPr algn="ctr">
                        <a:lnSpc>
                          <a:spcPct val="115000"/>
                        </a:lnSpc>
                        <a:spcAft>
                          <a:spcPts val="0"/>
                        </a:spcAft>
                      </a:pPr>
                      <a:r>
                        <a:rPr lang="tr-TR" sz="1400" b="1" dirty="0" smtClean="0">
                          <a:latin typeface="+mn-lt"/>
                          <a:ea typeface="Calibri"/>
                          <a:cs typeface="Arial" pitchFamily="34" charset="0"/>
                        </a:rPr>
                        <a:t>%</a:t>
                      </a:r>
                      <a:r>
                        <a:rPr lang="tr-TR" sz="1400" b="1" dirty="0" smtClean="0">
                          <a:latin typeface="+mn-lt"/>
                          <a:ea typeface="Calibri"/>
                          <a:cs typeface="Times New Roman"/>
                        </a:rPr>
                        <a:t>75</a:t>
                      </a:r>
                      <a:endParaRPr lang="tr-TR" sz="1400" b="1" dirty="0">
                        <a:latin typeface="+mn-lt"/>
                        <a:ea typeface="Calibri"/>
                        <a:cs typeface="Times New Roman"/>
                      </a:endParaRPr>
                    </a:p>
                  </a:txBody>
                  <a:tcPr marL="68572" marR="6857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r>
              <a:tr h="79516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400" b="1" dirty="0" smtClean="0">
                          <a:latin typeface="+mn-lt"/>
                          <a:ea typeface="Calibri"/>
                          <a:cs typeface="Times New Roman"/>
                        </a:rPr>
                        <a:t>SPK </a:t>
                      </a:r>
                      <a:r>
                        <a:rPr lang="tr-TR" sz="1400" b="1" dirty="0">
                          <a:latin typeface="+mn-lt"/>
                          <a:ea typeface="Calibri"/>
                          <a:cs typeface="Times New Roman"/>
                        </a:rPr>
                        <a:t>kurul kaydına alma </a:t>
                      </a:r>
                      <a:r>
                        <a:rPr lang="tr-TR" sz="1400" b="1" dirty="0" smtClean="0">
                          <a:latin typeface="+mn-lt"/>
                          <a:ea typeface="Calibri"/>
                          <a:cs typeface="Times New Roman"/>
                        </a:rPr>
                        <a:t>ücreti </a:t>
                      </a:r>
                    </a:p>
                    <a:p>
                      <a:pPr marL="130175" indent="-130175">
                        <a:lnSpc>
                          <a:spcPct val="100000"/>
                        </a:lnSpc>
                        <a:spcAft>
                          <a:spcPts val="0"/>
                        </a:spcAft>
                      </a:pPr>
                      <a:r>
                        <a:rPr lang="tr-TR" sz="1400" b="1" dirty="0" smtClean="0">
                          <a:latin typeface="+mn-lt"/>
                          <a:ea typeface="Calibri"/>
                          <a:cs typeface="Times New Roman"/>
                        </a:rPr>
                        <a:t>BIST </a:t>
                      </a:r>
                      <a:r>
                        <a:rPr lang="tr-TR" sz="1400" b="1" dirty="0">
                          <a:latin typeface="+mn-lt"/>
                          <a:ea typeface="Calibri"/>
                          <a:cs typeface="Times New Roman"/>
                        </a:rPr>
                        <a:t>Gelişen İşletmeler Piyasası </a:t>
                      </a:r>
                      <a:r>
                        <a:rPr lang="tr-TR" sz="1400" b="1" dirty="0" smtClean="0">
                          <a:latin typeface="+mn-lt"/>
                          <a:ea typeface="Calibri"/>
                          <a:cs typeface="Times New Roman"/>
                        </a:rPr>
                        <a:t>Listesine</a:t>
                      </a:r>
                      <a:r>
                        <a:rPr lang="tr-TR" sz="1400" b="1" baseline="0" dirty="0" smtClean="0">
                          <a:latin typeface="+mn-lt"/>
                          <a:ea typeface="Calibri"/>
                          <a:cs typeface="Times New Roman"/>
                        </a:rPr>
                        <a:t> </a:t>
                      </a:r>
                      <a:r>
                        <a:rPr lang="tr-TR" sz="1400" b="1" dirty="0" smtClean="0">
                          <a:latin typeface="+mn-lt"/>
                          <a:ea typeface="Calibri"/>
                          <a:cs typeface="Times New Roman"/>
                        </a:rPr>
                        <a:t>kabul </a:t>
                      </a:r>
                      <a:r>
                        <a:rPr lang="tr-TR" sz="1400" b="1" dirty="0">
                          <a:latin typeface="+mn-lt"/>
                          <a:ea typeface="Calibri"/>
                          <a:cs typeface="Times New Roman"/>
                        </a:rPr>
                        <a:t>ücreti</a:t>
                      </a:r>
                      <a:endParaRPr lang="tr-TR" sz="1400" dirty="0">
                        <a:latin typeface="+mn-lt"/>
                        <a:ea typeface="Calibri"/>
                        <a:cs typeface="Times New Roman"/>
                      </a:endParaRPr>
                    </a:p>
                    <a:p>
                      <a:pPr>
                        <a:lnSpc>
                          <a:spcPct val="115000"/>
                        </a:lnSpc>
                        <a:spcAft>
                          <a:spcPts val="0"/>
                        </a:spcAft>
                      </a:pPr>
                      <a:r>
                        <a:rPr lang="tr-TR" sz="1400" b="1" dirty="0" smtClean="0">
                          <a:latin typeface="+mn-lt"/>
                          <a:ea typeface="Calibri"/>
                          <a:cs typeface="Times New Roman"/>
                        </a:rPr>
                        <a:t>Merkezi </a:t>
                      </a:r>
                      <a:r>
                        <a:rPr lang="tr-TR" sz="1400" b="1" dirty="0">
                          <a:latin typeface="+mn-lt"/>
                          <a:ea typeface="Calibri"/>
                          <a:cs typeface="Times New Roman"/>
                        </a:rPr>
                        <a:t>Kayıt Kuruluşu masrafı </a:t>
                      </a:r>
                      <a:endParaRPr lang="tr-TR" sz="1400" dirty="0">
                        <a:latin typeface="+mn-lt"/>
                        <a:ea typeface="Calibri"/>
                        <a:cs typeface="Times New Roman"/>
                      </a:endParaRPr>
                    </a:p>
                  </a:txBody>
                  <a:tcPr marL="91429" marR="91429" marT="45537" marB="45537"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c>
                  <a:txBody>
                    <a:bodyPr/>
                    <a:lstStyle/>
                    <a:p>
                      <a:pPr algn="ctr">
                        <a:lnSpc>
                          <a:spcPct val="115000"/>
                        </a:lnSpc>
                        <a:spcAft>
                          <a:spcPts val="0"/>
                        </a:spcAft>
                      </a:pPr>
                      <a:r>
                        <a:rPr lang="tr-TR" sz="1400" b="1" dirty="0">
                          <a:latin typeface="+mn-lt"/>
                          <a:ea typeface="Calibri"/>
                          <a:cs typeface="Times New Roman"/>
                        </a:rPr>
                        <a:t>10.000</a:t>
                      </a:r>
                    </a:p>
                  </a:txBody>
                  <a:tcPr marL="68572" marR="6857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c>
                  <a:txBody>
                    <a:bodyPr/>
                    <a:lstStyle/>
                    <a:p>
                      <a:pPr algn="ctr">
                        <a:lnSpc>
                          <a:spcPct val="115000"/>
                        </a:lnSpc>
                        <a:spcAft>
                          <a:spcPts val="0"/>
                        </a:spcAft>
                      </a:pPr>
                      <a:r>
                        <a:rPr lang="tr-TR" sz="1400" b="1" dirty="0" smtClean="0">
                          <a:latin typeface="+mn-lt"/>
                          <a:ea typeface="Calibri"/>
                          <a:cs typeface="Arial" pitchFamily="34" charset="0"/>
                        </a:rPr>
                        <a:t>%</a:t>
                      </a:r>
                      <a:r>
                        <a:rPr lang="tr-TR" sz="1400" b="1" dirty="0" smtClean="0">
                          <a:latin typeface="+mn-lt"/>
                          <a:ea typeface="Calibri"/>
                          <a:cs typeface="Times New Roman"/>
                        </a:rPr>
                        <a:t>100</a:t>
                      </a:r>
                      <a:endParaRPr lang="tr-TR" sz="1400" b="1" dirty="0">
                        <a:latin typeface="+mn-lt"/>
                        <a:ea typeface="Calibri"/>
                        <a:cs typeface="Times New Roman"/>
                      </a:endParaRPr>
                    </a:p>
                  </a:txBody>
                  <a:tcPr marL="68572" marR="6857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r>
              <a:tr h="48209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400" b="1" dirty="0">
                          <a:latin typeface="+mn-lt"/>
                          <a:ea typeface="Calibri"/>
                          <a:cs typeface="Times New Roman"/>
                        </a:rPr>
                        <a:t>Aracı kuruluşa ödenecek aracılık komisyonu </a:t>
                      </a:r>
                      <a:endParaRPr lang="tr-TR" sz="1400" dirty="0">
                        <a:latin typeface="+mn-lt"/>
                        <a:ea typeface="Calibri"/>
                        <a:cs typeface="Times New Roman"/>
                      </a:endParaRPr>
                    </a:p>
                  </a:txBody>
                  <a:tcPr marL="91429" marR="91429" marT="45537" marB="45537"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c>
                  <a:txBody>
                    <a:bodyPr/>
                    <a:lstStyle/>
                    <a:p>
                      <a:pPr algn="ctr">
                        <a:lnSpc>
                          <a:spcPct val="115000"/>
                        </a:lnSpc>
                        <a:spcAft>
                          <a:spcPts val="0"/>
                        </a:spcAft>
                      </a:pPr>
                      <a:r>
                        <a:rPr lang="tr-TR" sz="1400" b="1" dirty="0">
                          <a:latin typeface="+mn-lt"/>
                          <a:ea typeface="Calibri"/>
                          <a:cs typeface="Times New Roman"/>
                        </a:rPr>
                        <a:t>10.000</a:t>
                      </a:r>
                    </a:p>
                  </a:txBody>
                  <a:tcPr marL="68572" marR="6857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c>
                  <a:txBody>
                    <a:bodyPr/>
                    <a:lstStyle/>
                    <a:p>
                      <a:pPr algn="ctr">
                        <a:lnSpc>
                          <a:spcPct val="115000"/>
                        </a:lnSpc>
                        <a:spcAft>
                          <a:spcPts val="0"/>
                        </a:spcAft>
                      </a:pPr>
                      <a:r>
                        <a:rPr lang="tr-TR" sz="1400" b="1" dirty="0" smtClean="0">
                          <a:latin typeface="+mn-lt"/>
                          <a:ea typeface="Calibri"/>
                          <a:cs typeface="Arial" pitchFamily="34" charset="0"/>
                        </a:rPr>
                        <a:t>%</a:t>
                      </a:r>
                      <a:r>
                        <a:rPr lang="tr-TR" sz="1400" b="1" dirty="0" smtClean="0">
                          <a:latin typeface="+mn-lt"/>
                          <a:ea typeface="Calibri"/>
                          <a:cs typeface="Times New Roman"/>
                        </a:rPr>
                        <a:t>75</a:t>
                      </a:r>
                      <a:endParaRPr lang="tr-TR" sz="1400" b="1" dirty="0">
                        <a:latin typeface="+mn-lt"/>
                        <a:ea typeface="Calibri"/>
                        <a:cs typeface="Times New Roman"/>
                      </a:endParaRPr>
                    </a:p>
                  </a:txBody>
                  <a:tcPr marL="68572" marR="68572" marT="0" marB="0" anchor="ctr">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tcPr>
                </a:tc>
              </a:tr>
            </a:tbl>
          </a:graphicData>
        </a:graphic>
      </p:graphicFrame>
      <p:sp>
        <p:nvSpPr>
          <p:cNvPr id="2" name="Slayt Numarası Yer Tutucusu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18</a:t>
            </a:fld>
            <a:endParaRPr lang="en-CA">
              <a:solidFill>
                <a:prstClr val="black">
                  <a:tint val="75000"/>
                </a:prstClr>
              </a:solidFill>
            </a:endParaRPr>
          </a:p>
        </p:txBody>
      </p:sp>
    </p:spTree>
    <p:extLst>
      <p:ext uri="{BB962C8B-B14F-4D97-AF65-F5344CB8AC3E}">
        <p14:creationId xmlns:p14="http://schemas.microsoft.com/office/powerpoint/2010/main" val="1294368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8172400" y="188034"/>
            <a:ext cx="720080" cy="506032"/>
          </a:xfrm>
          <a:prstGeom prst="rect">
            <a:avLst/>
          </a:prstGeom>
          <a:noFill/>
          <a:ln w="9525">
            <a:noFill/>
            <a:miter lim="800000"/>
            <a:headEnd/>
            <a:tailEnd/>
          </a:ln>
        </p:spPr>
      </p:pic>
      <p:sp>
        <p:nvSpPr>
          <p:cNvPr id="5" name="4 Metin kutusu"/>
          <p:cNvSpPr txBox="1"/>
          <p:nvPr/>
        </p:nvSpPr>
        <p:spPr>
          <a:xfrm>
            <a:off x="107504" y="116317"/>
            <a:ext cx="8136904" cy="459955"/>
          </a:xfrm>
          <a:prstGeom prst="rect">
            <a:avLst/>
          </a:prstGeom>
          <a:noFill/>
        </p:spPr>
        <p:txBody>
          <a:bodyPr wrap="square" rtlCol="0">
            <a:spAutoFit/>
          </a:bodyPr>
          <a:lstStyle/>
          <a:p>
            <a:pPr fontAlgn="auto">
              <a:spcBef>
                <a:spcPts val="0"/>
              </a:spcBef>
              <a:spcAft>
                <a:spcPts val="0"/>
              </a:spcAft>
            </a:pPr>
            <a:r>
              <a:rPr lang="tr-TR" sz="2400" b="1" dirty="0" smtClean="0">
                <a:solidFill>
                  <a:srgbClr val="F9A91C"/>
                </a:solidFill>
                <a:latin typeface="Calibri"/>
              </a:rPr>
              <a:t>6. </a:t>
            </a:r>
            <a:r>
              <a:rPr lang="tr-TR" sz="2400" b="1" dirty="0">
                <a:solidFill>
                  <a:srgbClr val="F9A91C"/>
                </a:solidFill>
                <a:latin typeface="Calibri"/>
              </a:rPr>
              <a:t>Ar-Ge, </a:t>
            </a:r>
            <a:r>
              <a:rPr lang="tr-TR" sz="2400" b="1" dirty="0" err="1">
                <a:solidFill>
                  <a:srgbClr val="F9A91C"/>
                </a:solidFill>
                <a:latin typeface="Calibri"/>
              </a:rPr>
              <a:t>İnovasyon</a:t>
            </a:r>
            <a:r>
              <a:rPr lang="tr-TR" sz="2400" b="1" dirty="0">
                <a:solidFill>
                  <a:srgbClr val="F9A91C"/>
                </a:solidFill>
                <a:latin typeface="Calibri"/>
              </a:rPr>
              <a:t> ve Endüstriyel Uygulama Destek Programı</a:t>
            </a:r>
          </a:p>
        </p:txBody>
      </p:sp>
      <p:sp>
        <p:nvSpPr>
          <p:cNvPr id="4" name="5 Metin kutusu"/>
          <p:cNvSpPr txBox="1">
            <a:spLocks noChangeArrowheads="1"/>
          </p:cNvSpPr>
          <p:nvPr/>
        </p:nvSpPr>
        <p:spPr bwMode="auto">
          <a:xfrm>
            <a:off x="275362" y="874646"/>
            <a:ext cx="1646028" cy="337300"/>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tr-TR" sz="1600" b="1" dirty="0">
                <a:solidFill>
                  <a:srgbClr val="F79646">
                    <a:lumMod val="75000"/>
                  </a:srgbClr>
                </a:solidFill>
                <a:latin typeface="Calibri"/>
                <a:cs typeface="Arial" charset="0"/>
              </a:rPr>
              <a:t>Programın </a:t>
            </a:r>
            <a:r>
              <a:rPr lang="tr-TR" sz="1600" b="1" dirty="0" smtClean="0">
                <a:solidFill>
                  <a:srgbClr val="F79646">
                    <a:lumMod val="75000"/>
                  </a:srgbClr>
                </a:solidFill>
                <a:latin typeface="Calibri"/>
                <a:cs typeface="Arial" charset="0"/>
              </a:rPr>
              <a:t>Amacı</a:t>
            </a:r>
            <a:endParaRPr lang="tr-TR" sz="1600" b="1" dirty="0">
              <a:solidFill>
                <a:srgbClr val="006597"/>
              </a:solidFill>
              <a:latin typeface="Calibri"/>
            </a:endParaRPr>
          </a:p>
        </p:txBody>
      </p:sp>
      <p:sp>
        <p:nvSpPr>
          <p:cNvPr id="6" name="7 Metin kutusu"/>
          <p:cNvSpPr txBox="1">
            <a:spLocks noChangeArrowheads="1"/>
          </p:cNvSpPr>
          <p:nvPr/>
        </p:nvSpPr>
        <p:spPr bwMode="auto">
          <a:xfrm>
            <a:off x="827584" y="2467247"/>
            <a:ext cx="8172450" cy="2575748"/>
          </a:xfrm>
          <a:prstGeom prst="rect">
            <a:avLst/>
          </a:prstGeom>
          <a:noFill/>
          <a:ln w="9525">
            <a:noFill/>
            <a:miter lim="800000"/>
            <a:headEnd/>
            <a:tailEnd/>
          </a:ln>
        </p:spPr>
        <p:txBody>
          <a:bodyPr>
            <a:spAutoFit/>
          </a:bodyPr>
          <a:lstStyle/>
          <a:p>
            <a:pPr algn="just" fontAlgn="auto">
              <a:spcBef>
                <a:spcPts val="0"/>
              </a:spcBef>
              <a:spcAft>
                <a:spcPts val="0"/>
              </a:spcAft>
              <a:defRPr/>
            </a:pPr>
            <a:r>
              <a:rPr lang="tr-TR" dirty="0">
                <a:solidFill>
                  <a:srgbClr val="006597"/>
                </a:solidFill>
                <a:latin typeface="Calibri"/>
              </a:rPr>
              <a:t>Bilim ve teknolojiye dayalı yeni fikir ve buluşlara sahip KOBİ ve girişimcilerin geliştirilmesi,</a:t>
            </a:r>
          </a:p>
          <a:p>
            <a:pPr algn="just" fontAlgn="auto">
              <a:spcBef>
                <a:spcPts val="0"/>
              </a:spcBef>
              <a:spcAft>
                <a:spcPts val="0"/>
              </a:spcAft>
              <a:defRPr/>
            </a:pPr>
            <a:endParaRPr lang="tr-TR" dirty="0">
              <a:solidFill>
                <a:srgbClr val="006597"/>
              </a:solidFill>
              <a:latin typeface="Calibri"/>
            </a:endParaRPr>
          </a:p>
          <a:p>
            <a:pPr algn="just" fontAlgn="auto">
              <a:spcBef>
                <a:spcPts val="0"/>
              </a:spcBef>
              <a:spcAft>
                <a:spcPts val="0"/>
              </a:spcAft>
              <a:defRPr/>
            </a:pPr>
            <a:r>
              <a:rPr lang="tr-TR" dirty="0">
                <a:solidFill>
                  <a:srgbClr val="006597"/>
                </a:solidFill>
                <a:latin typeface="Calibri"/>
              </a:rPr>
              <a:t>Teknolojik fikirlere sahip </a:t>
            </a:r>
            <a:r>
              <a:rPr lang="tr-TR" dirty="0" err="1">
                <a:solidFill>
                  <a:srgbClr val="006597"/>
                </a:solidFill>
                <a:latin typeface="Calibri"/>
              </a:rPr>
              <a:t>tekno</a:t>
            </a:r>
            <a:r>
              <a:rPr lang="tr-TR" dirty="0">
                <a:solidFill>
                  <a:srgbClr val="006597"/>
                </a:solidFill>
                <a:latin typeface="Calibri"/>
              </a:rPr>
              <a:t>-girişimcilerin desteklenmesi,</a:t>
            </a:r>
          </a:p>
          <a:p>
            <a:pPr algn="just" fontAlgn="auto">
              <a:spcBef>
                <a:spcPts val="0"/>
              </a:spcBef>
              <a:spcAft>
                <a:spcPts val="0"/>
              </a:spcAft>
              <a:defRPr/>
            </a:pPr>
            <a:endParaRPr lang="tr-TR" dirty="0">
              <a:solidFill>
                <a:srgbClr val="006597"/>
              </a:solidFill>
              <a:latin typeface="Calibri"/>
            </a:endParaRPr>
          </a:p>
          <a:p>
            <a:pPr algn="just" fontAlgn="auto">
              <a:spcBef>
                <a:spcPts val="0"/>
              </a:spcBef>
              <a:spcAft>
                <a:spcPts val="0"/>
              </a:spcAft>
              <a:defRPr/>
            </a:pPr>
            <a:r>
              <a:rPr lang="tr-TR" dirty="0">
                <a:solidFill>
                  <a:srgbClr val="006597"/>
                </a:solidFill>
                <a:latin typeface="Calibri"/>
              </a:rPr>
              <a:t>KOBİ’lerde Ar-</a:t>
            </a:r>
            <a:r>
              <a:rPr lang="tr-TR" dirty="0" err="1">
                <a:solidFill>
                  <a:srgbClr val="006597"/>
                </a:solidFill>
                <a:latin typeface="Calibri"/>
              </a:rPr>
              <a:t>Ge</a:t>
            </a:r>
            <a:r>
              <a:rPr lang="tr-TR" dirty="0">
                <a:solidFill>
                  <a:srgbClr val="006597"/>
                </a:solidFill>
                <a:latin typeface="Calibri"/>
              </a:rPr>
              <a:t> bilincinin yaygınlaştırılması ve Ar-</a:t>
            </a:r>
            <a:r>
              <a:rPr lang="tr-TR" dirty="0" err="1">
                <a:solidFill>
                  <a:srgbClr val="006597"/>
                </a:solidFill>
                <a:latin typeface="Calibri"/>
              </a:rPr>
              <a:t>Ge</a:t>
            </a:r>
            <a:r>
              <a:rPr lang="tr-TR" dirty="0">
                <a:solidFill>
                  <a:srgbClr val="006597"/>
                </a:solidFill>
                <a:latin typeface="Calibri"/>
              </a:rPr>
              <a:t> kapasitesinin artırılması,</a:t>
            </a:r>
          </a:p>
          <a:p>
            <a:pPr algn="just" fontAlgn="auto">
              <a:spcBef>
                <a:spcPts val="0"/>
              </a:spcBef>
              <a:spcAft>
                <a:spcPts val="0"/>
              </a:spcAft>
              <a:defRPr/>
            </a:pPr>
            <a:endParaRPr lang="tr-TR" dirty="0">
              <a:solidFill>
                <a:srgbClr val="006597"/>
              </a:solidFill>
              <a:latin typeface="Calibri"/>
            </a:endParaRPr>
          </a:p>
          <a:p>
            <a:pPr algn="just" fontAlgn="auto">
              <a:spcBef>
                <a:spcPts val="0"/>
              </a:spcBef>
              <a:spcAft>
                <a:spcPts val="0"/>
              </a:spcAft>
              <a:defRPr/>
            </a:pPr>
            <a:r>
              <a:rPr lang="tr-TR" dirty="0">
                <a:solidFill>
                  <a:srgbClr val="006597"/>
                </a:solidFill>
                <a:latin typeface="Calibri"/>
              </a:rPr>
              <a:t>Ar-Ge ve </a:t>
            </a:r>
            <a:r>
              <a:rPr lang="tr-TR" dirty="0" err="1">
                <a:solidFill>
                  <a:srgbClr val="006597"/>
                </a:solidFill>
                <a:latin typeface="Calibri"/>
              </a:rPr>
              <a:t>İnovasyon</a:t>
            </a:r>
            <a:r>
              <a:rPr lang="tr-TR" dirty="0">
                <a:solidFill>
                  <a:srgbClr val="006597"/>
                </a:solidFill>
                <a:latin typeface="Calibri"/>
              </a:rPr>
              <a:t> proje sonuçlarının ticarileştirilmesi ve endüstriyel uygulamasına destek </a:t>
            </a:r>
            <a:r>
              <a:rPr lang="tr-TR" dirty="0" smtClean="0">
                <a:solidFill>
                  <a:srgbClr val="006597"/>
                </a:solidFill>
                <a:latin typeface="Calibri"/>
              </a:rPr>
              <a:t>sağlanmasıdır.</a:t>
            </a:r>
            <a:endParaRPr lang="tr-TR" dirty="0">
              <a:solidFill>
                <a:srgbClr val="006597"/>
              </a:solidFill>
              <a:latin typeface="Calibri"/>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2574357"/>
            <a:ext cx="276225" cy="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3316104"/>
            <a:ext cx="276225" cy="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3921900"/>
            <a:ext cx="276225" cy="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23 Metin kutusu"/>
          <p:cNvSpPr txBox="1">
            <a:spLocks noChangeArrowheads="1"/>
          </p:cNvSpPr>
          <p:nvPr/>
        </p:nvSpPr>
        <p:spPr bwMode="auto">
          <a:xfrm>
            <a:off x="275362" y="1385417"/>
            <a:ext cx="8329086" cy="919910"/>
          </a:xfrm>
          <a:prstGeom prst="rect">
            <a:avLst/>
          </a:prstGeom>
          <a:noFill/>
          <a:ln w="9525">
            <a:noFill/>
            <a:miter lim="800000"/>
            <a:headEnd/>
            <a:tailEnd/>
          </a:ln>
        </p:spPr>
        <p:txBody>
          <a:bodyPr wrap="square">
            <a:spAutoFit/>
          </a:bodyPr>
          <a:lstStyle/>
          <a:p>
            <a:pPr algn="just" fontAlgn="auto">
              <a:spcBef>
                <a:spcPts val="0"/>
              </a:spcBef>
              <a:spcAft>
                <a:spcPts val="0"/>
              </a:spcAft>
              <a:defRPr/>
            </a:pPr>
            <a:r>
              <a:rPr lang="tr-TR" dirty="0">
                <a:solidFill>
                  <a:srgbClr val="006597"/>
                </a:solidFill>
                <a:latin typeface="Calibri"/>
              </a:rPr>
              <a:t>Yeni  ürün, yeni  süreç,  bilgi  ve/veya  hizmet  üretilmesi  ve  ticarileştirilmesi  için araştırma, geliştirme,  </a:t>
            </a:r>
            <a:r>
              <a:rPr lang="tr-TR" dirty="0" err="1">
                <a:solidFill>
                  <a:srgbClr val="006597"/>
                </a:solidFill>
                <a:latin typeface="Calibri"/>
              </a:rPr>
              <a:t>inovasyon</a:t>
            </a:r>
            <a:r>
              <a:rPr lang="tr-TR" dirty="0">
                <a:solidFill>
                  <a:srgbClr val="006597"/>
                </a:solidFill>
                <a:latin typeface="Calibri"/>
              </a:rPr>
              <a:t>  ve  endüstriyel  uygulama  projelerinin  desteklenmesi suretiyle</a:t>
            </a: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4489700"/>
            <a:ext cx="276225" cy="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19</a:t>
            </a:fld>
            <a:endParaRPr lang="en-CA">
              <a:solidFill>
                <a:prstClr val="black">
                  <a:tint val="75000"/>
                </a:prstClr>
              </a:solidFill>
            </a:endParaRPr>
          </a:p>
        </p:txBody>
      </p:sp>
    </p:spTree>
    <p:extLst>
      <p:ext uri="{BB962C8B-B14F-4D97-AF65-F5344CB8AC3E}">
        <p14:creationId xmlns:p14="http://schemas.microsoft.com/office/powerpoint/2010/main" val="1298493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69209" y="1400076"/>
            <a:ext cx="544632" cy="558965"/>
          </a:xfrm>
          <a:prstGeom prst="rect">
            <a:avLst/>
          </a:prstGeom>
          <a:noFill/>
          <a:ln w="9525">
            <a:noFill/>
            <a:miter lim="800000"/>
            <a:headEnd/>
            <a:tailEnd/>
          </a:ln>
        </p:spPr>
      </p:pic>
      <p:sp>
        <p:nvSpPr>
          <p:cNvPr id="5" name="4 Metin kutusu"/>
          <p:cNvSpPr txBox="1"/>
          <p:nvPr/>
        </p:nvSpPr>
        <p:spPr>
          <a:xfrm>
            <a:off x="1736471" y="1400076"/>
            <a:ext cx="6098011" cy="552331"/>
          </a:xfrm>
          <a:prstGeom prst="rect">
            <a:avLst/>
          </a:prstGeom>
          <a:noFill/>
        </p:spPr>
        <p:txBody>
          <a:bodyPr wrap="square" rtlCol="0">
            <a:spAutoFit/>
          </a:bodyPr>
          <a:lstStyle/>
          <a:p>
            <a:r>
              <a:rPr lang="tr-TR" sz="2989" b="1" dirty="0">
                <a:solidFill>
                  <a:prstClr val="black"/>
                </a:solidFill>
                <a:latin typeface="Calibri"/>
              </a:rPr>
              <a:t>KOBİLER VE </a:t>
            </a:r>
            <a:r>
              <a:rPr lang="tr-TR" sz="2989" b="1" dirty="0" smtClean="0">
                <a:solidFill>
                  <a:prstClr val="black"/>
                </a:solidFill>
                <a:latin typeface="Calibri"/>
              </a:rPr>
              <a:t>KOSGEB </a:t>
            </a:r>
            <a:endParaRPr lang="tr-TR" sz="2989" b="1" dirty="0">
              <a:solidFill>
                <a:prstClr val="black"/>
              </a:solidFill>
              <a:latin typeface="Calibri"/>
            </a:endParaRPr>
          </a:p>
        </p:txBody>
      </p:sp>
      <p:sp>
        <p:nvSpPr>
          <p:cNvPr id="8" name="7 Metin kutusu"/>
          <p:cNvSpPr txBox="1"/>
          <p:nvPr/>
        </p:nvSpPr>
        <p:spPr>
          <a:xfrm>
            <a:off x="-3283" y="188059"/>
            <a:ext cx="9110133" cy="766591"/>
          </a:xfrm>
          <a:prstGeom prst="rect">
            <a:avLst/>
          </a:prstGeom>
          <a:noFill/>
        </p:spPr>
        <p:txBody>
          <a:bodyPr wrap="square" rtlCol="0">
            <a:spAutoFit/>
          </a:bodyPr>
          <a:lstStyle/>
          <a:p>
            <a:pPr algn="ctr" fontAlgn="auto">
              <a:spcBef>
                <a:spcPts val="0"/>
              </a:spcBef>
              <a:spcAft>
                <a:spcPts val="0"/>
              </a:spcAft>
            </a:pPr>
            <a:r>
              <a:rPr lang="tr-TR" sz="4384" b="1" dirty="0">
                <a:solidFill>
                  <a:srgbClr val="00A3CA"/>
                </a:solidFill>
                <a:latin typeface="Calibri"/>
              </a:rPr>
              <a:t>SUNUM PLANI</a:t>
            </a:r>
          </a:p>
        </p:txBody>
      </p:sp>
      <p:pic>
        <p:nvPicPr>
          <p:cNvPr id="10" name="Picture 3"/>
          <p:cNvPicPr>
            <a:picLocks noChangeAspect="1" noChangeArrowheads="1"/>
          </p:cNvPicPr>
          <p:nvPr/>
        </p:nvPicPr>
        <p:blipFill>
          <a:blip r:embed="rId4" cstate="print"/>
          <a:srcRect/>
          <a:stretch>
            <a:fillRect/>
          </a:stretch>
        </p:blipFill>
        <p:spPr bwMode="auto">
          <a:xfrm>
            <a:off x="8159079" y="188033"/>
            <a:ext cx="717413" cy="506032"/>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2</a:t>
            </a:fld>
            <a:endParaRPr lang="en-CA">
              <a:solidFill>
                <a:prstClr val="black">
                  <a:tint val="75000"/>
                </a:prstClr>
              </a:solidFill>
            </a:endParaRPr>
          </a:p>
        </p:txBody>
      </p:sp>
      <p:sp>
        <p:nvSpPr>
          <p:cNvPr id="13" name="5 Metin kutusu"/>
          <p:cNvSpPr txBox="1"/>
          <p:nvPr/>
        </p:nvSpPr>
        <p:spPr>
          <a:xfrm>
            <a:off x="1432015" y="4326428"/>
            <a:ext cx="7235566" cy="1011901"/>
          </a:xfrm>
          <a:prstGeom prst="rect">
            <a:avLst/>
          </a:prstGeom>
          <a:noFill/>
        </p:spPr>
        <p:txBody>
          <a:bodyPr wrap="square" rtlCol="0">
            <a:spAutoFit/>
          </a:bodyPr>
          <a:lstStyle/>
          <a:p>
            <a:r>
              <a:rPr lang="tr-TR" sz="2989" b="1" dirty="0">
                <a:solidFill>
                  <a:prstClr val="black"/>
                </a:solidFill>
                <a:latin typeface="Calibri"/>
              </a:rPr>
              <a:t>KOBİ TEKNOLOJİK ÜRÜN YATIRIM (TEKNOYATIRIM) DESTEK PROGRAMI</a:t>
            </a:r>
          </a:p>
        </p:txBody>
      </p:sp>
      <p:pic>
        <p:nvPicPr>
          <p:cNvPr id="15" name="Picture 2"/>
          <p:cNvPicPr>
            <a:picLocks noChangeAspect="1" noChangeArrowheads="1"/>
          </p:cNvPicPr>
          <p:nvPr/>
        </p:nvPicPr>
        <p:blipFill>
          <a:blip r:embed="rId3" cstate="print"/>
          <a:srcRect/>
          <a:stretch>
            <a:fillRect/>
          </a:stretch>
        </p:blipFill>
        <p:spPr bwMode="auto">
          <a:xfrm>
            <a:off x="802844" y="3488308"/>
            <a:ext cx="544632" cy="558965"/>
          </a:xfrm>
          <a:prstGeom prst="rect">
            <a:avLst/>
          </a:prstGeom>
          <a:noFill/>
          <a:ln w="9525">
            <a:noFill/>
            <a:miter lim="800000"/>
            <a:headEnd/>
            <a:tailEnd/>
          </a:ln>
        </p:spPr>
      </p:pic>
      <p:sp>
        <p:nvSpPr>
          <p:cNvPr id="4" name="Dikdörtgen 3"/>
          <p:cNvSpPr/>
          <p:nvPr/>
        </p:nvSpPr>
        <p:spPr>
          <a:xfrm>
            <a:off x="1485895" y="3488308"/>
            <a:ext cx="7390597" cy="551946"/>
          </a:xfrm>
          <a:prstGeom prst="rect">
            <a:avLst/>
          </a:prstGeom>
        </p:spPr>
        <p:txBody>
          <a:bodyPr wrap="square">
            <a:spAutoFit/>
          </a:bodyPr>
          <a:lstStyle/>
          <a:p>
            <a:r>
              <a:rPr lang="tr-TR" sz="2989" b="1" dirty="0">
                <a:solidFill>
                  <a:prstClr val="black"/>
                </a:solidFill>
                <a:latin typeface="Calibri"/>
              </a:rPr>
              <a:t>STRATEJİK ÜRÜN  DESTEK PROGRAMI</a:t>
            </a:r>
          </a:p>
        </p:txBody>
      </p:sp>
      <p:pic>
        <p:nvPicPr>
          <p:cNvPr id="16" name="Picture 2"/>
          <p:cNvPicPr>
            <a:picLocks noChangeAspect="1" noChangeArrowheads="1"/>
          </p:cNvPicPr>
          <p:nvPr/>
        </p:nvPicPr>
        <p:blipFill>
          <a:blip r:embed="rId3" cstate="print"/>
          <a:srcRect/>
          <a:stretch>
            <a:fillRect/>
          </a:stretch>
        </p:blipFill>
        <p:spPr bwMode="auto">
          <a:xfrm>
            <a:off x="802844" y="4640436"/>
            <a:ext cx="544632" cy="558965"/>
          </a:xfrm>
          <a:prstGeom prst="rect">
            <a:avLst/>
          </a:prstGeom>
          <a:noFill/>
          <a:ln w="9525">
            <a:noFill/>
            <a:miter lim="800000"/>
            <a:headEnd/>
            <a:tailEnd/>
          </a:ln>
        </p:spPr>
      </p:pic>
      <p:sp>
        <p:nvSpPr>
          <p:cNvPr id="17" name="Dikdörtgen 16"/>
          <p:cNvSpPr/>
          <p:nvPr/>
        </p:nvSpPr>
        <p:spPr>
          <a:xfrm>
            <a:off x="1280968" y="5688728"/>
            <a:ext cx="7390597" cy="551946"/>
          </a:xfrm>
          <a:prstGeom prst="rect">
            <a:avLst/>
          </a:prstGeom>
        </p:spPr>
        <p:txBody>
          <a:bodyPr wrap="square">
            <a:spAutoFit/>
          </a:bodyPr>
          <a:lstStyle/>
          <a:p>
            <a:endParaRPr lang="tr-TR" sz="2989" b="1" dirty="0">
              <a:solidFill>
                <a:prstClr val="black"/>
              </a:solidFill>
              <a:latin typeface="Calibri"/>
            </a:endParaRPr>
          </a:p>
        </p:txBody>
      </p:sp>
      <p:sp>
        <p:nvSpPr>
          <p:cNvPr id="3" name="Dikdörtgen 2"/>
          <p:cNvSpPr/>
          <p:nvPr/>
        </p:nvSpPr>
        <p:spPr>
          <a:xfrm>
            <a:off x="1736474" y="5382345"/>
            <a:ext cx="4555067" cy="643937"/>
          </a:xfrm>
          <a:prstGeom prst="rect">
            <a:avLst/>
          </a:prstGeom>
        </p:spPr>
        <p:txBody>
          <a:bodyPr>
            <a:spAutoFit/>
          </a:bodyPr>
          <a:lstStyle/>
          <a:p>
            <a:pPr fontAlgn="auto">
              <a:spcBef>
                <a:spcPts val="0"/>
              </a:spcBef>
              <a:spcAft>
                <a:spcPts val="0"/>
              </a:spcAft>
            </a:pPr>
            <a:endParaRPr lang="tr-TR" b="1" dirty="0">
              <a:solidFill>
                <a:srgbClr val="006071"/>
              </a:solidFill>
              <a:latin typeface="Calibri"/>
            </a:endParaRPr>
          </a:p>
          <a:p>
            <a:pPr fontAlgn="auto">
              <a:spcBef>
                <a:spcPts val="0"/>
              </a:spcBef>
              <a:spcAft>
                <a:spcPts val="0"/>
              </a:spcAft>
            </a:pPr>
            <a:endParaRPr lang="tr-TR" b="1" dirty="0">
              <a:solidFill>
                <a:srgbClr val="006071"/>
              </a:solidFill>
              <a:latin typeface="Calibri"/>
            </a:endParaRPr>
          </a:p>
        </p:txBody>
      </p:sp>
      <p:pic>
        <p:nvPicPr>
          <p:cNvPr id="14" name="Picture 2"/>
          <p:cNvPicPr>
            <a:picLocks noChangeAspect="1" noChangeArrowheads="1"/>
          </p:cNvPicPr>
          <p:nvPr/>
        </p:nvPicPr>
        <p:blipFill>
          <a:blip r:embed="rId3" cstate="print"/>
          <a:srcRect/>
          <a:stretch>
            <a:fillRect/>
          </a:stretch>
        </p:blipFill>
        <p:spPr bwMode="auto">
          <a:xfrm>
            <a:off x="769209" y="2480196"/>
            <a:ext cx="544632" cy="558965"/>
          </a:xfrm>
          <a:prstGeom prst="rect">
            <a:avLst/>
          </a:prstGeom>
          <a:noFill/>
          <a:ln w="9525">
            <a:noFill/>
            <a:miter lim="800000"/>
            <a:headEnd/>
            <a:tailEnd/>
          </a:ln>
        </p:spPr>
      </p:pic>
      <p:sp>
        <p:nvSpPr>
          <p:cNvPr id="18" name="4 Metin kutusu"/>
          <p:cNvSpPr txBox="1"/>
          <p:nvPr/>
        </p:nvSpPr>
        <p:spPr>
          <a:xfrm>
            <a:off x="1485895" y="2476860"/>
            <a:ext cx="6098011" cy="552331"/>
          </a:xfrm>
          <a:prstGeom prst="rect">
            <a:avLst/>
          </a:prstGeom>
          <a:noFill/>
        </p:spPr>
        <p:txBody>
          <a:bodyPr wrap="square" rtlCol="0">
            <a:spAutoFit/>
          </a:bodyPr>
          <a:lstStyle/>
          <a:p>
            <a:r>
              <a:rPr lang="tr-TR" sz="2989" b="1" dirty="0" smtClean="0">
                <a:solidFill>
                  <a:prstClr val="black"/>
                </a:solidFill>
                <a:latin typeface="Calibri"/>
              </a:rPr>
              <a:t> KOSGEB DESTEK VE HİZMETLERİ </a:t>
            </a:r>
            <a:endParaRPr lang="tr-TR" sz="2989" b="1" dirty="0">
              <a:solidFill>
                <a:prstClr val="black"/>
              </a:solidFill>
              <a:latin typeface="Calibri"/>
            </a:endParaRPr>
          </a:p>
        </p:txBody>
      </p:sp>
    </p:spTree>
    <p:extLst>
      <p:ext uri="{BB962C8B-B14F-4D97-AF65-F5344CB8AC3E}">
        <p14:creationId xmlns:p14="http://schemas.microsoft.com/office/powerpoint/2010/main" val="1202176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8172400" y="188033"/>
            <a:ext cx="720080" cy="506032"/>
          </a:xfrm>
          <a:prstGeom prst="rect">
            <a:avLst/>
          </a:prstGeom>
          <a:noFill/>
          <a:ln w="9525">
            <a:noFill/>
            <a:miter lim="800000"/>
            <a:headEnd/>
            <a:tailEnd/>
          </a:ln>
        </p:spPr>
      </p:pic>
      <p:sp>
        <p:nvSpPr>
          <p:cNvPr id="5" name="4 Metin kutusu"/>
          <p:cNvSpPr txBox="1"/>
          <p:nvPr/>
        </p:nvSpPr>
        <p:spPr>
          <a:xfrm>
            <a:off x="107504" y="116316"/>
            <a:ext cx="8136904" cy="459955"/>
          </a:xfrm>
          <a:prstGeom prst="rect">
            <a:avLst/>
          </a:prstGeom>
          <a:noFill/>
        </p:spPr>
        <p:txBody>
          <a:bodyPr wrap="square" rtlCol="0">
            <a:spAutoFit/>
          </a:bodyPr>
          <a:lstStyle/>
          <a:p>
            <a:pPr fontAlgn="auto">
              <a:spcBef>
                <a:spcPts val="0"/>
              </a:spcBef>
              <a:spcAft>
                <a:spcPts val="0"/>
              </a:spcAft>
            </a:pPr>
            <a:r>
              <a:rPr lang="tr-TR" sz="2400" b="1" dirty="0" smtClean="0">
                <a:solidFill>
                  <a:srgbClr val="F9A91C"/>
                </a:solidFill>
                <a:latin typeface="Calibri"/>
              </a:rPr>
              <a:t>6. </a:t>
            </a:r>
            <a:r>
              <a:rPr lang="tr-TR" sz="2400" b="1" dirty="0">
                <a:solidFill>
                  <a:srgbClr val="F9A91C"/>
                </a:solidFill>
                <a:latin typeface="Calibri"/>
              </a:rPr>
              <a:t>Ar-Ge, </a:t>
            </a:r>
            <a:r>
              <a:rPr lang="tr-TR" sz="2400" b="1" dirty="0" err="1">
                <a:solidFill>
                  <a:srgbClr val="F9A91C"/>
                </a:solidFill>
                <a:latin typeface="Calibri"/>
              </a:rPr>
              <a:t>İnovasyon</a:t>
            </a:r>
            <a:r>
              <a:rPr lang="tr-TR" sz="2400" b="1" dirty="0">
                <a:solidFill>
                  <a:srgbClr val="F9A91C"/>
                </a:solidFill>
                <a:latin typeface="Calibri"/>
              </a:rPr>
              <a:t> ve Endüstriyel Uygulama Destek Programı</a:t>
            </a:r>
          </a:p>
        </p:txBody>
      </p:sp>
      <p:graphicFrame>
        <p:nvGraphicFramePr>
          <p:cNvPr id="14" name="Tablo 13"/>
          <p:cNvGraphicFramePr>
            <a:graphicFrameLocks noGrp="1"/>
          </p:cNvGraphicFramePr>
          <p:nvPr>
            <p:extLst/>
          </p:nvPr>
        </p:nvGraphicFramePr>
        <p:xfrm>
          <a:off x="179391" y="901889"/>
          <a:ext cx="8353425" cy="5312327"/>
        </p:xfrm>
        <a:graphic>
          <a:graphicData uri="http://schemas.openxmlformats.org/drawingml/2006/table">
            <a:tbl>
              <a:tblPr bandRow="1">
                <a:tableStyleId>{BC89EF96-8CEA-46FF-86C4-4CE0E7609802}</a:tableStyleId>
              </a:tblPr>
              <a:tblGrid>
                <a:gridCol w="588774"/>
                <a:gridCol w="4593444"/>
                <a:gridCol w="1856317"/>
                <a:gridCol w="1314890"/>
              </a:tblGrid>
              <a:tr h="418985">
                <a:tc gridSpan="2">
                  <a:txBody>
                    <a:bodyPr/>
                    <a:lstStyle/>
                    <a:p>
                      <a:pPr algn="ctr"/>
                      <a:r>
                        <a:rPr lang="tr-TR" sz="1000" b="1" dirty="0">
                          <a:latin typeface="+mn-lt"/>
                        </a:rPr>
                        <a:t>AR-GE, İNOVASYON VE ENDÜSTRİYEL UYGULAMA DESTEK PROGRAMI</a:t>
                      </a:r>
                      <a:endParaRPr lang="tr-TR" sz="1000" b="1" dirty="0">
                        <a:latin typeface="+mn-lt"/>
                        <a:cs typeface="Arial" pitchFamily="34" charset="0"/>
                      </a:endParaRPr>
                    </a:p>
                  </a:txBody>
                  <a:tcPr marL="0" marR="0" marT="0" marB="0" anchor="ctr"/>
                </a:tc>
                <a:tc hMerge="1">
                  <a:txBody>
                    <a:bodyPr/>
                    <a:lstStyle/>
                    <a:p>
                      <a:endParaRPr lang="tr-TR"/>
                    </a:p>
                  </a:txBody>
                  <a:tcPr/>
                </a:tc>
                <a:tc>
                  <a:txBody>
                    <a:bodyPr/>
                    <a:lstStyle/>
                    <a:p>
                      <a:pPr algn="ctr"/>
                      <a:r>
                        <a:rPr lang="tr-TR" sz="1000" b="1" dirty="0">
                          <a:latin typeface="+mn-lt"/>
                        </a:rPr>
                        <a:t>Destek Üst Limiti(TL)</a:t>
                      </a:r>
                      <a:endParaRPr lang="tr-TR" sz="1000" b="1" dirty="0">
                        <a:latin typeface="+mn-lt"/>
                        <a:cs typeface="Arial" pitchFamily="34" charset="0"/>
                      </a:endParaRPr>
                    </a:p>
                  </a:txBody>
                  <a:tcPr marL="0" marR="0" marT="0" marB="0" anchor="ctr"/>
                </a:tc>
                <a:tc>
                  <a:txBody>
                    <a:bodyPr/>
                    <a:lstStyle/>
                    <a:p>
                      <a:pPr algn="ctr"/>
                      <a:r>
                        <a:rPr lang="tr-TR" sz="1000" b="1" dirty="0" smtClean="0">
                          <a:latin typeface="+mn-lt"/>
                        </a:rPr>
                        <a:t>Destek Oranı </a:t>
                      </a:r>
                      <a:r>
                        <a:rPr lang="tr-TR" sz="1000" b="1" dirty="0">
                          <a:latin typeface="+mn-lt"/>
                        </a:rPr>
                        <a:t>(%)</a:t>
                      </a:r>
                      <a:endParaRPr lang="tr-TR" sz="1000" b="1" dirty="0">
                        <a:latin typeface="+mn-lt"/>
                        <a:cs typeface="Arial" pitchFamily="34" charset="0"/>
                      </a:endParaRPr>
                    </a:p>
                  </a:txBody>
                  <a:tcPr marL="0" marR="0" marT="0" marB="0" anchor="ctr"/>
                </a:tc>
              </a:tr>
              <a:tr h="298316">
                <a:tc gridSpan="4">
                  <a:txBody>
                    <a:bodyPr/>
                    <a:lstStyle/>
                    <a:p>
                      <a:pPr algn="ctr"/>
                      <a:r>
                        <a:rPr lang="tr-TR" sz="1200" b="1" dirty="0">
                          <a:latin typeface="+mn-lt"/>
                        </a:rPr>
                        <a:t>Ar-Ge ve </a:t>
                      </a:r>
                      <a:r>
                        <a:rPr lang="tr-TR" sz="1200" b="1" dirty="0" err="1">
                          <a:latin typeface="+mn-lt"/>
                        </a:rPr>
                        <a:t>İnovasyon</a:t>
                      </a:r>
                      <a:r>
                        <a:rPr lang="tr-TR" sz="1200" b="1" dirty="0">
                          <a:latin typeface="+mn-lt"/>
                        </a:rPr>
                        <a:t> </a:t>
                      </a:r>
                      <a:r>
                        <a:rPr lang="tr-TR" sz="1200" b="1" dirty="0" smtClean="0">
                          <a:latin typeface="+mn-lt"/>
                        </a:rPr>
                        <a:t>Programı</a:t>
                      </a:r>
                      <a:endParaRPr lang="tr-TR" sz="1200" b="1" dirty="0">
                        <a:latin typeface="+mn-lt"/>
                        <a:cs typeface="Arial" pitchFamily="34"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209491">
                <a:tc gridSpan="2">
                  <a:txBody>
                    <a:bodyPr/>
                    <a:lstStyle/>
                    <a:p>
                      <a:r>
                        <a:rPr lang="tr-TR" sz="1000" dirty="0">
                          <a:latin typeface="+mn-lt"/>
                        </a:rPr>
                        <a:t>İşlik Desteği</a:t>
                      </a:r>
                      <a:endParaRPr lang="tr-TR" sz="1000" dirty="0">
                        <a:latin typeface="+mn-lt"/>
                        <a:cs typeface="Arial" pitchFamily="34" charset="0"/>
                      </a:endParaRPr>
                    </a:p>
                  </a:txBody>
                  <a:tcPr marL="0" marR="0" marT="0" marB="0" anchor="ctr"/>
                </a:tc>
                <a:tc hMerge="1">
                  <a:txBody>
                    <a:bodyPr/>
                    <a:lstStyle/>
                    <a:p>
                      <a:endParaRPr lang="tr-TR"/>
                    </a:p>
                  </a:txBody>
                  <a:tcPr/>
                </a:tc>
                <a:tc gridSpan="2">
                  <a:txBody>
                    <a:bodyPr/>
                    <a:lstStyle/>
                    <a:p>
                      <a:pPr algn="ctr"/>
                      <a:r>
                        <a:rPr lang="tr-TR" sz="1000" dirty="0">
                          <a:latin typeface="+mn-lt"/>
                        </a:rPr>
                        <a:t>İşliklerden bedel alınmaz</a:t>
                      </a:r>
                      <a:endParaRPr lang="tr-TR" sz="1000" dirty="0">
                        <a:latin typeface="+mn-lt"/>
                        <a:cs typeface="Arial" pitchFamily="34" charset="0"/>
                      </a:endParaRPr>
                    </a:p>
                  </a:txBody>
                  <a:tcPr marL="0" marR="0" marT="0" marB="0" anchor="ctr"/>
                </a:tc>
                <a:tc hMerge="1">
                  <a:txBody>
                    <a:bodyPr/>
                    <a:lstStyle/>
                    <a:p>
                      <a:endParaRPr lang="tr-TR"/>
                    </a:p>
                  </a:txBody>
                  <a:tcPr/>
                </a:tc>
              </a:tr>
              <a:tr h="419584">
                <a:tc gridSpan="2">
                  <a:txBody>
                    <a:bodyPr/>
                    <a:lstStyle/>
                    <a:p>
                      <a:r>
                        <a:rPr lang="tr-TR" sz="1000" dirty="0">
                          <a:latin typeface="+mn-lt"/>
                        </a:rPr>
                        <a:t>Kira Desteği</a:t>
                      </a:r>
                      <a:endParaRPr lang="tr-TR" sz="1000" dirty="0">
                        <a:latin typeface="+mn-lt"/>
                        <a:cs typeface="Arial" pitchFamily="34" charset="0"/>
                      </a:endParaRPr>
                    </a:p>
                  </a:txBody>
                  <a:tcPr marL="0" marR="0" marT="0" marB="0" anchor="ctr"/>
                </a:tc>
                <a:tc hMerge="1">
                  <a:txBody>
                    <a:bodyPr/>
                    <a:lstStyle/>
                    <a:p>
                      <a:endParaRPr lang="tr-TR"/>
                    </a:p>
                  </a:txBody>
                  <a:tcPr/>
                </a:tc>
                <a:tc>
                  <a:txBody>
                    <a:bodyPr/>
                    <a:lstStyle/>
                    <a:p>
                      <a:pPr algn="ctr"/>
                      <a:r>
                        <a:rPr lang="nn-NO" sz="1000" dirty="0" smtClean="0">
                          <a:latin typeface="+mn-lt"/>
                        </a:rPr>
                        <a:t>30.000</a:t>
                      </a:r>
                      <a:r>
                        <a:rPr lang="tr-TR" sz="1000" dirty="0" smtClean="0">
                          <a:latin typeface="+mn-lt"/>
                        </a:rPr>
                        <a:t> </a:t>
                      </a:r>
                      <a:r>
                        <a:rPr lang="nn-NO" sz="1000" dirty="0" smtClean="0">
                          <a:latin typeface="+mn-lt"/>
                        </a:rPr>
                        <a:t>(Teknopark </a:t>
                      </a:r>
                      <a:r>
                        <a:rPr lang="tr-TR" sz="1000" dirty="0" smtClean="0">
                          <a:latin typeface="+mn-lt"/>
                        </a:rPr>
                        <a:t>İ</a:t>
                      </a:r>
                      <a:r>
                        <a:rPr lang="nn-NO" sz="1000" dirty="0" smtClean="0">
                          <a:latin typeface="+mn-lt"/>
                        </a:rPr>
                        <a:t>çi</a:t>
                      </a:r>
                      <a:r>
                        <a:rPr lang="nn-NO" sz="1000" dirty="0">
                          <a:latin typeface="+mn-lt"/>
                        </a:rPr>
                        <a:t>)</a:t>
                      </a:r>
                    </a:p>
                    <a:p>
                      <a:pPr algn="ctr"/>
                      <a:r>
                        <a:rPr lang="nn-NO" sz="1000" dirty="0" smtClean="0">
                          <a:latin typeface="+mn-lt"/>
                        </a:rPr>
                        <a:t>24.000</a:t>
                      </a:r>
                      <a:r>
                        <a:rPr lang="tr-TR" sz="1000" dirty="0" smtClean="0">
                          <a:latin typeface="+mn-lt"/>
                        </a:rPr>
                        <a:t> </a:t>
                      </a:r>
                      <a:r>
                        <a:rPr lang="nn-NO" sz="1000" dirty="0" smtClean="0">
                          <a:latin typeface="+mn-lt"/>
                        </a:rPr>
                        <a:t>(Teknopark </a:t>
                      </a:r>
                      <a:r>
                        <a:rPr lang="nn-NO" sz="1000" dirty="0">
                          <a:latin typeface="+mn-lt"/>
                        </a:rPr>
                        <a:t>Dışı)</a:t>
                      </a:r>
                      <a:endParaRPr lang="nn-NO" sz="1000" dirty="0">
                        <a:latin typeface="+mn-lt"/>
                        <a:cs typeface="Arial" pitchFamily="34" charset="0"/>
                      </a:endParaRPr>
                    </a:p>
                  </a:txBody>
                  <a:tcPr marL="0" marR="0" marT="0" marB="0" anchor="ctr"/>
                </a:tc>
                <a:tc>
                  <a:txBody>
                    <a:bodyPr/>
                    <a:lstStyle/>
                    <a:p>
                      <a:pPr algn="ctr"/>
                      <a:r>
                        <a:rPr lang="tr-TR" sz="1000" dirty="0">
                          <a:latin typeface="+mn-lt"/>
                        </a:rPr>
                        <a:t>75</a:t>
                      </a:r>
                      <a:endParaRPr lang="tr-TR" sz="1000" dirty="0">
                        <a:latin typeface="+mn-lt"/>
                        <a:cs typeface="Arial" pitchFamily="34" charset="0"/>
                      </a:endParaRPr>
                    </a:p>
                  </a:txBody>
                  <a:tcPr marL="0" marR="0" marT="0" marB="0" anchor="ctr"/>
                </a:tc>
              </a:tr>
              <a:tr h="314240">
                <a:tc gridSpan="2">
                  <a:txBody>
                    <a:bodyPr/>
                    <a:lstStyle/>
                    <a:p>
                      <a:r>
                        <a:rPr lang="tr-TR" sz="1000" dirty="0">
                          <a:latin typeface="+mn-lt"/>
                        </a:rPr>
                        <a:t>Makine-Teçhizat, Donanım, Hammadde, Yazılım ve Hizmet Alımı Giderleri Desteği</a:t>
                      </a:r>
                      <a:endParaRPr lang="tr-TR" sz="1000" dirty="0">
                        <a:latin typeface="+mn-lt"/>
                        <a:cs typeface="Arial" pitchFamily="34" charset="0"/>
                      </a:endParaRPr>
                    </a:p>
                  </a:txBody>
                  <a:tcPr marL="0" marR="0" marT="0" marB="0" anchor="ctr"/>
                </a:tc>
                <a:tc hMerge="1">
                  <a:txBody>
                    <a:bodyPr/>
                    <a:lstStyle/>
                    <a:p>
                      <a:endParaRPr lang="tr-TR"/>
                    </a:p>
                  </a:txBody>
                  <a:tcPr/>
                </a:tc>
                <a:tc>
                  <a:txBody>
                    <a:bodyPr/>
                    <a:lstStyle/>
                    <a:p>
                      <a:pPr algn="ctr"/>
                      <a:r>
                        <a:rPr lang="tr-TR" sz="1000">
                          <a:latin typeface="+mn-lt"/>
                        </a:rPr>
                        <a:t>150.000</a:t>
                      </a:r>
                      <a:endParaRPr lang="tr-TR" sz="1000">
                        <a:latin typeface="+mn-lt"/>
                        <a:cs typeface="Arial" pitchFamily="34" charset="0"/>
                      </a:endParaRPr>
                    </a:p>
                  </a:txBody>
                  <a:tcPr marL="0" marR="0" marT="0" marB="0" anchor="ctr"/>
                </a:tc>
                <a:tc rowSpan="2">
                  <a:txBody>
                    <a:bodyPr/>
                    <a:lstStyle/>
                    <a:p>
                      <a:pPr algn="ctr"/>
                      <a:r>
                        <a:rPr lang="tr-TR" sz="1000" dirty="0" smtClean="0">
                          <a:latin typeface="+mn-lt"/>
                        </a:rPr>
                        <a:t> 75*</a:t>
                      </a:r>
                      <a:endParaRPr lang="tr-TR" sz="1000" dirty="0">
                        <a:latin typeface="+mn-lt"/>
                        <a:cs typeface="Arial" pitchFamily="34" charset="0"/>
                      </a:endParaRPr>
                    </a:p>
                  </a:txBody>
                  <a:tcPr marL="0" marR="0" marT="0" marB="0" anchor="ctr"/>
                </a:tc>
              </a:tr>
              <a:tr h="379530">
                <a:tc gridSpan="2">
                  <a:txBody>
                    <a:bodyPr/>
                    <a:lstStyle/>
                    <a:p>
                      <a:r>
                        <a:rPr lang="tr-TR" sz="1000" dirty="0">
                          <a:latin typeface="+mn-lt"/>
                        </a:rPr>
                        <a:t>Makine-Teçhizat, Donanım, Hammadde, Yazılım ve Hizmet Alımı Giderleri Desteği (Geri Ödemeli)</a:t>
                      </a:r>
                      <a:endParaRPr lang="tr-TR" sz="1000" dirty="0">
                        <a:latin typeface="+mn-lt"/>
                        <a:cs typeface="Arial" pitchFamily="34" charset="0"/>
                      </a:endParaRPr>
                    </a:p>
                  </a:txBody>
                  <a:tcPr marL="0" marR="0" marT="0" marB="0" anchor="ctr"/>
                </a:tc>
                <a:tc hMerge="1">
                  <a:txBody>
                    <a:bodyPr/>
                    <a:lstStyle/>
                    <a:p>
                      <a:endParaRPr lang="tr-TR"/>
                    </a:p>
                  </a:txBody>
                  <a:tcPr/>
                </a:tc>
                <a:tc>
                  <a:txBody>
                    <a:bodyPr/>
                    <a:lstStyle/>
                    <a:p>
                      <a:pPr algn="ctr"/>
                      <a:r>
                        <a:rPr lang="tr-TR" sz="1000">
                          <a:latin typeface="+mn-lt"/>
                        </a:rPr>
                        <a:t>300.000</a:t>
                      </a:r>
                      <a:endParaRPr lang="tr-TR" sz="1000">
                        <a:latin typeface="+mn-lt"/>
                        <a:cs typeface="Arial" pitchFamily="34" charset="0"/>
                      </a:endParaRPr>
                    </a:p>
                  </a:txBody>
                  <a:tcPr marL="0" marR="0" marT="0" marB="0" anchor="ctr"/>
                </a:tc>
                <a:tc vMerge="1">
                  <a:txBody>
                    <a:bodyPr/>
                    <a:lstStyle/>
                    <a:p>
                      <a:pPr algn="ctr"/>
                      <a:endParaRPr lang="tr-TR" sz="1050" dirty="0">
                        <a:latin typeface="+mn-lt"/>
                        <a:cs typeface="Arial" pitchFamily="34" charset="0"/>
                      </a:endParaRPr>
                    </a:p>
                  </a:txBody>
                  <a:tcPr marL="0" marR="0" marT="0" marB="0" anchor="ctr"/>
                </a:tc>
              </a:tr>
              <a:tr h="189765">
                <a:tc gridSpan="2">
                  <a:txBody>
                    <a:bodyPr/>
                    <a:lstStyle/>
                    <a:p>
                      <a:r>
                        <a:rPr lang="tr-TR" sz="1000" dirty="0">
                          <a:latin typeface="+mn-lt"/>
                        </a:rPr>
                        <a:t>Personel Gideri Desteği</a:t>
                      </a:r>
                      <a:endParaRPr lang="tr-TR" sz="1000" dirty="0">
                        <a:latin typeface="+mn-lt"/>
                        <a:cs typeface="Arial" pitchFamily="34" charset="0"/>
                      </a:endParaRPr>
                    </a:p>
                  </a:txBody>
                  <a:tcPr marL="0" marR="0" marT="0" marB="0" anchor="ctr"/>
                </a:tc>
                <a:tc hMerge="1">
                  <a:txBody>
                    <a:bodyPr/>
                    <a:lstStyle/>
                    <a:p>
                      <a:endParaRPr lang="tr-TR"/>
                    </a:p>
                  </a:txBody>
                  <a:tcPr/>
                </a:tc>
                <a:tc>
                  <a:txBody>
                    <a:bodyPr/>
                    <a:lstStyle/>
                    <a:p>
                      <a:pPr algn="ctr"/>
                      <a:r>
                        <a:rPr lang="tr-TR" sz="1000">
                          <a:latin typeface="+mn-lt"/>
                        </a:rPr>
                        <a:t>150.000</a:t>
                      </a:r>
                      <a:endParaRPr lang="tr-TR" sz="1000">
                        <a:latin typeface="+mn-lt"/>
                        <a:cs typeface="Arial" pitchFamily="34" charset="0"/>
                      </a:endParaRPr>
                    </a:p>
                  </a:txBody>
                  <a:tcPr marL="0" marR="0" marT="0" marB="0" anchor="ctr"/>
                </a:tc>
                <a:tc>
                  <a:txBody>
                    <a:bodyPr/>
                    <a:lstStyle/>
                    <a:p>
                      <a:pPr algn="ctr"/>
                      <a:r>
                        <a:rPr lang="tr-TR" sz="1000" dirty="0">
                          <a:latin typeface="+mn-lt"/>
                        </a:rPr>
                        <a:t>75</a:t>
                      </a:r>
                      <a:endParaRPr lang="tr-TR" sz="1000" dirty="0">
                        <a:latin typeface="+mn-lt"/>
                        <a:cs typeface="Arial" pitchFamily="34" charset="0"/>
                      </a:endParaRPr>
                    </a:p>
                  </a:txBody>
                  <a:tcPr marL="0" marR="0" marT="0" marB="0" anchor="ctr"/>
                </a:tc>
              </a:tr>
              <a:tr h="189765">
                <a:tc gridSpan="2">
                  <a:txBody>
                    <a:bodyPr/>
                    <a:lstStyle/>
                    <a:p>
                      <a:r>
                        <a:rPr lang="tr-TR" sz="1000" dirty="0">
                          <a:latin typeface="+mn-lt"/>
                        </a:rPr>
                        <a:t>Başlangıç Sermayesi Desteği</a:t>
                      </a:r>
                      <a:endParaRPr lang="tr-TR" sz="1000" dirty="0">
                        <a:latin typeface="+mn-lt"/>
                        <a:cs typeface="Arial" pitchFamily="34" charset="0"/>
                      </a:endParaRPr>
                    </a:p>
                  </a:txBody>
                  <a:tcPr marL="0" marR="0" marT="0" marB="0" anchor="ctr"/>
                </a:tc>
                <a:tc hMerge="1">
                  <a:txBody>
                    <a:bodyPr/>
                    <a:lstStyle/>
                    <a:p>
                      <a:endParaRPr lang="tr-TR"/>
                    </a:p>
                  </a:txBody>
                  <a:tcPr/>
                </a:tc>
                <a:tc>
                  <a:txBody>
                    <a:bodyPr/>
                    <a:lstStyle/>
                    <a:p>
                      <a:pPr algn="ctr"/>
                      <a:r>
                        <a:rPr lang="tr-TR" sz="1000">
                          <a:latin typeface="+mn-lt"/>
                        </a:rPr>
                        <a:t>20.000</a:t>
                      </a:r>
                      <a:endParaRPr lang="tr-TR" sz="1000">
                        <a:latin typeface="+mn-lt"/>
                        <a:cs typeface="Arial" pitchFamily="34" charset="0"/>
                      </a:endParaRPr>
                    </a:p>
                  </a:txBody>
                  <a:tcPr marL="0" marR="0" marT="0" marB="0" anchor="ctr"/>
                </a:tc>
                <a:tc>
                  <a:txBody>
                    <a:bodyPr/>
                    <a:lstStyle/>
                    <a:p>
                      <a:pPr algn="ctr"/>
                      <a:r>
                        <a:rPr lang="tr-TR" sz="1000">
                          <a:latin typeface="+mn-lt"/>
                        </a:rPr>
                        <a:t>100</a:t>
                      </a:r>
                      <a:endParaRPr lang="tr-TR" sz="1000">
                        <a:latin typeface="+mn-lt"/>
                        <a:cs typeface="Arial" pitchFamily="34" charset="0"/>
                      </a:endParaRPr>
                    </a:p>
                  </a:txBody>
                  <a:tcPr marL="0" marR="0" marT="0" marB="0" anchor="ctr"/>
                </a:tc>
              </a:tr>
              <a:tr h="314240">
                <a:tc rowSpan="6">
                  <a:txBody>
                    <a:bodyPr/>
                    <a:lstStyle/>
                    <a:p>
                      <a:r>
                        <a:rPr lang="tr-TR" sz="1000" dirty="0">
                          <a:latin typeface="+mn-lt"/>
                        </a:rPr>
                        <a:t>Proje Geliştirme </a:t>
                      </a:r>
                      <a:r>
                        <a:rPr lang="tr-TR" sz="1000" dirty="0" smtClean="0">
                          <a:latin typeface="+mn-lt"/>
                        </a:rPr>
                        <a:t>Desteği</a:t>
                      </a:r>
                      <a:endParaRPr lang="tr-TR" sz="1000" dirty="0">
                        <a:latin typeface="+mn-lt"/>
                        <a:cs typeface="Arial" pitchFamily="34" charset="0"/>
                      </a:endParaRPr>
                    </a:p>
                  </a:txBody>
                  <a:tcPr marL="0" marR="0" marT="0" marB="0" anchor="ctr"/>
                </a:tc>
                <a:tc>
                  <a:txBody>
                    <a:bodyPr/>
                    <a:lstStyle/>
                    <a:p>
                      <a:r>
                        <a:rPr lang="tr-TR" sz="1000" dirty="0">
                          <a:latin typeface="+mn-lt"/>
                        </a:rPr>
                        <a:t>Proje Danışmanlık Desteği</a:t>
                      </a:r>
                      <a:endParaRPr lang="tr-TR" sz="1000" dirty="0">
                        <a:latin typeface="+mn-lt"/>
                        <a:cs typeface="Arial" pitchFamily="34" charset="0"/>
                      </a:endParaRPr>
                    </a:p>
                  </a:txBody>
                  <a:tcPr marL="0" marR="0" marT="0" marB="0" anchor="ctr"/>
                </a:tc>
                <a:tc>
                  <a:txBody>
                    <a:bodyPr/>
                    <a:lstStyle/>
                    <a:p>
                      <a:pPr algn="ctr"/>
                      <a:r>
                        <a:rPr lang="tr-TR" sz="1000">
                          <a:latin typeface="+mn-lt"/>
                        </a:rPr>
                        <a:t>25.000</a:t>
                      </a:r>
                      <a:endParaRPr lang="tr-TR" sz="1000">
                        <a:latin typeface="+mn-lt"/>
                        <a:cs typeface="Arial" pitchFamily="34" charset="0"/>
                      </a:endParaRPr>
                    </a:p>
                  </a:txBody>
                  <a:tcPr marL="0" marR="0" marT="0" marB="0" anchor="ctr"/>
                </a:tc>
                <a:tc rowSpan="6">
                  <a:txBody>
                    <a:bodyPr/>
                    <a:lstStyle/>
                    <a:p>
                      <a:pPr algn="ctr"/>
                      <a:r>
                        <a:rPr lang="tr-TR" sz="1000">
                          <a:latin typeface="+mn-lt"/>
                        </a:rPr>
                        <a:t>75</a:t>
                      </a:r>
                      <a:endParaRPr lang="tr-TR" sz="1000">
                        <a:latin typeface="+mn-lt"/>
                        <a:cs typeface="Arial" pitchFamily="34" charset="0"/>
                      </a:endParaRPr>
                    </a:p>
                  </a:txBody>
                  <a:tcPr marL="0" marR="0" marT="0" marB="0" anchor="ctr"/>
                </a:tc>
              </a:tr>
              <a:tr h="189765">
                <a:tc vMerge="1">
                  <a:txBody>
                    <a:bodyPr/>
                    <a:lstStyle/>
                    <a:p>
                      <a:endParaRPr lang="tr-TR"/>
                    </a:p>
                  </a:txBody>
                  <a:tcPr/>
                </a:tc>
                <a:tc>
                  <a:txBody>
                    <a:bodyPr/>
                    <a:lstStyle/>
                    <a:p>
                      <a:r>
                        <a:rPr lang="tr-TR" sz="1000" dirty="0">
                          <a:latin typeface="+mn-lt"/>
                        </a:rPr>
                        <a:t>Eğitim Desteği</a:t>
                      </a:r>
                      <a:endParaRPr lang="tr-TR" sz="1000" dirty="0">
                        <a:latin typeface="+mn-lt"/>
                        <a:cs typeface="Arial" pitchFamily="34" charset="0"/>
                      </a:endParaRPr>
                    </a:p>
                  </a:txBody>
                  <a:tcPr marL="0" marR="0" marT="0" marB="0" anchor="ctr"/>
                </a:tc>
                <a:tc>
                  <a:txBody>
                    <a:bodyPr/>
                    <a:lstStyle/>
                    <a:p>
                      <a:pPr algn="ctr"/>
                      <a:r>
                        <a:rPr lang="tr-TR" sz="1000" dirty="0">
                          <a:latin typeface="+mn-lt"/>
                        </a:rPr>
                        <a:t>10.000</a:t>
                      </a:r>
                      <a:endParaRPr lang="tr-TR" sz="1000" dirty="0">
                        <a:latin typeface="+mn-lt"/>
                        <a:cs typeface="Arial" pitchFamily="34" charset="0"/>
                      </a:endParaRPr>
                    </a:p>
                  </a:txBody>
                  <a:tcPr marL="0" marR="0" marT="0" marB="0" anchor="ctr"/>
                </a:tc>
                <a:tc vMerge="1">
                  <a:txBody>
                    <a:bodyPr/>
                    <a:lstStyle/>
                    <a:p>
                      <a:endParaRPr lang="tr-TR"/>
                    </a:p>
                  </a:txBody>
                  <a:tcPr/>
                </a:tc>
              </a:tr>
              <a:tr h="314240">
                <a:tc vMerge="1">
                  <a:txBody>
                    <a:bodyPr/>
                    <a:lstStyle/>
                    <a:p>
                      <a:endParaRPr lang="tr-TR"/>
                    </a:p>
                  </a:txBody>
                  <a:tcPr/>
                </a:tc>
                <a:tc>
                  <a:txBody>
                    <a:bodyPr/>
                    <a:lstStyle/>
                    <a:p>
                      <a:r>
                        <a:rPr lang="tr-TR" sz="1000" dirty="0">
                          <a:latin typeface="+mn-lt"/>
                        </a:rPr>
                        <a:t>Sınai ve Fikri Mülkiyet Hakları Desteği</a:t>
                      </a:r>
                      <a:endParaRPr lang="tr-TR" sz="1000" dirty="0">
                        <a:latin typeface="+mn-lt"/>
                        <a:cs typeface="Arial" pitchFamily="34" charset="0"/>
                      </a:endParaRPr>
                    </a:p>
                  </a:txBody>
                  <a:tcPr marL="0" marR="0" marT="0" marB="0" anchor="ctr"/>
                </a:tc>
                <a:tc>
                  <a:txBody>
                    <a:bodyPr/>
                    <a:lstStyle/>
                    <a:p>
                      <a:pPr algn="ctr"/>
                      <a:r>
                        <a:rPr lang="tr-TR" sz="1000">
                          <a:latin typeface="+mn-lt"/>
                        </a:rPr>
                        <a:t>20.000</a:t>
                      </a:r>
                      <a:endParaRPr lang="tr-TR" sz="1000">
                        <a:latin typeface="+mn-lt"/>
                        <a:cs typeface="Arial" pitchFamily="34" charset="0"/>
                      </a:endParaRPr>
                    </a:p>
                  </a:txBody>
                  <a:tcPr marL="0" marR="0" marT="0" marB="0" anchor="ctr"/>
                </a:tc>
                <a:tc vMerge="1">
                  <a:txBody>
                    <a:bodyPr/>
                    <a:lstStyle/>
                    <a:p>
                      <a:endParaRPr lang="tr-TR"/>
                    </a:p>
                  </a:txBody>
                  <a:tcPr/>
                </a:tc>
              </a:tr>
              <a:tr h="209491">
                <a:tc vMerge="1">
                  <a:txBody>
                    <a:bodyPr/>
                    <a:lstStyle/>
                    <a:p>
                      <a:endParaRPr lang="tr-TR"/>
                    </a:p>
                  </a:txBody>
                  <a:tcPr/>
                </a:tc>
                <a:tc>
                  <a:txBody>
                    <a:bodyPr/>
                    <a:lstStyle/>
                    <a:p>
                      <a:r>
                        <a:rPr lang="tr-TR" sz="1000" dirty="0">
                          <a:latin typeface="+mn-lt"/>
                        </a:rPr>
                        <a:t>Proje Tanıtım Desteği</a:t>
                      </a:r>
                      <a:endParaRPr lang="tr-TR" sz="1000" dirty="0">
                        <a:latin typeface="+mn-lt"/>
                        <a:cs typeface="Arial" pitchFamily="34" charset="0"/>
                      </a:endParaRPr>
                    </a:p>
                  </a:txBody>
                  <a:tcPr marL="0" marR="0" marT="0" marB="0" anchor="ctr"/>
                </a:tc>
                <a:tc>
                  <a:txBody>
                    <a:bodyPr/>
                    <a:lstStyle/>
                    <a:p>
                      <a:pPr algn="ctr"/>
                      <a:r>
                        <a:rPr lang="tr-TR" sz="1000">
                          <a:latin typeface="+mn-lt"/>
                        </a:rPr>
                        <a:t>5.000</a:t>
                      </a:r>
                      <a:endParaRPr lang="tr-TR" sz="1000">
                        <a:latin typeface="+mn-lt"/>
                        <a:cs typeface="Arial" pitchFamily="34" charset="0"/>
                      </a:endParaRPr>
                    </a:p>
                  </a:txBody>
                  <a:tcPr marL="0" marR="0" marT="0" marB="0" anchor="ctr"/>
                </a:tc>
                <a:tc vMerge="1">
                  <a:txBody>
                    <a:bodyPr/>
                    <a:lstStyle/>
                    <a:p>
                      <a:endParaRPr lang="tr-TR"/>
                    </a:p>
                  </a:txBody>
                  <a:tcPr/>
                </a:tc>
              </a:tr>
              <a:tr h="319098">
                <a:tc vMerge="1">
                  <a:txBody>
                    <a:bodyPr/>
                    <a:lstStyle/>
                    <a:p>
                      <a:endParaRPr lang="tr-TR"/>
                    </a:p>
                  </a:txBody>
                  <a:tcPr/>
                </a:tc>
                <a:tc>
                  <a:txBody>
                    <a:bodyPr/>
                    <a:lstStyle/>
                    <a:p>
                      <a:r>
                        <a:rPr lang="tr-TR" sz="1000" dirty="0">
                          <a:latin typeface="+mn-lt"/>
                        </a:rPr>
                        <a:t>Yurtiçi - yurtdışı Kongre/Konferans/Fuar Ziyareti/Teknolojik İşbirliği Ziyareti Desteği</a:t>
                      </a:r>
                      <a:endParaRPr lang="tr-TR" sz="1000" b="1" dirty="0">
                        <a:latin typeface="+mn-lt"/>
                        <a:cs typeface="Arial" pitchFamily="34" charset="0"/>
                      </a:endParaRPr>
                    </a:p>
                  </a:txBody>
                  <a:tcPr marL="0" marR="0" marT="0" marB="0" anchor="ctr"/>
                </a:tc>
                <a:tc>
                  <a:txBody>
                    <a:bodyPr/>
                    <a:lstStyle/>
                    <a:p>
                      <a:pPr algn="ctr"/>
                      <a:r>
                        <a:rPr lang="tr-TR" sz="1000" dirty="0">
                          <a:latin typeface="+mn-lt"/>
                        </a:rPr>
                        <a:t>15.000</a:t>
                      </a:r>
                      <a:endParaRPr lang="tr-TR" sz="1000" dirty="0">
                        <a:latin typeface="+mn-lt"/>
                        <a:cs typeface="Arial" pitchFamily="34" charset="0"/>
                      </a:endParaRPr>
                    </a:p>
                  </a:txBody>
                  <a:tcPr marL="0" marR="0" marT="0" marB="0" anchor="ctr"/>
                </a:tc>
                <a:tc vMerge="1">
                  <a:txBody>
                    <a:bodyPr/>
                    <a:lstStyle/>
                    <a:p>
                      <a:endParaRPr lang="tr-TR"/>
                    </a:p>
                  </a:txBody>
                  <a:tcPr/>
                </a:tc>
              </a:tr>
              <a:tr h="314240">
                <a:tc vMerge="1">
                  <a:txBody>
                    <a:bodyPr/>
                    <a:lstStyle/>
                    <a:p>
                      <a:endParaRPr lang="tr-TR"/>
                    </a:p>
                  </a:txBody>
                  <a:tcPr/>
                </a:tc>
                <a:tc>
                  <a:txBody>
                    <a:bodyPr/>
                    <a:lstStyle/>
                    <a:p>
                      <a:r>
                        <a:rPr lang="tr-TR" sz="1000" dirty="0">
                          <a:latin typeface="+mn-lt"/>
                        </a:rPr>
                        <a:t>Test, Analiz, Belgelendirme Desteği</a:t>
                      </a:r>
                      <a:endParaRPr lang="tr-TR" sz="1000" b="1" dirty="0">
                        <a:latin typeface="+mn-lt"/>
                        <a:cs typeface="Arial" pitchFamily="34" charset="0"/>
                      </a:endParaRPr>
                    </a:p>
                  </a:txBody>
                  <a:tcPr marL="0" marR="0" marT="0" marB="0" anchor="ctr"/>
                </a:tc>
                <a:tc>
                  <a:txBody>
                    <a:bodyPr/>
                    <a:lstStyle/>
                    <a:p>
                      <a:pPr algn="ctr"/>
                      <a:r>
                        <a:rPr lang="tr-TR" sz="1000" dirty="0">
                          <a:latin typeface="+mn-lt"/>
                        </a:rPr>
                        <a:t>25.000</a:t>
                      </a:r>
                      <a:endParaRPr lang="tr-TR" sz="1000" dirty="0">
                        <a:latin typeface="+mn-lt"/>
                        <a:cs typeface="Arial" pitchFamily="34" charset="0"/>
                      </a:endParaRPr>
                    </a:p>
                  </a:txBody>
                  <a:tcPr marL="0" marR="0" marT="0" marB="0" anchor="ctr"/>
                </a:tc>
                <a:tc vMerge="1">
                  <a:txBody>
                    <a:bodyPr/>
                    <a:lstStyle/>
                    <a:p>
                      <a:endParaRPr lang="tr-TR"/>
                    </a:p>
                  </a:txBody>
                  <a:tcPr/>
                </a:tc>
              </a:tr>
              <a:tr h="223567">
                <a:tc gridSpan="4">
                  <a:txBody>
                    <a:bodyPr/>
                    <a:lstStyle/>
                    <a:p>
                      <a:pPr algn="ctr"/>
                      <a:r>
                        <a:rPr lang="tr-TR" sz="1200" b="1" dirty="0">
                          <a:latin typeface="+mn-lt"/>
                        </a:rPr>
                        <a:t>Endüstriyel Uygulama </a:t>
                      </a:r>
                      <a:r>
                        <a:rPr lang="tr-TR" sz="1200" b="1" dirty="0" smtClean="0">
                          <a:latin typeface="+mn-lt"/>
                        </a:rPr>
                        <a:t>Programı</a:t>
                      </a:r>
                      <a:r>
                        <a:rPr lang="tr-TR" sz="1200" b="1" dirty="0">
                          <a:latin typeface="+mn-lt"/>
                        </a:rPr>
                        <a:t> </a:t>
                      </a:r>
                      <a:endParaRPr lang="tr-TR" sz="1200" b="1" dirty="0">
                        <a:latin typeface="+mn-lt"/>
                        <a:cs typeface="Arial" pitchFamily="34" charset="0"/>
                      </a:endParaRPr>
                    </a:p>
                  </a:txBody>
                  <a:tcPr marL="0" marR="0" marT="0" marB="0" anchor="ctr"/>
                </a:tc>
                <a:tc hMerge="1">
                  <a:txBody>
                    <a:bodyPr/>
                    <a:lstStyle/>
                    <a:p>
                      <a:endParaRPr lang="tr-TR"/>
                    </a:p>
                  </a:txBody>
                  <a:tcPr/>
                </a:tc>
                <a:tc hMerge="1">
                  <a:txBody>
                    <a:bodyPr/>
                    <a:lstStyle/>
                    <a:p>
                      <a:endParaRPr lang="tr-TR" sz="1000" b="1" dirty="0">
                        <a:latin typeface="+mn-lt"/>
                        <a:cs typeface="Arial" pitchFamily="34" charset="0"/>
                      </a:endParaRPr>
                    </a:p>
                  </a:txBody>
                  <a:tcPr marL="0" marR="0" marT="0" marB="0" anchor="ctr"/>
                </a:tc>
                <a:tc hMerge="1">
                  <a:txBody>
                    <a:bodyPr/>
                    <a:lstStyle/>
                    <a:p>
                      <a:pPr algn="ctr"/>
                      <a:endParaRPr lang="tr-TR" sz="1000" b="1" dirty="0">
                        <a:latin typeface="+mn-lt"/>
                        <a:cs typeface="Arial" pitchFamily="34" charset="0"/>
                      </a:endParaRPr>
                    </a:p>
                  </a:txBody>
                  <a:tcPr marL="0" marR="0" marT="0" marB="0" anchor="ctr"/>
                </a:tc>
              </a:tr>
              <a:tr h="189765">
                <a:tc gridSpan="2">
                  <a:txBody>
                    <a:bodyPr/>
                    <a:lstStyle/>
                    <a:p>
                      <a:r>
                        <a:rPr lang="tr-TR" sz="1000" dirty="0">
                          <a:latin typeface="+mn-lt"/>
                        </a:rPr>
                        <a:t>Kira Desteği</a:t>
                      </a:r>
                      <a:endParaRPr lang="tr-TR" sz="1000" dirty="0">
                        <a:latin typeface="+mn-lt"/>
                        <a:cs typeface="Arial" pitchFamily="34" charset="0"/>
                      </a:endParaRPr>
                    </a:p>
                  </a:txBody>
                  <a:tcPr marL="0" marR="0" marT="0" marB="0" anchor="ctr"/>
                </a:tc>
                <a:tc hMerge="1">
                  <a:txBody>
                    <a:bodyPr/>
                    <a:lstStyle/>
                    <a:p>
                      <a:endParaRPr lang="tr-TR"/>
                    </a:p>
                  </a:txBody>
                  <a:tcPr/>
                </a:tc>
                <a:tc>
                  <a:txBody>
                    <a:bodyPr/>
                    <a:lstStyle/>
                    <a:p>
                      <a:pPr algn="ctr"/>
                      <a:r>
                        <a:rPr lang="tr-TR" sz="1000" dirty="0">
                          <a:latin typeface="+mn-lt"/>
                        </a:rPr>
                        <a:t>18.000</a:t>
                      </a:r>
                      <a:endParaRPr lang="tr-TR" sz="1000" dirty="0">
                        <a:latin typeface="+mn-lt"/>
                        <a:cs typeface="Arial" pitchFamily="34" charset="0"/>
                      </a:endParaRPr>
                    </a:p>
                  </a:txBody>
                  <a:tcPr marL="0" marR="0" marT="0" marB="0" anchor="ctr"/>
                </a:tc>
                <a:tc>
                  <a:txBody>
                    <a:bodyPr/>
                    <a:lstStyle/>
                    <a:p>
                      <a:pPr algn="ctr"/>
                      <a:r>
                        <a:rPr lang="tr-TR" sz="1000">
                          <a:latin typeface="+mn-lt"/>
                        </a:rPr>
                        <a:t>75</a:t>
                      </a:r>
                      <a:endParaRPr lang="tr-TR" sz="1000">
                        <a:latin typeface="+mn-lt"/>
                        <a:cs typeface="Arial" pitchFamily="34" charset="0"/>
                      </a:endParaRPr>
                    </a:p>
                  </a:txBody>
                  <a:tcPr marL="0" marR="0" marT="0" marB="0" anchor="ctr"/>
                </a:tc>
              </a:tr>
              <a:tr h="314240">
                <a:tc gridSpan="2">
                  <a:txBody>
                    <a:bodyPr/>
                    <a:lstStyle/>
                    <a:p>
                      <a:r>
                        <a:rPr lang="tr-TR" sz="1000" dirty="0">
                          <a:latin typeface="+mn-lt"/>
                        </a:rPr>
                        <a:t>Makine-Teçhizat, Donanım, Sarf Malzemesi, Yazılım ve Tasarım Giderleri Desteği</a:t>
                      </a:r>
                      <a:endParaRPr lang="tr-TR" sz="1000" dirty="0">
                        <a:latin typeface="+mn-lt"/>
                        <a:cs typeface="Arial" pitchFamily="34" charset="0"/>
                      </a:endParaRPr>
                    </a:p>
                  </a:txBody>
                  <a:tcPr marL="0" marR="0" marT="0" marB="0" anchor="ctr"/>
                </a:tc>
                <a:tc hMerge="1">
                  <a:txBody>
                    <a:bodyPr/>
                    <a:lstStyle/>
                    <a:p>
                      <a:endParaRPr lang="tr-TR"/>
                    </a:p>
                  </a:txBody>
                  <a:tcPr/>
                </a:tc>
                <a:tc>
                  <a:txBody>
                    <a:bodyPr/>
                    <a:lstStyle/>
                    <a:p>
                      <a:pPr algn="ctr"/>
                      <a:r>
                        <a:rPr lang="tr-TR" sz="1000">
                          <a:latin typeface="+mn-lt"/>
                        </a:rPr>
                        <a:t>150.000</a:t>
                      </a:r>
                      <a:endParaRPr lang="tr-TR" sz="1000">
                        <a:latin typeface="+mn-lt"/>
                        <a:cs typeface="Arial" pitchFamily="34" charset="0"/>
                      </a:endParaRPr>
                    </a:p>
                  </a:txBody>
                  <a:tcPr marL="0" marR="0" marT="0" marB="0" anchor="ctr"/>
                </a:tc>
                <a:tc rowSpan="2">
                  <a:txBody>
                    <a:bodyPr/>
                    <a:lstStyle/>
                    <a:p>
                      <a:pPr algn="ctr"/>
                      <a:r>
                        <a:rPr lang="tr-TR" sz="1000" dirty="0" smtClean="0">
                          <a:latin typeface="+mn-lt"/>
                        </a:rPr>
                        <a:t> 75*</a:t>
                      </a:r>
                      <a:endParaRPr lang="tr-TR" sz="1000" dirty="0">
                        <a:latin typeface="+mn-lt"/>
                        <a:cs typeface="Arial" pitchFamily="34" charset="0"/>
                      </a:endParaRPr>
                    </a:p>
                  </a:txBody>
                  <a:tcPr marL="0" marR="0" marT="0" marB="0" anchor="ctr"/>
                </a:tc>
              </a:tr>
              <a:tr h="314240">
                <a:tc gridSpan="2">
                  <a:txBody>
                    <a:bodyPr/>
                    <a:lstStyle/>
                    <a:p>
                      <a:r>
                        <a:rPr lang="tr-TR" sz="1000" dirty="0">
                          <a:latin typeface="+mn-lt"/>
                        </a:rPr>
                        <a:t>Makine-Teçhizat, Donanım, Sarf Malzemesi, Yazılım ve Tasarım </a:t>
                      </a:r>
                      <a:r>
                        <a:rPr lang="tr-TR" sz="1000" dirty="0" err="1">
                          <a:latin typeface="+mn-lt"/>
                        </a:rPr>
                        <a:t>Gid</a:t>
                      </a:r>
                      <a:r>
                        <a:rPr lang="tr-TR" sz="1000" dirty="0">
                          <a:latin typeface="+mn-lt"/>
                        </a:rPr>
                        <a:t>. </a:t>
                      </a:r>
                      <a:r>
                        <a:rPr lang="tr-TR" sz="1000" dirty="0" smtClean="0">
                          <a:latin typeface="+mn-lt"/>
                        </a:rPr>
                        <a:t>Desteği (Geri Ödemeli)</a:t>
                      </a:r>
                      <a:endParaRPr lang="tr-TR" sz="1000" dirty="0">
                        <a:latin typeface="+mn-lt"/>
                        <a:cs typeface="Arial" pitchFamily="34" charset="0"/>
                      </a:endParaRPr>
                    </a:p>
                  </a:txBody>
                  <a:tcPr marL="0" marR="0" marT="0" marB="0" anchor="ctr"/>
                </a:tc>
                <a:tc hMerge="1">
                  <a:txBody>
                    <a:bodyPr/>
                    <a:lstStyle/>
                    <a:p>
                      <a:endParaRPr lang="tr-TR"/>
                    </a:p>
                  </a:txBody>
                  <a:tcPr/>
                </a:tc>
                <a:tc>
                  <a:txBody>
                    <a:bodyPr/>
                    <a:lstStyle/>
                    <a:p>
                      <a:pPr algn="ctr"/>
                      <a:r>
                        <a:rPr lang="tr-TR" sz="1000" dirty="0">
                          <a:latin typeface="+mn-lt"/>
                        </a:rPr>
                        <a:t>500.000</a:t>
                      </a:r>
                      <a:endParaRPr lang="tr-TR" sz="1000" dirty="0">
                        <a:latin typeface="+mn-lt"/>
                        <a:cs typeface="Arial" pitchFamily="34" charset="0"/>
                      </a:endParaRPr>
                    </a:p>
                  </a:txBody>
                  <a:tcPr marL="0" marR="0" marT="0" marB="0" anchor="ctr"/>
                </a:tc>
                <a:tc vMerge="1">
                  <a:txBody>
                    <a:bodyPr/>
                    <a:lstStyle/>
                    <a:p>
                      <a:pPr algn="ctr"/>
                      <a:endParaRPr lang="tr-TR" sz="1050" dirty="0">
                        <a:latin typeface="+mn-lt"/>
                        <a:cs typeface="Arial" pitchFamily="34" charset="0"/>
                      </a:endParaRPr>
                    </a:p>
                  </a:txBody>
                  <a:tcPr marL="0" marR="0" marT="0" marB="0" anchor="ctr"/>
                </a:tc>
              </a:tr>
              <a:tr h="189765">
                <a:tc gridSpan="2">
                  <a:txBody>
                    <a:bodyPr/>
                    <a:lstStyle/>
                    <a:p>
                      <a:r>
                        <a:rPr lang="tr-TR" sz="1000" dirty="0" smtClean="0">
                          <a:latin typeface="+mn-lt"/>
                        </a:rPr>
                        <a:t>Personel Gideri Desteği</a:t>
                      </a:r>
                      <a:endParaRPr lang="tr-TR" sz="1000" dirty="0">
                        <a:latin typeface="+mn-lt"/>
                        <a:cs typeface="Arial" pitchFamily="34" charset="0"/>
                      </a:endParaRPr>
                    </a:p>
                  </a:txBody>
                  <a:tcPr marL="0" marR="0" marT="0" marB="0" anchor="ctr"/>
                </a:tc>
                <a:tc hMerge="1">
                  <a:txBody>
                    <a:bodyPr/>
                    <a:lstStyle/>
                    <a:p>
                      <a:endParaRPr lang="tr-TR"/>
                    </a:p>
                  </a:txBody>
                  <a:tcPr/>
                </a:tc>
                <a:tc>
                  <a:txBody>
                    <a:bodyPr/>
                    <a:lstStyle/>
                    <a:p>
                      <a:pPr algn="ctr"/>
                      <a:r>
                        <a:rPr lang="tr-TR" sz="1000" dirty="0">
                          <a:latin typeface="+mn-lt"/>
                        </a:rPr>
                        <a:t>150.000</a:t>
                      </a:r>
                      <a:endParaRPr lang="tr-TR" sz="1000" dirty="0">
                        <a:latin typeface="+mn-lt"/>
                        <a:cs typeface="Arial" pitchFamily="34" charset="0"/>
                      </a:endParaRPr>
                    </a:p>
                  </a:txBody>
                  <a:tcPr marL="0" marR="0" marT="0" marB="0" anchor="ctr"/>
                </a:tc>
                <a:tc>
                  <a:txBody>
                    <a:bodyPr/>
                    <a:lstStyle/>
                    <a:p>
                      <a:pPr algn="ctr"/>
                      <a:r>
                        <a:rPr lang="tr-TR" sz="1000" dirty="0">
                          <a:latin typeface="+mn-lt"/>
                        </a:rPr>
                        <a:t>75</a:t>
                      </a:r>
                      <a:endParaRPr lang="tr-TR" sz="1000" dirty="0">
                        <a:latin typeface="+mn-lt"/>
                        <a:cs typeface="Arial" pitchFamily="34" charset="0"/>
                      </a:endParaRPr>
                    </a:p>
                  </a:txBody>
                  <a:tcPr marL="0" marR="0" marT="0" marB="0" anchor="ctr"/>
                </a:tc>
              </a:tr>
            </a:tbl>
          </a:graphicData>
        </a:graphic>
      </p:graphicFrame>
      <p:sp>
        <p:nvSpPr>
          <p:cNvPr id="15" name="23 Metin kutusu"/>
          <p:cNvSpPr txBox="1">
            <a:spLocks noChangeArrowheads="1"/>
          </p:cNvSpPr>
          <p:nvPr/>
        </p:nvSpPr>
        <p:spPr bwMode="auto">
          <a:xfrm>
            <a:off x="6931350" y="6187149"/>
            <a:ext cx="2232025" cy="306834"/>
          </a:xfrm>
          <a:prstGeom prst="rect">
            <a:avLst/>
          </a:prstGeom>
          <a:noFill/>
          <a:ln w="9525">
            <a:noFill/>
            <a:miter lim="800000"/>
            <a:headEnd/>
            <a:tailEnd/>
          </a:ln>
        </p:spPr>
        <p:txBody>
          <a:bodyPr>
            <a:spAutoFit/>
          </a:bodyPr>
          <a:lstStyle/>
          <a:p>
            <a:pPr algn="r" fontAlgn="auto">
              <a:spcBef>
                <a:spcPts val="0"/>
              </a:spcBef>
              <a:spcAft>
                <a:spcPts val="0"/>
              </a:spcAft>
              <a:defRPr/>
            </a:pPr>
            <a:r>
              <a:rPr lang="tr-TR" sz="1400" b="1" dirty="0">
                <a:solidFill>
                  <a:srgbClr val="1B5363"/>
                </a:solidFill>
                <a:latin typeface="Calibri"/>
              </a:rPr>
              <a:t>Toplam  </a:t>
            </a:r>
            <a:r>
              <a:rPr lang="tr-TR" sz="1400" b="1" dirty="0">
                <a:solidFill>
                  <a:srgbClr val="FF0000"/>
                </a:solidFill>
                <a:latin typeface="Calibri"/>
              </a:rPr>
              <a:t>1.568.000 TL</a:t>
            </a:r>
          </a:p>
        </p:txBody>
      </p:sp>
      <p:grpSp>
        <p:nvGrpSpPr>
          <p:cNvPr id="16" name="13 Grup"/>
          <p:cNvGrpSpPr>
            <a:grpSpLocks/>
          </p:cNvGrpSpPr>
          <p:nvPr/>
        </p:nvGrpSpPr>
        <p:grpSpPr bwMode="auto">
          <a:xfrm>
            <a:off x="8604704" y="1776580"/>
            <a:ext cx="886517" cy="3193663"/>
            <a:chOff x="8105588" y="1881623"/>
            <a:chExt cx="1004152" cy="3614735"/>
          </a:xfrm>
        </p:grpSpPr>
        <p:sp>
          <p:nvSpPr>
            <p:cNvPr id="17" name="Sağ Ayraç 16"/>
            <p:cNvSpPr/>
            <p:nvPr/>
          </p:nvSpPr>
          <p:spPr>
            <a:xfrm>
              <a:off x="8105588" y="1881623"/>
              <a:ext cx="107889" cy="3614735"/>
            </a:xfrm>
            <a:prstGeom prst="righ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solidFill>
                  <a:prstClr val="black"/>
                </a:solidFill>
              </a:endParaRPr>
            </a:p>
          </p:txBody>
        </p:sp>
        <p:sp>
          <p:nvSpPr>
            <p:cNvPr id="18" name="7 Metin kutusu"/>
            <p:cNvSpPr txBox="1">
              <a:spLocks noChangeArrowheads="1"/>
            </p:cNvSpPr>
            <p:nvPr/>
          </p:nvSpPr>
          <p:spPr bwMode="auto">
            <a:xfrm>
              <a:off x="8180095" y="3432621"/>
              <a:ext cx="929645" cy="520935"/>
            </a:xfrm>
            <a:prstGeom prst="rect">
              <a:avLst/>
            </a:prstGeom>
            <a:noFill/>
            <a:ln w="9525">
              <a:noFill/>
              <a:miter lim="800000"/>
              <a:headEnd/>
              <a:tailEnd/>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tr-TR" sz="1200" b="1" dirty="0">
                  <a:solidFill>
                    <a:srgbClr val="FF0000"/>
                  </a:solidFill>
                  <a:latin typeface="Calibri"/>
                </a:rPr>
                <a:t>750 </a:t>
              </a:r>
            </a:p>
            <a:p>
              <a:pPr eaLnBrk="1" fontAlgn="auto" hangingPunct="1">
                <a:spcBef>
                  <a:spcPts val="0"/>
                </a:spcBef>
                <a:spcAft>
                  <a:spcPts val="0"/>
                </a:spcAft>
                <a:defRPr/>
              </a:pPr>
              <a:r>
                <a:rPr lang="tr-TR" sz="1200" b="1" dirty="0">
                  <a:solidFill>
                    <a:srgbClr val="FF0000"/>
                  </a:solidFill>
                  <a:latin typeface="Calibri"/>
                </a:rPr>
                <a:t>Bin TL</a:t>
              </a:r>
            </a:p>
          </p:txBody>
        </p:sp>
      </p:grpSp>
      <p:grpSp>
        <p:nvGrpSpPr>
          <p:cNvPr id="19" name="12 Grup"/>
          <p:cNvGrpSpPr>
            <a:grpSpLocks/>
          </p:cNvGrpSpPr>
          <p:nvPr/>
        </p:nvGrpSpPr>
        <p:grpSpPr bwMode="auto">
          <a:xfrm>
            <a:off x="8604704" y="5229705"/>
            <a:ext cx="852487" cy="986871"/>
            <a:chOff x="8028384" y="5101071"/>
            <a:chExt cx="1370905" cy="835509"/>
          </a:xfrm>
        </p:grpSpPr>
        <p:sp>
          <p:nvSpPr>
            <p:cNvPr id="20" name="Sağ Ayraç 19"/>
            <p:cNvSpPr/>
            <p:nvPr/>
          </p:nvSpPr>
          <p:spPr>
            <a:xfrm>
              <a:off x="8028384" y="5101071"/>
              <a:ext cx="191466" cy="835509"/>
            </a:xfrm>
            <a:prstGeom prst="righ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solidFill>
                  <a:prstClr val="black"/>
                </a:solidFill>
              </a:endParaRPr>
            </a:p>
          </p:txBody>
        </p:sp>
        <p:sp>
          <p:nvSpPr>
            <p:cNvPr id="21" name="7 Metin kutusu"/>
            <p:cNvSpPr txBox="1">
              <a:spLocks noChangeArrowheads="1"/>
            </p:cNvSpPr>
            <p:nvPr/>
          </p:nvSpPr>
          <p:spPr bwMode="auto">
            <a:xfrm>
              <a:off x="8150923" y="5307809"/>
              <a:ext cx="1248366" cy="390857"/>
            </a:xfrm>
            <a:prstGeom prst="rect">
              <a:avLst/>
            </a:prstGeom>
            <a:noFill/>
            <a:ln w="9525">
              <a:noFill/>
              <a:miter lim="800000"/>
              <a:headEnd/>
              <a:tailEnd/>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tr-TR" sz="1200" b="1" dirty="0">
                  <a:solidFill>
                    <a:srgbClr val="FF0000"/>
                  </a:solidFill>
                  <a:latin typeface="Calibri"/>
                </a:rPr>
                <a:t>818 </a:t>
              </a:r>
            </a:p>
            <a:p>
              <a:pPr eaLnBrk="1" fontAlgn="auto" hangingPunct="1">
                <a:spcBef>
                  <a:spcPts val="0"/>
                </a:spcBef>
                <a:spcAft>
                  <a:spcPts val="0"/>
                </a:spcAft>
                <a:defRPr/>
              </a:pPr>
              <a:r>
                <a:rPr lang="tr-TR" sz="1200" b="1" dirty="0">
                  <a:solidFill>
                    <a:srgbClr val="FF0000"/>
                  </a:solidFill>
                  <a:latin typeface="Calibri"/>
                </a:rPr>
                <a:t>Bin TL</a:t>
              </a:r>
            </a:p>
          </p:txBody>
        </p:sp>
      </p:grpSp>
      <p:sp>
        <p:nvSpPr>
          <p:cNvPr id="22" name="Metin kutusu 12"/>
          <p:cNvSpPr txBox="1">
            <a:spLocks noChangeArrowheads="1"/>
          </p:cNvSpPr>
          <p:nvPr/>
        </p:nvSpPr>
        <p:spPr bwMode="auto">
          <a:xfrm>
            <a:off x="5796922" y="1313574"/>
            <a:ext cx="2736850" cy="306834"/>
          </a:xfrm>
          <a:prstGeom prst="rect">
            <a:avLst/>
          </a:prstGeom>
          <a:noFill/>
          <a:ln w="9525">
            <a:noFill/>
            <a:miter lim="800000"/>
            <a:headEnd/>
            <a:tailEnd/>
          </a:ln>
        </p:spPr>
        <p:txBody>
          <a:bodyPr>
            <a:spAutoFit/>
          </a:bodyPr>
          <a:lstStyle/>
          <a:p>
            <a:pPr fontAlgn="auto">
              <a:spcBef>
                <a:spcPts val="0"/>
              </a:spcBef>
              <a:spcAft>
                <a:spcPts val="0"/>
              </a:spcAft>
              <a:defRPr/>
            </a:pPr>
            <a:r>
              <a:rPr lang="tr-TR" sz="1400" b="1" dirty="0">
                <a:solidFill>
                  <a:srgbClr val="FF0000"/>
                </a:solidFill>
                <a:latin typeface="Calibri"/>
              </a:rPr>
              <a:t>Süresi: </a:t>
            </a:r>
            <a:r>
              <a:rPr lang="tr-TR" sz="1400" b="1" dirty="0">
                <a:solidFill>
                  <a:srgbClr val="006597"/>
                </a:solidFill>
                <a:latin typeface="Calibri"/>
              </a:rPr>
              <a:t>En çok 24 ay (+12 ay)</a:t>
            </a:r>
            <a:endParaRPr lang="tr-TR" sz="1400" dirty="0">
              <a:solidFill>
                <a:prstClr val="black"/>
              </a:solidFill>
              <a:latin typeface="Calibri"/>
            </a:endParaRPr>
          </a:p>
        </p:txBody>
      </p:sp>
      <p:sp>
        <p:nvSpPr>
          <p:cNvPr id="23" name="Metin kutusu 13"/>
          <p:cNvSpPr txBox="1">
            <a:spLocks noChangeArrowheads="1"/>
          </p:cNvSpPr>
          <p:nvPr/>
        </p:nvSpPr>
        <p:spPr bwMode="auto">
          <a:xfrm>
            <a:off x="5778823" y="4922868"/>
            <a:ext cx="2305050" cy="306834"/>
          </a:xfrm>
          <a:prstGeom prst="rect">
            <a:avLst/>
          </a:prstGeom>
          <a:noFill/>
          <a:ln w="9525">
            <a:noFill/>
            <a:miter lim="800000"/>
            <a:headEnd/>
            <a:tailEnd/>
          </a:ln>
        </p:spPr>
        <p:txBody>
          <a:bodyPr>
            <a:spAutoFit/>
          </a:bodyPr>
          <a:lstStyle/>
          <a:p>
            <a:pPr fontAlgn="auto">
              <a:spcBef>
                <a:spcPts val="0"/>
              </a:spcBef>
              <a:spcAft>
                <a:spcPts val="0"/>
              </a:spcAft>
              <a:defRPr/>
            </a:pPr>
            <a:r>
              <a:rPr lang="tr-TR" sz="1400" b="1" dirty="0">
                <a:solidFill>
                  <a:srgbClr val="FF0000"/>
                </a:solidFill>
                <a:latin typeface="Calibri"/>
              </a:rPr>
              <a:t>Süresi: </a:t>
            </a:r>
            <a:r>
              <a:rPr lang="tr-TR" sz="1400" b="1" dirty="0">
                <a:solidFill>
                  <a:srgbClr val="006597"/>
                </a:solidFill>
                <a:latin typeface="Calibri"/>
              </a:rPr>
              <a:t>En çok 18 ay (+12 ay)</a:t>
            </a:r>
            <a:endParaRPr lang="tr-TR" sz="1400" dirty="0">
              <a:solidFill>
                <a:prstClr val="black"/>
              </a:solidFill>
              <a:latin typeface="Calibri"/>
            </a:endParaRPr>
          </a:p>
        </p:txBody>
      </p:sp>
      <p:sp>
        <p:nvSpPr>
          <p:cNvPr id="24" name="12 Metin kutusu"/>
          <p:cNvSpPr txBox="1"/>
          <p:nvPr/>
        </p:nvSpPr>
        <p:spPr>
          <a:xfrm>
            <a:off x="75512" y="6284570"/>
            <a:ext cx="7000875" cy="460252"/>
          </a:xfrm>
          <a:prstGeom prst="rect">
            <a:avLst/>
          </a:prstGeom>
          <a:noFill/>
        </p:spPr>
        <p:txBody>
          <a:bodyPr>
            <a:spAutoFit/>
          </a:bodyPr>
          <a:lstStyle/>
          <a:p>
            <a:pPr fontAlgn="auto">
              <a:spcBef>
                <a:spcPts val="0"/>
              </a:spcBef>
              <a:spcAft>
                <a:spcPts val="0"/>
              </a:spcAft>
              <a:defRPr/>
            </a:pPr>
            <a:r>
              <a:rPr lang="tr-TR" sz="1200" dirty="0">
                <a:solidFill>
                  <a:prstClr val="black"/>
                </a:solidFill>
                <a:latin typeface="Calibri"/>
              </a:rPr>
              <a:t>* Projeye konu satın alınacak makine ve teçhizatın </a:t>
            </a:r>
            <a:r>
              <a:rPr lang="tr-TR" sz="1200" dirty="0">
                <a:solidFill>
                  <a:srgbClr val="FF0000"/>
                </a:solidFill>
                <a:latin typeface="Calibri"/>
              </a:rPr>
              <a:t>yerli malı belgesi </a:t>
            </a:r>
            <a:r>
              <a:rPr lang="tr-TR" sz="1200" dirty="0">
                <a:solidFill>
                  <a:prstClr val="black"/>
                </a:solidFill>
                <a:latin typeface="Calibri"/>
              </a:rPr>
              <a:t>ile tefrik edilmesi durumunda, destek oranına </a:t>
            </a:r>
            <a:r>
              <a:rPr lang="tr-TR" sz="1200" dirty="0">
                <a:solidFill>
                  <a:srgbClr val="FF0000"/>
                </a:solidFill>
                <a:latin typeface="Calibri"/>
              </a:rPr>
              <a:t>% 15 </a:t>
            </a:r>
            <a:r>
              <a:rPr lang="tr-TR" sz="1200" dirty="0">
                <a:solidFill>
                  <a:prstClr val="black"/>
                </a:solidFill>
                <a:latin typeface="Calibri"/>
              </a:rPr>
              <a:t>ilave edilir.</a:t>
            </a: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20</a:t>
            </a:fld>
            <a:endParaRPr lang="en-CA">
              <a:solidFill>
                <a:prstClr val="black">
                  <a:tint val="75000"/>
                </a:prstClr>
              </a:solidFill>
            </a:endParaRPr>
          </a:p>
        </p:txBody>
      </p:sp>
    </p:spTree>
    <p:extLst>
      <p:ext uri="{BB962C8B-B14F-4D97-AF65-F5344CB8AC3E}">
        <p14:creationId xmlns:p14="http://schemas.microsoft.com/office/powerpoint/2010/main" val="1854698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8172400" y="188037"/>
            <a:ext cx="720080" cy="506032"/>
          </a:xfrm>
          <a:prstGeom prst="rect">
            <a:avLst/>
          </a:prstGeom>
          <a:noFill/>
          <a:ln w="9525">
            <a:noFill/>
            <a:miter lim="800000"/>
            <a:headEnd/>
            <a:tailEnd/>
          </a:ln>
        </p:spPr>
      </p:pic>
      <p:sp>
        <p:nvSpPr>
          <p:cNvPr id="5" name="4 Metin kutusu"/>
          <p:cNvSpPr txBox="1"/>
          <p:nvPr/>
        </p:nvSpPr>
        <p:spPr>
          <a:xfrm>
            <a:off x="89535" y="177167"/>
            <a:ext cx="8280920" cy="459955"/>
          </a:xfrm>
          <a:prstGeom prst="rect">
            <a:avLst/>
          </a:prstGeom>
          <a:noFill/>
        </p:spPr>
        <p:txBody>
          <a:bodyPr wrap="square" rtlCol="0">
            <a:spAutoFit/>
          </a:bodyPr>
          <a:lstStyle/>
          <a:p>
            <a:pPr fontAlgn="auto">
              <a:spcBef>
                <a:spcPts val="0"/>
              </a:spcBef>
              <a:spcAft>
                <a:spcPts val="0"/>
              </a:spcAft>
            </a:pPr>
            <a:r>
              <a:rPr lang="tr-TR" sz="2400" b="1" dirty="0" smtClean="0">
                <a:solidFill>
                  <a:srgbClr val="F9A91C"/>
                </a:solidFill>
                <a:latin typeface="Calibri"/>
              </a:rPr>
              <a:t>7. </a:t>
            </a:r>
            <a:r>
              <a:rPr lang="tr-TR" sz="2400" b="1" dirty="0">
                <a:solidFill>
                  <a:srgbClr val="F9A91C"/>
                </a:solidFill>
                <a:latin typeface="Calibri"/>
              </a:rPr>
              <a:t>Uluslararası Kuluçka Merkezi ve Hızlandırıcı Destek Programı</a:t>
            </a:r>
          </a:p>
        </p:txBody>
      </p:sp>
      <p:sp>
        <p:nvSpPr>
          <p:cNvPr id="6" name="5 Metin kutusu"/>
          <p:cNvSpPr txBox="1"/>
          <p:nvPr/>
        </p:nvSpPr>
        <p:spPr>
          <a:xfrm>
            <a:off x="248495" y="836929"/>
            <a:ext cx="1646028" cy="337300"/>
          </a:xfrm>
          <a:prstGeom prst="rect">
            <a:avLst/>
          </a:prstGeom>
          <a:noFill/>
        </p:spPr>
        <p:txBody>
          <a:bodyPr wrap="none" rtlCol="0">
            <a:spAutoFit/>
          </a:bodyPr>
          <a:lstStyle/>
          <a:p>
            <a:pPr fontAlgn="auto">
              <a:spcBef>
                <a:spcPts val="0"/>
              </a:spcBef>
              <a:spcAft>
                <a:spcPts val="0"/>
              </a:spcAft>
            </a:pPr>
            <a:r>
              <a:rPr lang="tr-TR" sz="1600" b="1" dirty="0">
                <a:solidFill>
                  <a:srgbClr val="F79646">
                    <a:lumMod val="75000"/>
                  </a:srgbClr>
                </a:solidFill>
                <a:latin typeface="Calibri"/>
                <a:cs typeface="Arial" charset="0"/>
              </a:rPr>
              <a:t>Programın </a:t>
            </a:r>
            <a:r>
              <a:rPr lang="tr-TR" sz="1600" b="1" dirty="0" smtClean="0">
                <a:solidFill>
                  <a:srgbClr val="F79646">
                    <a:lumMod val="75000"/>
                  </a:srgbClr>
                </a:solidFill>
                <a:latin typeface="Calibri"/>
                <a:cs typeface="Arial" charset="0"/>
              </a:rPr>
              <a:t>Amacı</a:t>
            </a:r>
            <a:endParaRPr lang="tr-TR" sz="1600" b="1" dirty="0">
              <a:solidFill>
                <a:srgbClr val="F79646">
                  <a:lumMod val="75000"/>
                </a:srgbClr>
              </a:solidFill>
              <a:latin typeface="Calibri"/>
              <a:cs typeface="Arial" charset="0"/>
            </a:endParaRPr>
          </a:p>
        </p:txBody>
      </p:sp>
      <p:sp>
        <p:nvSpPr>
          <p:cNvPr id="7" name="6 Metin kutusu"/>
          <p:cNvSpPr txBox="1"/>
          <p:nvPr/>
        </p:nvSpPr>
        <p:spPr>
          <a:xfrm>
            <a:off x="1115631" y="905376"/>
            <a:ext cx="184731" cy="367964"/>
          </a:xfrm>
          <a:prstGeom prst="rect">
            <a:avLst/>
          </a:prstGeom>
          <a:noFill/>
        </p:spPr>
        <p:txBody>
          <a:bodyPr wrap="none" rtlCol="0">
            <a:spAutoFit/>
          </a:bodyPr>
          <a:lstStyle/>
          <a:p>
            <a:pPr fontAlgn="auto">
              <a:spcBef>
                <a:spcPts val="0"/>
              </a:spcBef>
              <a:spcAft>
                <a:spcPts val="0"/>
              </a:spcAft>
            </a:pPr>
            <a:endParaRPr lang="tr-TR" dirty="0">
              <a:solidFill>
                <a:prstClr val="black"/>
              </a:solidFill>
              <a:latin typeface="Calibri"/>
            </a:endParaRPr>
          </a:p>
        </p:txBody>
      </p:sp>
      <p:sp>
        <p:nvSpPr>
          <p:cNvPr id="8" name="7 Metin kutusu"/>
          <p:cNvSpPr txBox="1"/>
          <p:nvPr/>
        </p:nvSpPr>
        <p:spPr>
          <a:xfrm>
            <a:off x="971600" y="1288650"/>
            <a:ext cx="7920880" cy="950573"/>
          </a:xfrm>
          <a:prstGeom prst="rect">
            <a:avLst/>
          </a:prstGeom>
          <a:noFill/>
        </p:spPr>
        <p:txBody>
          <a:bodyPr wrap="square" rtlCol="0">
            <a:spAutoFit/>
          </a:bodyPr>
          <a:lstStyle/>
          <a:p>
            <a:pPr algn="just" fontAlgn="auto">
              <a:spcBef>
                <a:spcPts val="0"/>
              </a:spcBef>
              <a:spcAft>
                <a:spcPts val="0"/>
              </a:spcAft>
            </a:pPr>
            <a:r>
              <a:rPr lang="tr-TR" sz="1400" b="1" dirty="0">
                <a:solidFill>
                  <a:srgbClr val="006597"/>
                </a:solidFill>
                <a:latin typeface="Calibri"/>
              </a:rPr>
              <a:t>Ar-Ge ve </a:t>
            </a:r>
            <a:r>
              <a:rPr lang="tr-TR" sz="1400" b="1" dirty="0" err="1">
                <a:solidFill>
                  <a:srgbClr val="006597"/>
                </a:solidFill>
                <a:latin typeface="Calibri"/>
              </a:rPr>
              <a:t>inovasyon</a:t>
            </a:r>
            <a:r>
              <a:rPr lang="tr-TR" sz="1400" b="1" dirty="0">
                <a:solidFill>
                  <a:srgbClr val="006597"/>
                </a:solidFill>
                <a:latin typeface="Calibri"/>
              </a:rPr>
              <a:t> faaliyetleri ülkemizde gerçekleştirilen teknolojik ürünlerin uluslararası pazarlarda yer alması, ihracatın artırılması, yerli teknoloji yoğun başlangıç işletmelerinin gelişmiş girişimcilik ekosistemleri içerisinde yer alması için, uluslararası kuluçka merkezi kurulmasını ve işletmelerin hızlandırma programlarına katılmasını desteklemektir.</a:t>
            </a:r>
          </a:p>
        </p:txBody>
      </p:sp>
      <p:pic>
        <p:nvPicPr>
          <p:cNvPr id="1026" name="Picture 2"/>
          <p:cNvPicPr>
            <a:picLocks noChangeAspect="1" noChangeArrowheads="1"/>
          </p:cNvPicPr>
          <p:nvPr/>
        </p:nvPicPr>
        <p:blipFill>
          <a:blip r:embed="rId4" cstate="print"/>
          <a:srcRect/>
          <a:stretch>
            <a:fillRect/>
          </a:stretch>
        </p:blipFill>
        <p:spPr bwMode="auto">
          <a:xfrm>
            <a:off x="630819" y="1346931"/>
            <a:ext cx="276225" cy="265712"/>
          </a:xfrm>
          <a:prstGeom prst="rect">
            <a:avLst/>
          </a:prstGeom>
          <a:noFill/>
          <a:ln w="9525">
            <a:noFill/>
            <a:miter lim="800000"/>
            <a:headEnd/>
            <a:tailEnd/>
          </a:ln>
        </p:spPr>
      </p:pic>
      <p:sp>
        <p:nvSpPr>
          <p:cNvPr id="62467" name="Rectangle 3"/>
          <p:cNvSpPr>
            <a:spLocks noChangeArrowheads="1"/>
          </p:cNvSpPr>
          <p:nvPr/>
        </p:nvSpPr>
        <p:spPr bwMode="auto">
          <a:xfrm>
            <a:off x="0" y="-94674"/>
            <a:ext cx="213520" cy="21464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tr-TR" sz="800">
                <a:solidFill>
                  <a:srgbClr val="000000"/>
                </a:solidFill>
                <a:latin typeface="Arial" pitchFamily="34" charset="0"/>
                <a:cs typeface="Arial" pitchFamily="34" charset="0"/>
              </a:rPr>
              <a:t> </a:t>
            </a:r>
            <a:endParaRPr lang="tr-TR">
              <a:solidFill>
                <a:prstClr val="black"/>
              </a:solidFill>
              <a:latin typeface="Arial" pitchFamily="34" charset="0"/>
              <a:cs typeface="Arial" pitchFamily="34" charset="0"/>
            </a:endParaRPr>
          </a:p>
        </p:txBody>
      </p:sp>
      <p:graphicFrame>
        <p:nvGraphicFramePr>
          <p:cNvPr id="12" name="30 Tablo"/>
          <p:cNvGraphicFramePr>
            <a:graphicFrameLocks noGrp="1"/>
          </p:cNvGraphicFramePr>
          <p:nvPr>
            <p:extLst/>
          </p:nvPr>
        </p:nvGraphicFramePr>
        <p:xfrm>
          <a:off x="214316" y="2411923"/>
          <a:ext cx="8643937" cy="3730548"/>
        </p:xfrm>
        <a:graphic>
          <a:graphicData uri="http://schemas.openxmlformats.org/drawingml/2006/table">
            <a:tbl>
              <a:tblPr/>
              <a:tblGrid>
                <a:gridCol w="1285875"/>
                <a:gridCol w="4929187"/>
                <a:gridCol w="2428875"/>
              </a:tblGrid>
              <a:tr h="537224">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400" b="0"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93" marR="68593" marT="0" marB="0" anchor="ctr" horzOverflow="overflow">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AD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Uluslararası Kuluçka Merkezi Kurma Programı</a:t>
                      </a:r>
                      <a:endParaRPr kumimoji="0" lang="tr-T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93" marR="68593" marT="0" marB="0" anchor="ctr" horzOverflow="overflow">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AD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Uluslararası Hızlandırıcı Programı</a:t>
                      </a:r>
                      <a:endPar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93" marR="68593" marT="0" marB="0" horzOverflow="overflow">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lnTlToBr>
                      <a:noFill/>
                    </a:lnTlToBr>
                    <a:lnBlToTr>
                      <a:noFill/>
                    </a:lnBlToTr>
                    <a:solidFill>
                      <a:srgbClr val="00BAD5"/>
                    </a:solidFill>
                  </a:tcPr>
                </a:tc>
              </a:tr>
              <a:tr h="32608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Program Süresi</a:t>
                      </a:r>
                      <a:endPar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93" marR="68593" marT="0" marB="0" anchor="ctr" horzOverflow="overflow">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BAD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Yıl</a:t>
                      </a:r>
                    </a:p>
                  </a:txBody>
                  <a:tcPr marL="68593" marR="68593" marT="0" marB="0" anchor="ctr" horzOverflow="overflow">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BAD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 Yıl</a:t>
                      </a:r>
                    </a:p>
                  </a:txBody>
                  <a:tcPr marL="68593" marR="68593" marT="0" marB="0" anchor="ctr" horzOverflow="overflow">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lnTlToBr>
                      <a:noFill/>
                    </a:lnTlToBr>
                    <a:lnBlToTr>
                      <a:noFill/>
                    </a:lnBlToTr>
                    <a:noFill/>
                  </a:tcPr>
                </a:tc>
              </a:tr>
              <a:tr h="96257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Destek Oranı</a:t>
                      </a:r>
                      <a:endPar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93" marR="68593" marT="0" marB="0" anchor="ctr" horzOverflow="overflow">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Kuruluş ve Donanım Desteği  →  %80</a:t>
                      </a:r>
                      <a:endParaRPr kumimoji="0" lang="tr-T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Operasyonel</a:t>
                      </a: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Giderler Desteği  →  1. ve 2. Yıl %80</a:t>
                      </a:r>
                      <a:endParaRPr kumimoji="0" lang="tr-T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3., 4. ve 5. Yıl % 60</a:t>
                      </a:r>
                      <a:endParaRPr kumimoji="0" lang="tr-T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93" marR="68593" marT="0" marB="0" anchor="ctr" horzOverflow="overflow">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cs typeface="Calibri" pitchFamily="34" charset="0"/>
                        </a:rPr>
                        <a:t>%</a:t>
                      </a: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80</a:t>
                      </a:r>
                      <a:endParaRPr kumimoji="0" lang="tr-T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93" marR="68593" marT="0" marB="0" anchor="ctr" horzOverflow="overflow">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lnTlToBr>
                      <a:noFill/>
                    </a:lnTlToBr>
                    <a:lnBlToTr>
                      <a:noFill/>
                    </a:lnBlToTr>
                    <a:noFill/>
                  </a:tcPr>
                </a:tc>
              </a:tr>
              <a:tr h="109070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Destek Üst Limiti</a:t>
                      </a:r>
                      <a:endParaRPr kumimoji="0" lang="tr-T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93" marR="68593" marT="0" marB="0" anchor="ctr" horzOverflow="overflow">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Kuruluş ve Donanım Desteği kapsamında </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100.000 ABD Doları </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Operasyonel</a:t>
                      </a: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Giderler Desteği kapsamında </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3.750.000 ABD Doları</a:t>
                      </a:r>
                    </a:p>
                  </a:txBody>
                  <a:tcPr marL="68593" marR="68593" marT="0" marB="0" anchor="ctr" horzOverflow="overflow">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60.000 ABD Doları</a:t>
                      </a:r>
                    </a:p>
                  </a:txBody>
                  <a:tcPr marL="68593" marR="68593" marT="0" marB="0" anchor="ctr" horzOverflow="overflow">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lnTlToBr>
                      <a:noFill/>
                    </a:lnTlToBr>
                    <a:lnBlToTr>
                      <a:noFill/>
                    </a:lnBlToTr>
                    <a:noFill/>
                  </a:tcPr>
                </a:tc>
              </a:tr>
              <a:tr h="8139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Başvuru</a:t>
                      </a:r>
                    </a:p>
                  </a:txBody>
                  <a:tcPr marL="68593" marR="68593" marT="0" marB="0" anchor="ctr" horzOverflow="overflow">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cs typeface="Arial" pitchFamily="34" charset="0"/>
                        </a:rPr>
                        <a:t>Üniversiteler, üniversitelerin bu amaçla kurulmuş iştirakleri ve teknoloji geliştirme bölgesi yönetici şirketleri tek başına ya da konsorsiyum olarak başvuru yapmaları halinde faydalanabilir</a:t>
                      </a:r>
                      <a:endParaRPr kumimoji="0" lang="tr-TR"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93" marR="68593" marT="0" marB="0" anchor="ctr" horzOverflow="overflow">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Küçük ve Orta Ölçekli İşletmeler faydalanabilir</a:t>
                      </a:r>
                    </a:p>
                  </a:txBody>
                  <a:tcPr marL="68593" marR="68593" marT="0" marB="0" anchor="ctr" horzOverflow="overflow">
                    <a:lnL w="76200" cap="flat" cmpd="sng" algn="ctr">
                      <a:solidFill>
                        <a:srgbClr val="00BAD5"/>
                      </a:solidFill>
                      <a:prstDash val="solid"/>
                      <a:round/>
                      <a:headEnd type="none" w="med" len="med"/>
                      <a:tailEnd type="none" w="med" len="med"/>
                    </a:lnL>
                    <a:lnR w="76200" cap="flat" cmpd="sng" algn="ctr">
                      <a:solidFill>
                        <a:srgbClr val="00BAD5"/>
                      </a:solidFill>
                      <a:prstDash val="solid"/>
                      <a:round/>
                      <a:headEnd type="none" w="med" len="med"/>
                      <a:tailEnd type="none" w="med" len="med"/>
                    </a:lnR>
                    <a:lnT w="76200" cap="flat" cmpd="sng" algn="ctr">
                      <a:solidFill>
                        <a:srgbClr val="00BAD5"/>
                      </a:solidFill>
                      <a:prstDash val="solid"/>
                      <a:round/>
                      <a:headEnd type="none" w="med" len="med"/>
                      <a:tailEnd type="none" w="med" len="med"/>
                    </a:lnT>
                    <a:lnB w="76200" cap="flat" cmpd="sng" algn="ctr">
                      <a:solidFill>
                        <a:srgbClr val="00BAD5"/>
                      </a:solidFill>
                      <a:prstDash val="solid"/>
                      <a:round/>
                      <a:headEnd type="none" w="med" len="med"/>
                      <a:tailEnd type="none" w="med" len="med"/>
                    </a:lnB>
                    <a:lnTlToBr>
                      <a:noFill/>
                    </a:lnTlToBr>
                    <a:lnBlToTr>
                      <a:noFill/>
                    </a:lnBlToTr>
                    <a:noFill/>
                  </a:tcPr>
                </a:tc>
              </a:tr>
            </a:tbl>
          </a:graphicData>
        </a:graphic>
      </p:graphicFrame>
      <p:sp>
        <p:nvSpPr>
          <p:cNvPr id="2" name="Slayt Numarası Yer Tutucusu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21</a:t>
            </a:fld>
            <a:endParaRPr lang="en-CA">
              <a:solidFill>
                <a:prstClr val="black">
                  <a:tint val="75000"/>
                </a:prstClr>
              </a:solidFill>
            </a:endParaRPr>
          </a:p>
        </p:txBody>
      </p:sp>
    </p:spTree>
    <p:extLst>
      <p:ext uri="{BB962C8B-B14F-4D97-AF65-F5344CB8AC3E}">
        <p14:creationId xmlns:p14="http://schemas.microsoft.com/office/powerpoint/2010/main" val="1698969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8172400" y="188038"/>
            <a:ext cx="720080" cy="506032"/>
          </a:xfrm>
          <a:prstGeom prst="rect">
            <a:avLst/>
          </a:prstGeom>
          <a:noFill/>
          <a:ln w="9525">
            <a:noFill/>
            <a:miter lim="800000"/>
            <a:headEnd/>
            <a:tailEnd/>
          </a:ln>
        </p:spPr>
      </p:pic>
      <p:sp>
        <p:nvSpPr>
          <p:cNvPr id="7" name="6 Metin kutusu"/>
          <p:cNvSpPr txBox="1"/>
          <p:nvPr/>
        </p:nvSpPr>
        <p:spPr>
          <a:xfrm>
            <a:off x="1115631" y="905376"/>
            <a:ext cx="184731" cy="367964"/>
          </a:xfrm>
          <a:prstGeom prst="rect">
            <a:avLst/>
          </a:prstGeom>
          <a:noFill/>
        </p:spPr>
        <p:txBody>
          <a:bodyPr wrap="none" rtlCol="0">
            <a:spAutoFit/>
          </a:bodyPr>
          <a:lstStyle/>
          <a:p>
            <a:pPr fontAlgn="auto">
              <a:spcBef>
                <a:spcPts val="0"/>
              </a:spcBef>
              <a:spcAft>
                <a:spcPts val="0"/>
              </a:spcAft>
            </a:pPr>
            <a:endParaRPr lang="tr-TR" dirty="0">
              <a:solidFill>
                <a:prstClr val="black"/>
              </a:solidFill>
              <a:latin typeface="Calibri"/>
            </a:endParaRPr>
          </a:p>
        </p:txBody>
      </p:sp>
      <p:sp>
        <p:nvSpPr>
          <p:cNvPr id="8" name="7 Metin kutusu"/>
          <p:cNvSpPr txBox="1"/>
          <p:nvPr/>
        </p:nvSpPr>
        <p:spPr>
          <a:xfrm>
            <a:off x="971600" y="1264066"/>
            <a:ext cx="7920880" cy="4538222"/>
          </a:xfrm>
          <a:prstGeom prst="rect">
            <a:avLst/>
          </a:prstGeom>
          <a:noFill/>
        </p:spPr>
        <p:txBody>
          <a:bodyPr wrap="square" rtlCol="0">
            <a:spAutoFit/>
          </a:bodyPr>
          <a:lstStyle/>
          <a:p>
            <a:pPr algn="just" fontAlgn="auto">
              <a:spcBef>
                <a:spcPts val="0"/>
              </a:spcBef>
              <a:spcAft>
                <a:spcPts val="0"/>
              </a:spcAft>
            </a:pPr>
            <a:r>
              <a:rPr lang="tr-TR" sz="1900" dirty="0">
                <a:solidFill>
                  <a:srgbClr val="006597"/>
                </a:solidFill>
                <a:latin typeface="Calibri"/>
              </a:rPr>
              <a:t>Destek programı kapsamında Amerika Birleşik Devletleri’nde 3 adet Uluslararası Kuluçka Merkezi kurulması için İdare Başkanlığımız tarafından 01.01.2016 – 31.03.2016 tarihleri arasında programa başvuru alınmak üzere çağrıya çıkılmış olup hedef kitleden </a:t>
            </a:r>
            <a:r>
              <a:rPr lang="tr-TR" sz="1900" dirty="0">
                <a:solidFill>
                  <a:srgbClr val="FF0000"/>
                </a:solidFill>
                <a:latin typeface="Calibri"/>
              </a:rPr>
              <a:t>5 adet </a:t>
            </a:r>
            <a:r>
              <a:rPr lang="tr-TR" sz="1900" dirty="0">
                <a:solidFill>
                  <a:srgbClr val="006597"/>
                </a:solidFill>
                <a:latin typeface="Calibri"/>
              </a:rPr>
              <a:t>başvurudan 3’ü desteklenmeye uygun bulunmuştur.</a:t>
            </a:r>
          </a:p>
          <a:p>
            <a:pPr algn="just" fontAlgn="auto">
              <a:spcBef>
                <a:spcPts val="0"/>
              </a:spcBef>
              <a:spcAft>
                <a:spcPts val="0"/>
              </a:spcAft>
            </a:pPr>
            <a:endParaRPr lang="tr-TR" sz="1900" dirty="0">
              <a:solidFill>
                <a:srgbClr val="006597"/>
              </a:solidFill>
              <a:latin typeface="Calibri"/>
            </a:endParaRPr>
          </a:p>
          <a:p>
            <a:pPr algn="just" fontAlgn="auto">
              <a:spcBef>
                <a:spcPts val="0"/>
              </a:spcBef>
              <a:spcAft>
                <a:spcPts val="0"/>
              </a:spcAft>
            </a:pPr>
            <a:r>
              <a:rPr lang="tr-TR" sz="1900" dirty="0">
                <a:solidFill>
                  <a:srgbClr val="006597"/>
                </a:solidFill>
                <a:latin typeface="Calibri"/>
              </a:rPr>
              <a:t>Başvuru Sahipleri; </a:t>
            </a:r>
          </a:p>
          <a:p>
            <a:pPr marL="285750" indent="-285750" algn="just" fontAlgn="auto">
              <a:spcBef>
                <a:spcPts val="0"/>
              </a:spcBef>
              <a:spcAft>
                <a:spcPts val="0"/>
              </a:spcAft>
              <a:buFont typeface="Wingdings" pitchFamily="2" charset="2"/>
              <a:buChar char="q"/>
            </a:pPr>
            <a:r>
              <a:rPr lang="tr-TR" sz="1900" dirty="0">
                <a:solidFill>
                  <a:srgbClr val="FF0000"/>
                </a:solidFill>
                <a:latin typeface="Calibri"/>
              </a:rPr>
              <a:t>ODTÜ TEKNOKENT, </a:t>
            </a:r>
            <a:r>
              <a:rPr lang="tr-TR" sz="2000" dirty="0">
                <a:solidFill>
                  <a:srgbClr val="FF0000"/>
                </a:solidFill>
                <a:latin typeface="Calibri"/>
              </a:rPr>
              <a:t>(San Francisco)</a:t>
            </a:r>
            <a:endParaRPr lang="tr-TR" sz="1900" dirty="0">
              <a:solidFill>
                <a:srgbClr val="FF0000"/>
              </a:solidFill>
              <a:latin typeface="Calibri"/>
            </a:endParaRPr>
          </a:p>
          <a:p>
            <a:pPr marL="285750" indent="-285750" algn="just" fontAlgn="auto">
              <a:spcBef>
                <a:spcPts val="0"/>
              </a:spcBef>
              <a:spcAft>
                <a:spcPts val="0"/>
              </a:spcAft>
              <a:buFont typeface="Wingdings" pitchFamily="2" charset="2"/>
              <a:buChar char="q"/>
            </a:pPr>
            <a:r>
              <a:rPr lang="tr-TR" sz="1900" dirty="0">
                <a:solidFill>
                  <a:srgbClr val="FF0000"/>
                </a:solidFill>
                <a:latin typeface="Calibri"/>
              </a:rPr>
              <a:t>YILDIZ TGB TEKNOPARK A.Ş, </a:t>
            </a:r>
            <a:r>
              <a:rPr lang="tr-TR" sz="2000" dirty="0">
                <a:solidFill>
                  <a:srgbClr val="FF0000"/>
                </a:solidFill>
                <a:latin typeface="Calibri"/>
              </a:rPr>
              <a:t>(San Francisco)</a:t>
            </a:r>
            <a:endParaRPr lang="tr-TR" sz="1900" dirty="0">
              <a:solidFill>
                <a:srgbClr val="FF0000"/>
              </a:solidFill>
              <a:latin typeface="Calibri"/>
            </a:endParaRPr>
          </a:p>
          <a:p>
            <a:pPr marL="285750" indent="-285750" algn="just" fontAlgn="auto">
              <a:spcBef>
                <a:spcPts val="0"/>
              </a:spcBef>
              <a:spcAft>
                <a:spcPts val="0"/>
              </a:spcAft>
              <a:buFont typeface="Wingdings" pitchFamily="2" charset="2"/>
              <a:buChar char="q"/>
            </a:pPr>
            <a:r>
              <a:rPr lang="tr-TR" sz="1900" dirty="0">
                <a:solidFill>
                  <a:srgbClr val="FF0000"/>
                </a:solidFill>
                <a:latin typeface="Calibri"/>
              </a:rPr>
              <a:t>FİNANS TEKNOPARK, </a:t>
            </a:r>
            <a:r>
              <a:rPr lang="tr-TR" sz="2000" dirty="0">
                <a:solidFill>
                  <a:srgbClr val="FF0000"/>
                </a:solidFill>
                <a:latin typeface="Calibri"/>
              </a:rPr>
              <a:t>(</a:t>
            </a:r>
            <a:r>
              <a:rPr lang="tr-TR" sz="2000" dirty="0" smtClean="0">
                <a:solidFill>
                  <a:srgbClr val="FF0000"/>
                </a:solidFill>
                <a:latin typeface="Calibri"/>
              </a:rPr>
              <a:t>New York</a:t>
            </a:r>
            <a:r>
              <a:rPr lang="tr-TR" sz="2000" dirty="0">
                <a:solidFill>
                  <a:srgbClr val="FF0000"/>
                </a:solidFill>
                <a:latin typeface="Calibri"/>
              </a:rPr>
              <a:t>)</a:t>
            </a:r>
          </a:p>
          <a:p>
            <a:pPr marL="285750" indent="-285750" algn="just" fontAlgn="auto">
              <a:spcBef>
                <a:spcPts val="0"/>
              </a:spcBef>
              <a:spcAft>
                <a:spcPts val="0"/>
              </a:spcAft>
              <a:buFont typeface="Wingdings" pitchFamily="2" charset="2"/>
              <a:buChar char="q"/>
            </a:pPr>
            <a:r>
              <a:rPr lang="tr-TR" sz="1900" dirty="0">
                <a:solidFill>
                  <a:srgbClr val="006597"/>
                </a:solidFill>
                <a:latin typeface="Calibri"/>
              </a:rPr>
              <a:t>TOBB EKONOMİ VE TEKNOLOJİ ÜNİVERSİTESİ,</a:t>
            </a:r>
          </a:p>
          <a:p>
            <a:pPr marL="285750" indent="-285750" algn="just" fontAlgn="auto">
              <a:spcBef>
                <a:spcPts val="0"/>
              </a:spcBef>
              <a:spcAft>
                <a:spcPts val="0"/>
              </a:spcAft>
              <a:buFont typeface="Wingdings" pitchFamily="2" charset="2"/>
              <a:buChar char="q"/>
            </a:pPr>
            <a:r>
              <a:rPr lang="tr-TR" sz="1900" dirty="0">
                <a:solidFill>
                  <a:srgbClr val="006597"/>
                </a:solidFill>
                <a:latin typeface="Calibri"/>
              </a:rPr>
              <a:t>MARMARA </a:t>
            </a:r>
            <a:r>
              <a:rPr lang="tr-TR" sz="1900" dirty="0" err="1">
                <a:solidFill>
                  <a:srgbClr val="006597"/>
                </a:solidFill>
                <a:latin typeface="Calibri"/>
              </a:rPr>
              <a:t>TEKNOKENT’dir</a:t>
            </a:r>
            <a:r>
              <a:rPr lang="tr-TR" sz="1900" dirty="0">
                <a:solidFill>
                  <a:srgbClr val="006597"/>
                </a:solidFill>
                <a:latin typeface="Calibri"/>
              </a:rPr>
              <a:t>. </a:t>
            </a:r>
          </a:p>
          <a:p>
            <a:pPr algn="just" fontAlgn="auto">
              <a:spcBef>
                <a:spcPts val="0"/>
              </a:spcBef>
              <a:spcAft>
                <a:spcPts val="0"/>
              </a:spcAft>
            </a:pPr>
            <a:endParaRPr lang="tr-TR" sz="1900" dirty="0">
              <a:solidFill>
                <a:srgbClr val="006597"/>
              </a:solidFill>
              <a:latin typeface="Calibri"/>
            </a:endParaRPr>
          </a:p>
          <a:p>
            <a:pPr algn="just" fontAlgn="auto">
              <a:spcBef>
                <a:spcPts val="0"/>
              </a:spcBef>
              <a:spcAft>
                <a:spcPts val="0"/>
              </a:spcAft>
            </a:pPr>
            <a:r>
              <a:rPr lang="tr-TR" sz="1900" dirty="0">
                <a:solidFill>
                  <a:srgbClr val="006597"/>
                </a:solidFill>
                <a:latin typeface="Calibri"/>
              </a:rPr>
              <a:t>Taahhütname veren ODTÜ TEKNOKENT ve YILDIZ TGB TEKNOPARK A.Ş.’</a:t>
            </a:r>
            <a:r>
              <a:rPr lang="tr-TR" sz="1900" dirty="0" err="1">
                <a:solidFill>
                  <a:srgbClr val="006597"/>
                </a:solidFill>
                <a:latin typeface="Calibri"/>
              </a:rPr>
              <a:t>nin</a:t>
            </a:r>
            <a:r>
              <a:rPr lang="tr-TR" sz="1900" dirty="0">
                <a:solidFill>
                  <a:srgbClr val="006597"/>
                </a:solidFill>
                <a:latin typeface="Calibri"/>
              </a:rPr>
              <a:t> destek süreçleri devam etmektedir.</a:t>
            </a:r>
          </a:p>
        </p:txBody>
      </p:sp>
      <p:pic>
        <p:nvPicPr>
          <p:cNvPr id="1026" name="Picture 2"/>
          <p:cNvPicPr>
            <a:picLocks noChangeAspect="1" noChangeArrowheads="1"/>
          </p:cNvPicPr>
          <p:nvPr/>
        </p:nvPicPr>
        <p:blipFill>
          <a:blip r:embed="rId4" cstate="print"/>
          <a:srcRect/>
          <a:stretch>
            <a:fillRect/>
          </a:stretch>
        </p:blipFill>
        <p:spPr bwMode="auto">
          <a:xfrm>
            <a:off x="683589" y="1357056"/>
            <a:ext cx="276225" cy="265712"/>
          </a:xfrm>
          <a:prstGeom prst="rect">
            <a:avLst/>
          </a:prstGeom>
          <a:noFill/>
          <a:ln w="9525">
            <a:noFill/>
            <a:miter lim="800000"/>
            <a:headEnd/>
            <a:tailEnd/>
          </a:ln>
        </p:spPr>
      </p:pic>
      <p:sp>
        <p:nvSpPr>
          <p:cNvPr id="62467" name="Rectangle 3"/>
          <p:cNvSpPr>
            <a:spLocks noChangeArrowheads="1"/>
          </p:cNvSpPr>
          <p:nvPr/>
        </p:nvSpPr>
        <p:spPr bwMode="auto">
          <a:xfrm>
            <a:off x="0" y="-94674"/>
            <a:ext cx="213520" cy="21464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tr-TR" sz="800">
                <a:solidFill>
                  <a:srgbClr val="000000"/>
                </a:solidFill>
                <a:latin typeface="Arial" pitchFamily="34" charset="0"/>
                <a:cs typeface="Arial" pitchFamily="34" charset="0"/>
              </a:rPr>
              <a:t> </a:t>
            </a:r>
            <a:endParaRPr lang="tr-TR">
              <a:solidFill>
                <a:prstClr val="black"/>
              </a:solidFill>
              <a:latin typeface="Arial" pitchFamily="34" charset="0"/>
              <a:cs typeface="Arial" pitchFamily="34" charset="0"/>
            </a:endParaRPr>
          </a:p>
        </p:txBody>
      </p:sp>
      <p:pic>
        <p:nvPicPr>
          <p:cNvPr id="11" name="Picture 2"/>
          <p:cNvPicPr>
            <a:picLocks noChangeAspect="1" noChangeArrowheads="1"/>
          </p:cNvPicPr>
          <p:nvPr/>
        </p:nvPicPr>
        <p:blipFill>
          <a:blip r:embed="rId4" cstate="print"/>
          <a:srcRect/>
          <a:stretch>
            <a:fillRect/>
          </a:stretch>
        </p:blipFill>
        <p:spPr bwMode="auto">
          <a:xfrm>
            <a:off x="712775" y="3106885"/>
            <a:ext cx="276225" cy="265712"/>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17606" y="5131715"/>
            <a:ext cx="276225" cy="265712"/>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22</a:t>
            </a:fld>
            <a:endParaRPr lang="en-CA" dirty="0">
              <a:solidFill>
                <a:prstClr val="black">
                  <a:tint val="75000"/>
                </a:prstClr>
              </a:solidFill>
            </a:endParaRPr>
          </a:p>
        </p:txBody>
      </p:sp>
      <p:sp>
        <p:nvSpPr>
          <p:cNvPr id="12" name="4 Metin kutusu"/>
          <p:cNvSpPr txBox="1"/>
          <p:nvPr/>
        </p:nvSpPr>
        <p:spPr>
          <a:xfrm>
            <a:off x="89535" y="177167"/>
            <a:ext cx="8280920" cy="459955"/>
          </a:xfrm>
          <a:prstGeom prst="rect">
            <a:avLst/>
          </a:prstGeom>
          <a:noFill/>
        </p:spPr>
        <p:txBody>
          <a:bodyPr wrap="square" rtlCol="0">
            <a:spAutoFit/>
          </a:bodyPr>
          <a:lstStyle/>
          <a:p>
            <a:pPr fontAlgn="auto">
              <a:spcBef>
                <a:spcPts val="0"/>
              </a:spcBef>
              <a:spcAft>
                <a:spcPts val="0"/>
              </a:spcAft>
            </a:pPr>
            <a:r>
              <a:rPr lang="tr-TR" sz="2400" b="1" dirty="0" smtClean="0">
                <a:solidFill>
                  <a:srgbClr val="F9A91C"/>
                </a:solidFill>
                <a:latin typeface="Calibri"/>
              </a:rPr>
              <a:t>7. </a:t>
            </a:r>
            <a:r>
              <a:rPr lang="tr-TR" sz="2400" b="1" dirty="0">
                <a:solidFill>
                  <a:srgbClr val="F9A91C"/>
                </a:solidFill>
                <a:latin typeface="Calibri"/>
              </a:rPr>
              <a:t>Uluslararası Kuluçka Merkezi ve Hızlandırıcı Destek Programı</a:t>
            </a:r>
          </a:p>
        </p:txBody>
      </p:sp>
    </p:spTree>
    <p:extLst>
      <p:ext uri="{BB962C8B-B14F-4D97-AF65-F5344CB8AC3E}">
        <p14:creationId xmlns:p14="http://schemas.microsoft.com/office/powerpoint/2010/main" val="954225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8172400" y="188037"/>
            <a:ext cx="720080" cy="506032"/>
          </a:xfrm>
          <a:prstGeom prst="rect">
            <a:avLst/>
          </a:prstGeom>
          <a:noFill/>
          <a:ln w="9525">
            <a:noFill/>
            <a:miter lim="800000"/>
            <a:headEnd/>
            <a:tailEnd/>
          </a:ln>
        </p:spPr>
      </p:pic>
      <p:sp>
        <p:nvSpPr>
          <p:cNvPr id="5" name="4 Metin kutusu"/>
          <p:cNvSpPr txBox="1"/>
          <p:nvPr/>
        </p:nvSpPr>
        <p:spPr>
          <a:xfrm>
            <a:off x="179512" y="187944"/>
            <a:ext cx="7848872" cy="827919"/>
          </a:xfrm>
          <a:prstGeom prst="rect">
            <a:avLst/>
          </a:prstGeom>
          <a:noFill/>
        </p:spPr>
        <p:txBody>
          <a:bodyPr wrap="square" rtlCol="0">
            <a:spAutoFit/>
          </a:bodyPr>
          <a:lstStyle/>
          <a:p>
            <a:pPr fontAlgn="auto">
              <a:spcBef>
                <a:spcPts val="0"/>
              </a:spcBef>
              <a:spcAft>
                <a:spcPts val="0"/>
              </a:spcAft>
            </a:pPr>
            <a:r>
              <a:rPr lang="tr-TR" sz="2400" b="1" dirty="0" smtClean="0">
                <a:solidFill>
                  <a:srgbClr val="F9A91C"/>
                </a:solidFill>
                <a:latin typeface="Calibri"/>
              </a:rPr>
              <a:t>8. </a:t>
            </a:r>
            <a:r>
              <a:rPr lang="tr-TR" sz="2400" b="1" dirty="0">
                <a:solidFill>
                  <a:srgbClr val="F9A91C"/>
                </a:solidFill>
                <a:latin typeface="Calibri"/>
              </a:rPr>
              <a:t>Teknolojik Ürün, Tanıtım ve Pazarlama (TEKNOPAZAR) Destek Programı</a:t>
            </a:r>
          </a:p>
        </p:txBody>
      </p:sp>
      <p:sp>
        <p:nvSpPr>
          <p:cNvPr id="6" name="5 Metin kutusu"/>
          <p:cNvSpPr txBox="1"/>
          <p:nvPr/>
        </p:nvSpPr>
        <p:spPr>
          <a:xfrm>
            <a:off x="395538" y="2505048"/>
            <a:ext cx="1887761" cy="337300"/>
          </a:xfrm>
          <a:prstGeom prst="rect">
            <a:avLst/>
          </a:prstGeom>
          <a:noFill/>
        </p:spPr>
        <p:txBody>
          <a:bodyPr wrap="none" rtlCol="0">
            <a:spAutoFit/>
          </a:bodyPr>
          <a:lstStyle/>
          <a:p>
            <a:pPr fontAlgn="auto">
              <a:spcBef>
                <a:spcPts val="0"/>
              </a:spcBef>
              <a:spcAft>
                <a:spcPts val="0"/>
              </a:spcAft>
            </a:pPr>
            <a:r>
              <a:rPr lang="tr-TR" sz="1600" b="1" dirty="0">
                <a:solidFill>
                  <a:srgbClr val="F79646">
                    <a:lumMod val="75000"/>
                  </a:srgbClr>
                </a:solidFill>
                <a:latin typeface="Calibri"/>
                <a:cs typeface="Arial" charset="0"/>
              </a:rPr>
              <a:t>Kimler Başvurabilir?</a:t>
            </a:r>
          </a:p>
        </p:txBody>
      </p:sp>
      <p:sp>
        <p:nvSpPr>
          <p:cNvPr id="8" name="7 Metin kutusu"/>
          <p:cNvSpPr txBox="1"/>
          <p:nvPr/>
        </p:nvSpPr>
        <p:spPr>
          <a:xfrm>
            <a:off x="912168" y="1117863"/>
            <a:ext cx="7920880" cy="1318537"/>
          </a:xfrm>
          <a:prstGeom prst="rect">
            <a:avLst/>
          </a:prstGeom>
          <a:noFill/>
        </p:spPr>
        <p:txBody>
          <a:bodyPr wrap="square" rtlCol="0">
            <a:spAutoFit/>
          </a:bodyPr>
          <a:lstStyle/>
          <a:p>
            <a:pPr algn="just" fontAlgn="auto">
              <a:spcBef>
                <a:spcPts val="0"/>
              </a:spcBef>
              <a:spcAft>
                <a:spcPts val="0"/>
              </a:spcAft>
            </a:pPr>
            <a:r>
              <a:rPr lang="tr-TR" sz="1600" dirty="0">
                <a:solidFill>
                  <a:srgbClr val="006597"/>
                </a:solidFill>
                <a:latin typeface="Calibri"/>
              </a:rPr>
              <a:t>Bakanlığımıza bağlı Bilim ve Teknoloji Genel Müdürlüğü uhdesinde yürütülmekte olan </a:t>
            </a:r>
            <a:r>
              <a:rPr lang="tr-TR" sz="1600" dirty="0" smtClean="0">
                <a:solidFill>
                  <a:srgbClr val="006597"/>
                </a:solidFill>
                <a:latin typeface="Calibri"/>
              </a:rPr>
              <a:t>TEKNOPAZAR Destek </a:t>
            </a:r>
            <a:r>
              <a:rPr lang="tr-TR" sz="1600" dirty="0">
                <a:solidFill>
                  <a:srgbClr val="006597"/>
                </a:solidFill>
                <a:latin typeface="Calibri"/>
              </a:rPr>
              <a:t>Programı’nın Başkanlığımızca yürütüleceği kararı alınmıştır. </a:t>
            </a:r>
          </a:p>
          <a:p>
            <a:pPr algn="just" fontAlgn="auto">
              <a:spcBef>
                <a:spcPts val="0"/>
              </a:spcBef>
              <a:spcAft>
                <a:spcPts val="0"/>
              </a:spcAft>
            </a:pPr>
            <a:endParaRPr lang="tr-TR" altLang="ja-JP" sz="1600" dirty="0">
              <a:solidFill>
                <a:srgbClr val="006597"/>
              </a:solidFill>
              <a:latin typeface="Calibri"/>
              <a:ea typeface="ＭＳ Ｐゴシック"/>
            </a:endParaRPr>
          </a:p>
          <a:p>
            <a:pPr algn="just" fontAlgn="auto">
              <a:spcBef>
                <a:spcPts val="0"/>
              </a:spcBef>
              <a:spcAft>
                <a:spcPts val="0"/>
              </a:spcAft>
            </a:pPr>
            <a:r>
              <a:rPr lang="tr-TR" altLang="ja-JP" sz="1600" dirty="0">
                <a:solidFill>
                  <a:srgbClr val="006597"/>
                </a:solidFill>
                <a:latin typeface="Calibri"/>
                <a:ea typeface="ＭＳ Ｐゴシック"/>
              </a:rPr>
              <a:t>Bu kapsamda “Teknolojik Ürünlerin Tanıtım ve Pazarlanması Destek Programına İlişkin Protokol” imzalanmış olup devir çalışmaları devam etmektedir.</a:t>
            </a:r>
          </a:p>
        </p:txBody>
      </p:sp>
      <p:pic>
        <p:nvPicPr>
          <p:cNvPr id="1026" name="Picture 2"/>
          <p:cNvPicPr>
            <a:picLocks noChangeAspect="1" noChangeArrowheads="1"/>
          </p:cNvPicPr>
          <p:nvPr/>
        </p:nvPicPr>
        <p:blipFill>
          <a:blip r:embed="rId4" cstate="print"/>
          <a:srcRect/>
          <a:stretch>
            <a:fillRect/>
          </a:stretch>
        </p:blipFill>
        <p:spPr bwMode="auto">
          <a:xfrm>
            <a:off x="674012" y="1196756"/>
            <a:ext cx="276225" cy="265712"/>
          </a:xfrm>
          <a:prstGeom prst="rect">
            <a:avLst/>
          </a:prstGeom>
          <a:noFill/>
          <a:ln w="9525">
            <a:noFill/>
            <a:miter lim="800000"/>
            <a:headEnd/>
            <a:tailEnd/>
          </a:ln>
        </p:spPr>
      </p:pic>
      <p:sp>
        <p:nvSpPr>
          <p:cNvPr id="62467" name="Rectangle 3"/>
          <p:cNvSpPr>
            <a:spLocks noChangeArrowheads="1"/>
          </p:cNvSpPr>
          <p:nvPr/>
        </p:nvSpPr>
        <p:spPr bwMode="auto">
          <a:xfrm>
            <a:off x="0" y="-94674"/>
            <a:ext cx="213520" cy="21464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tr-TR" sz="800">
                <a:solidFill>
                  <a:srgbClr val="000000"/>
                </a:solidFill>
                <a:latin typeface="Arial" pitchFamily="34" charset="0"/>
                <a:cs typeface="Arial" pitchFamily="34" charset="0"/>
              </a:rPr>
              <a:t> </a:t>
            </a:r>
            <a:endParaRPr lang="tr-TR">
              <a:solidFill>
                <a:prstClr val="black"/>
              </a:solidFill>
              <a:latin typeface="Arial" pitchFamily="34" charset="0"/>
              <a:cs typeface="Arial" pitchFamily="34" charset="0"/>
            </a:endParaRPr>
          </a:p>
        </p:txBody>
      </p:sp>
      <p:pic>
        <p:nvPicPr>
          <p:cNvPr id="11" name="Picture 2"/>
          <p:cNvPicPr>
            <a:picLocks noChangeAspect="1" noChangeArrowheads="1"/>
          </p:cNvPicPr>
          <p:nvPr/>
        </p:nvPicPr>
        <p:blipFill>
          <a:blip r:embed="rId4" cstate="print"/>
          <a:srcRect/>
          <a:stretch>
            <a:fillRect/>
          </a:stretch>
        </p:blipFill>
        <p:spPr bwMode="auto">
          <a:xfrm>
            <a:off x="674012" y="1875615"/>
            <a:ext cx="276225" cy="265712"/>
          </a:xfrm>
          <a:prstGeom prst="rect">
            <a:avLst/>
          </a:prstGeom>
          <a:noFill/>
          <a:ln w="9525">
            <a:noFill/>
            <a:miter lim="800000"/>
            <a:headEnd/>
            <a:tailEnd/>
          </a:ln>
        </p:spPr>
      </p:pic>
      <p:sp>
        <p:nvSpPr>
          <p:cNvPr id="13" name="Dikdörtgen 12"/>
          <p:cNvSpPr/>
          <p:nvPr/>
        </p:nvSpPr>
        <p:spPr>
          <a:xfrm>
            <a:off x="996752" y="2842373"/>
            <a:ext cx="7751712" cy="1349201"/>
          </a:xfrm>
          <a:prstGeom prst="rect">
            <a:avLst/>
          </a:prstGeom>
        </p:spPr>
        <p:txBody>
          <a:bodyPr wrap="square">
            <a:spAutoFit/>
          </a:bodyPr>
          <a:lstStyle/>
          <a:p>
            <a:pPr marL="285750" indent="-285750" algn="just" fontAlgn="auto">
              <a:spcBef>
                <a:spcPts val="0"/>
              </a:spcBef>
              <a:spcAft>
                <a:spcPts val="0"/>
              </a:spcAft>
              <a:buClr>
                <a:srgbClr val="006597"/>
              </a:buClr>
              <a:buFont typeface="Wingdings" pitchFamily="2" charset="2"/>
              <a:buChar char="q"/>
            </a:pPr>
            <a:r>
              <a:rPr lang="tr-TR" sz="1600" dirty="0">
                <a:solidFill>
                  <a:srgbClr val="006597"/>
                </a:solidFill>
                <a:latin typeface="Calibri"/>
              </a:rPr>
              <a:t>Ar-Ge, yenilik veya tasarım projesi kamu kaynakları ile desteklenerek başarıyla tamamlanan projelerin sonucunda ortaya çıkmış,</a:t>
            </a:r>
          </a:p>
          <a:p>
            <a:pPr marL="285750" indent="-285750" fontAlgn="auto">
              <a:spcBef>
                <a:spcPts val="0"/>
              </a:spcBef>
              <a:spcAft>
                <a:spcPts val="0"/>
              </a:spcAft>
              <a:buClr>
                <a:srgbClr val="006597"/>
              </a:buClr>
              <a:buFont typeface="Wingdings" pitchFamily="2" charset="2"/>
              <a:buChar char="q"/>
            </a:pPr>
            <a:r>
              <a:rPr lang="tr-TR" sz="1600" dirty="0">
                <a:solidFill>
                  <a:srgbClr val="006597"/>
                </a:solidFill>
                <a:latin typeface="Calibri"/>
              </a:rPr>
              <a:t>Patent belgesi ile koruma altına alınmış</a:t>
            </a:r>
          </a:p>
          <a:p>
            <a:pPr marL="285750" indent="-285750" fontAlgn="auto">
              <a:spcBef>
                <a:spcPts val="0"/>
              </a:spcBef>
              <a:spcAft>
                <a:spcPts val="0"/>
              </a:spcAft>
              <a:buClr>
                <a:srgbClr val="006597"/>
              </a:buClr>
              <a:buFont typeface="Wingdings" pitchFamily="2" charset="2"/>
              <a:buChar char="q"/>
            </a:pPr>
            <a:r>
              <a:rPr lang="tr-TR" sz="1600" dirty="0">
                <a:solidFill>
                  <a:srgbClr val="006597"/>
                </a:solidFill>
                <a:latin typeface="Calibri"/>
              </a:rPr>
              <a:t>Teknolojik Ürün (TÜR) Deneyim belgesi almış</a:t>
            </a:r>
          </a:p>
          <a:p>
            <a:pPr marL="285750" indent="-285750" fontAlgn="auto">
              <a:spcBef>
                <a:spcPts val="0"/>
              </a:spcBef>
              <a:spcAft>
                <a:spcPts val="0"/>
              </a:spcAft>
              <a:buClr>
                <a:srgbClr val="006597"/>
              </a:buClr>
              <a:buFont typeface="Wingdings" pitchFamily="2" charset="2"/>
              <a:buChar char="q"/>
            </a:pPr>
            <a:r>
              <a:rPr lang="tr-TR" sz="1600" dirty="0">
                <a:solidFill>
                  <a:srgbClr val="006597"/>
                </a:solidFill>
                <a:latin typeface="Calibri"/>
              </a:rPr>
              <a:t>Teknolojik ürün veya prototipe sahip işletmeler</a:t>
            </a:r>
          </a:p>
        </p:txBody>
      </p:sp>
      <p:sp>
        <p:nvSpPr>
          <p:cNvPr id="30" name="13 Metin kutusu"/>
          <p:cNvSpPr txBox="1"/>
          <p:nvPr/>
        </p:nvSpPr>
        <p:spPr>
          <a:xfrm>
            <a:off x="1187624" y="4851126"/>
            <a:ext cx="2304256" cy="367964"/>
          </a:xfrm>
          <a:prstGeom prst="rect">
            <a:avLst/>
          </a:prstGeom>
          <a:noFill/>
        </p:spPr>
        <p:txBody>
          <a:bodyPr wrap="square" rtlCol="0">
            <a:spAutoFit/>
          </a:bodyPr>
          <a:lstStyle/>
          <a:p>
            <a:pPr fontAlgn="auto">
              <a:spcBef>
                <a:spcPts val="0"/>
              </a:spcBef>
              <a:spcAft>
                <a:spcPts val="0"/>
              </a:spcAft>
            </a:pPr>
            <a:r>
              <a:rPr lang="tr-TR" b="1" dirty="0">
                <a:solidFill>
                  <a:srgbClr val="006597"/>
                </a:solidFill>
                <a:latin typeface="Calibri"/>
              </a:rPr>
              <a:t>Destek Süresi</a:t>
            </a:r>
          </a:p>
        </p:txBody>
      </p:sp>
      <p:sp>
        <p:nvSpPr>
          <p:cNvPr id="32" name="26 Yuvarlatılmış Dikdörtgen"/>
          <p:cNvSpPr/>
          <p:nvPr/>
        </p:nvSpPr>
        <p:spPr>
          <a:xfrm>
            <a:off x="3923928" y="4926374"/>
            <a:ext cx="2247286" cy="283458"/>
          </a:xfrm>
          <a:prstGeom prst="roundRect">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tr-TR" b="1" dirty="0">
                <a:solidFill>
                  <a:srgbClr val="006597"/>
                </a:solidFill>
              </a:rPr>
              <a:t>1 yıl</a:t>
            </a:r>
          </a:p>
        </p:txBody>
      </p:sp>
      <p:sp>
        <p:nvSpPr>
          <p:cNvPr id="33" name="14 Metin kutusu"/>
          <p:cNvSpPr txBox="1"/>
          <p:nvPr/>
        </p:nvSpPr>
        <p:spPr>
          <a:xfrm>
            <a:off x="1187624" y="5209833"/>
            <a:ext cx="2304256" cy="367964"/>
          </a:xfrm>
          <a:prstGeom prst="rect">
            <a:avLst/>
          </a:prstGeom>
          <a:noFill/>
        </p:spPr>
        <p:txBody>
          <a:bodyPr wrap="square" rtlCol="0">
            <a:spAutoFit/>
          </a:bodyPr>
          <a:lstStyle/>
          <a:p>
            <a:pPr fontAlgn="auto">
              <a:spcBef>
                <a:spcPts val="0"/>
              </a:spcBef>
              <a:spcAft>
                <a:spcPts val="0"/>
              </a:spcAft>
            </a:pPr>
            <a:r>
              <a:rPr lang="tr-TR" b="1" dirty="0">
                <a:solidFill>
                  <a:srgbClr val="006597"/>
                </a:solidFill>
                <a:latin typeface="Calibri"/>
              </a:rPr>
              <a:t>Destek Üst Limiti</a:t>
            </a:r>
          </a:p>
        </p:txBody>
      </p:sp>
      <p:sp>
        <p:nvSpPr>
          <p:cNvPr id="35" name="27 Yuvarlatılmış Dikdörtgen"/>
          <p:cNvSpPr/>
          <p:nvPr/>
        </p:nvSpPr>
        <p:spPr>
          <a:xfrm>
            <a:off x="3923928" y="5281578"/>
            <a:ext cx="2254342" cy="282371"/>
          </a:xfrm>
          <a:prstGeom prst="roundRect">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tr-TR" b="1" dirty="0">
                <a:solidFill>
                  <a:srgbClr val="006597"/>
                </a:solidFill>
              </a:rPr>
              <a:t>150.000 TL </a:t>
            </a:r>
          </a:p>
        </p:txBody>
      </p:sp>
      <p:sp>
        <p:nvSpPr>
          <p:cNvPr id="37" name="15 Metin kutusu"/>
          <p:cNvSpPr txBox="1"/>
          <p:nvPr/>
        </p:nvSpPr>
        <p:spPr>
          <a:xfrm>
            <a:off x="1187624" y="4554903"/>
            <a:ext cx="2304256" cy="367964"/>
          </a:xfrm>
          <a:prstGeom prst="rect">
            <a:avLst/>
          </a:prstGeom>
          <a:noFill/>
        </p:spPr>
        <p:txBody>
          <a:bodyPr wrap="square" rtlCol="0">
            <a:spAutoFit/>
          </a:bodyPr>
          <a:lstStyle/>
          <a:p>
            <a:pPr fontAlgn="auto">
              <a:spcBef>
                <a:spcPts val="0"/>
              </a:spcBef>
              <a:spcAft>
                <a:spcPts val="0"/>
              </a:spcAft>
            </a:pPr>
            <a:r>
              <a:rPr lang="tr-TR" b="1" dirty="0">
                <a:solidFill>
                  <a:srgbClr val="006597"/>
                </a:solidFill>
                <a:latin typeface="Calibri"/>
              </a:rPr>
              <a:t>Destek Oranı</a:t>
            </a:r>
          </a:p>
        </p:txBody>
      </p:sp>
      <p:sp>
        <p:nvSpPr>
          <p:cNvPr id="39" name="28 Yuvarlatılmış Dikdörtgen"/>
          <p:cNvSpPr/>
          <p:nvPr/>
        </p:nvSpPr>
        <p:spPr>
          <a:xfrm>
            <a:off x="3923928" y="4564163"/>
            <a:ext cx="2247286" cy="286965"/>
          </a:xfrm>
          <a:prstGeom prst="roundRect">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fontAlgn="auto">
              <a:spcBef>
                <a:spcPts val="0"/>
              </a:spcBef>
              <a:spcAft>
                <a:spcPts val="0"/>
              </a:spcAft>
            </a:pPr>
            <a:r>
              <a:rPr lang="tr-TR" b="1" dirty="0">
                <a:solidFill>
                  <a:srgbClr val="006597"/>
                </a:solidFill>
              </a:rPr>
              <a:t>% 100</a:t>
            </a:r>
          </a:p>
        </p:txBody>
      </p:sp>
      <p:sp>
        <p:nvSpPr>
          <p:cNvPr id="40" name="5 Metin kutusu"/>
          <p:cNvSpPr txBox="1"/>
          <p:nvPr/>
        </p:nvSpPr>
        <p:spPr>
          <a:xfrm>
            <a:off x="395536" y="4205454"/>
            <a:ext cx="1841466" cy="337300"/>
          </a:xfrm>
          <a:prstGeom prst="rect">
            <a:avLst/>
          </a:prstGeom>
          <a:noFill/>
        </p:spPr>
        <p:txBody>
          <a:bodyPr wrap="none" rtlCol="0">
            <a:spAutoFit/>
          </a:bodyPr>
          <a:lstStyle/>
          <a:p>
            <a:pPr fontAlgn="auto">
              <a:spcBef>
                <a:spcPts val="0"/>
              </a:spcBef>
              <a:spcAft>
                <a:spcPts val="0"/>
              </a:spcAft>
            </a:pPr>
            <a:r>
              <a:rPr lang="tr-TR" sz="1600" b="1" dirty="0">
                <a:solidFill>
                  <a:srgbClr val="F79646">
                    <a:lumMod val="75000"/>
                  </a:srgbClr>
                </a:solidFill>
                <a:latin typeface="Calibri"/>
                <a:cs typeface="Arial" charset="0"/>
              </a:rPr>
              <a:t>Destek Üst Limitleri</a:t>
            </a:r>
          </a:p>
        </p:txBody>
      </p:sp>
      <p:pic>
        <p:nvPicPr>
          <p:cNvPr id="43" name="Picture 5"/>
          <p:cNvPicPr>
            <a:picLocks noChangeAspect="1" noChangeArrowheads="1"/>
          </p:cNvPicPr>
          <p:nvPr/>
        </p:nvPicPr>
        <p:blipFill>
          <a:blip r:embed="rId5" cstate="print"/>
          <a:srcRect/>
          <a:stretch>
            <a:fillRect/>
          </a:stretch>
        </p:blipFill>
        <p:spPr bwMode="auto">
          <a:xfrm>
            <a:off x="3059838" y="4539961"/>
            <a:ext cx="646559" cy="279396"/>
          </a:xfrm>
          <a:prstGeom prst="rect">
            <a:avLst/>
          </a:prstGeom>
          <a:noFill/>
          <a:ln w="9525">
            <a:noFill/>
            <a:miter lim="800000"/>
            <a:headEnd/>
            <a:tailEnd/>
          </a:ln>
        </p:spPr>
      </p:pic>
      <p:pic>
        <p:nvPicPr>
          <p:cNvPr id="44" name="Picture 5"/>
          <p:cNvPicPr>
            <a:picLocks noChangeAspect="1" noChangeArrowheads="1"/>
          </p:cNvPicPr>
          <p:nvPr/>
        </p:nvPicPr>
        <p:blipFill>
          <a:blip r:embed="rId5" cstate="print"/>
          <a:srcRect/>
          <a:stretch>
            <a:fillRect/>
          </a:stretch>
        </p:blipFill>
        <p:spPr bwMode="auto">
          <a:xfrm>
            <a:off x="3059838" y="4851130"/>
            <a:ext cx="646559" cy="279396"/>
          </a:xfrm>
          <a:prstGeom prst="rect">
            <a:avLst/>
          </a:prstGeom>
          <a:noFill/>
          <a:ln w="9525">
            <a:noFill/>
            <a:miter lim="800000"/>
            <a:headEnd/>
            <a:tailEnd/>
          </a:ln>
        </p:spPr>
      </p:pic>
      <p:pic>
        <p:nvPicPr>
          <p:cNvPr id="45" name="Picture 5"/>
          <p:cNvPicPr>
            <a:picLocks noChangeAspect="1" noChangeArrowheads="1"/>
          </p:cNvPicPr>
          <p:nvPr/>
        </p:nvPicPr>
        <p:blipFill>
          <a:blip r:embed="rId5" cstate="print"/>
          <a:srcRect/>
          <a:stretch>
            <a:fillRect/>
          </a:stretch>
        </p:blipFill>
        <p:spPr bwMode="auto">
          <a:xfrm>
            <a:off x="3059838" y="5209834"/>
            <a:ext cx="646559" cy="279396"/>
          </a:xfrm>
          <a:prstGeom prst="rect">
            <a:avLst/>
          </a:prstGeom>
          <a:noFill/>
          <a:ln w="9525">
            <a:noFill/>
            <a:miter lim="800000"/>
            <a:headEnd/>
            <a:tailEnd/>
          </a:ln>
        </p:spPr>
      </p:pic>
      <p:sp>
        <p:nvSpPr>
          <p:cNvPr id="46" name="7 Metin kutusu"/>
          <p:cNvSpPr txBox="1">
            <a:spLocks noChangeArrowheads="1"/>
          </p:cNvSpPr>
          <p:nvPr/>
        </p:nvSpPr>
        <p:spPr bwMode="auto">
          <a:xfrm>
            <a:off x="117468" y="6012869"/>
            <a:ext cx="5256574" cy="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pPr>
            <a:r>
              <a:rPr lang="tr-TR" sz="1600" b="1" u="sng" dirty="0">
                <a:solidFill>
                  <a:srgbClr val="006597"/>
                </a:solidFill>
                <a:latin typeface="Calibri" pitchFamily="34" charset="0"/>
              </a:rPr>
              <a:t>Yurt dışındaki </a:t>
            </a:r>
            <a:r>
              <a:rPr lang="tr-TR" sz="1600" b="1" dirty="0">
                <a:solidFill>
                  <a:srgbClr val="006597"/>
                </a:solidFill>
                <a:latin typeface="Calibri" pitchFamily="34" charset="0"/>
              </a:rPr>
              <a:t>tanıtım ve pazarlama faaliyetleri için </a:t>
            </a:r>
          </a:p>
        </p:txBody>
      </p:sp>
      <p:sp>
        <p:nvSpPr>
          <p:cNvPr id="47" name="27 Yuvarlatılmış Dikdörtgen"/>
          <p:cNvSpPr/>
          <p:nvPr/>
        </p:nvSpPr>
        <p:spPr>
          <a:xfrm>
            <a:off x="4788024" y="5998987"/>
            <a:ext cx="1620180" cy="322836"/>
          </a:xfrm>
          <a:prstGeom prst="roundRect">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sz="1600" b="1" dirty="0">
                <a:solidFill>
                  <a:srgbClr val="006597"/>
                </a:solidFill>
              </a:rPr>
              <a:t>100.000 TL </a:t>
            </a:r>
          </a:p>
        </p:txBody>
      </p:sp>
      <p:sp>
        <p:nvSpPr>
          <p:cNvPr id="48" name="7 Metin kutusu"/>
          <p:cNvSpPr txBox="1">
            <a:spLocks noChangeArrowheads="1"/>
          </p:cNvSpPr>
          <p:nvPr/>
        </p:nvSpPr>
        <p:spPr bwMode="auto">
          <a:xfrm>
            <a:off x="106760" y="6348086"/>
            <a:ext cx="5256574" cy="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pPr>
            <a:r>
              <a:rPr lang="tr-TR" sz="1600" b="1" u="sng" dirty="0">
                <a:solidFill>
                  <a:srgbClr val="006597"/>
                </a:solidFill>
                <a:latin typeface="Calibri" pitchFamily="34" charset="0"/>
              </a:rPr>
              <a:t>Yurt içindeki </a:t>
            </a:r>
            <a:r>
              <a:rPr lang="tr-TR" sz="1600" b="1" dirty="0">
                <a:solidFill>
                  <a:srgbClr val="006597"/>
                </a:solidFill>
                <a:latin typeface="Calibri" pitchFamily="34" charset="0"/>
              </a:rPr>
              <a:t>tanıtım ve pazarlama faaliyetleri için </a:t>
            </a:r>
          </a:p>
        </p:txBody>
      </p:sp>
      <p:sp>
        <p:nvSpPr>
          <p:cNvPr id="49" name="27 Yuvarlatılmış Dikdörtgen"/>
          <p:cNvSpPr/>
          <p:nvPr/>
        </p:nvSpPr>
        <p:spPr>
          <a:xfrm>
            <a:off x="4788024" y="6357693"/>
            <a:ext cx="1620180" cy="322836"/>
          </a:xfrm>
          <a:prstGeom prst="roundRect">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sz="1600" b="1" dirty="0">
                <a:solidFill>
                  <a:srgbClr val="006597"/>
                </a:solidFill>
              </a:rPr>
              <a:t>50.000 TL </a:t>
            </a: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23</a:t>
            </a:fld>
            <a:endParaRPr lang="en-CA">
              <a:solidFill>
                <a:prstClr val="black">
                  <a:tint val="75000"/>
                </a:prstClr>
              </a:solidFill>
            </a:endParaRPr>
          </a:p>
        </p:txBody>
      </p:sp>
    </p:spTree>
    <p:extLst>
      <p:ext uri="{BB962C8B-B14F-4D97-AF65-F5344CB8AC3E}">
        <p14:creationId xmlns:p14="http://schemas.microsoft.com/office/powerpoint/2010/main" val="2811122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AD9"/>
        </a:solidFill>
        <a:effectLst/>
      </p:bgPr>
    </p:bg>
    <p:spTree>
      <p:nvGrpSpPr>
        <p:cNvPr id="1" name=""/>
        <p:cNvGrpSpPr/>
        <p:nvPr/>
      </p:nvGrpSpPr>
      <p:grpSpPr>
        <a:xfrm>
          <a:off x="0" y="0"/>
          <a:ext cx="0" cy="0"/>
          <a:chOff x="0" y="0"/>
          <a:chExt cx="0" cy="0"/>
        </a:xfrm>
      </p:grpSpPr>
      <p:sp>
        <p:nvSpPr>
          <p:cNvPr id="2050" name="3 Metin kutusu"/>
          <p:cNvSpPr txBox="1">
            <a:spLocks noChangeArrowheads="1"/>
          </p:cNvSpPr>
          <p:nvPr/>
        </p:nvSpPr>
        <p:spPr bwMode="auto">
          <a:xfrm>
            <a:off x="395308" y="3430595"/>
            <a:ext cx="8497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ヒラギノ角ゴ Pro W3"/>
                <a:cs typeface="ヒラギノ角ゴ Pro W3"/>
              </a:defRPr>
            </a:lvl1pPr>
            <a:lvl2pPr marL="742950" indent="-285750" eaLnBrk="0" hangingPunct="0">
              <a:defRPr>
                <a:solidFill>
                  <a:schemeClr val="tx1"/>
                </a:solidFill>
                <a:latin typeface="Calibri" pitchFamily="34" charset="0"/>
                <a:ea typeface="ヒラギノ角ゴ Pro W3"/>
                <a:cs typeface="ヒラギノ角ゴ Pro W3"/>
              </a:defRPr>
            </a:lvl2pPr>
            <a:lvl3pPr marL="1143000" indent="-228600" eaLnBrk="0" hangingPunct="0">
              <a:defRPr>
                <a:solidFill>
                  <a:schemeClr val="tx1"/>
                </a:solidFill>
                <a:latin typeface="Calibri" pitchFamily="34" charset="0"/>
                <a:ea typeface="ヒラギノ角ゴ Pro W3"/>
                <a:cs typeface="ヒラギノ角ゴ Pro W3"/>
              </a:defRPr>
            </a:lvl3pPr>
            <a:lvl4pPr marL="1600200" indent="-228600" eaLnBrk="0" hangingPunct="0">
              <a:defRPr>
                <a:solidFill>
                  <a:schemeClr val="tx1"/>
                </a:solidFill>
                <a:latin typeface="Calibri" pitchFamily="34" charset="0"/>
                <a:ea typeface="ヒラギノ角ゴ Pro W3"/>
                <a:cs typeface="ヒラギノ角ゴ Pro W3"/>
              </a:defRPr>
            </a:lvl4pPr>
            <a:lvl5pPr marL="2057400" indent="-228600" eaLnBrk="0" hangingPunct="0">
              <a:defRPr>
                <a:solidFill>
                  <a:schemeClr val="tx1"/>
                </a:solidFill>
                <a:latin typeface="Calibri"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Calibri"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Calibri"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Calibri"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Calibri" pitchFamily="34" charset="0"/>
                <a:ea typeface="ヒラギノ角ゴ Pro W3"/>
                <a:cs typeface="ヒラギノ角ゴ Pro W3"/>
              </a:defRPr>
            </a:lvl9pPr>
          </a:lstStyle>
          <a:p>
            <a:pPr algn="ctr" eaLnBrk="1" hangingPunct="1"/>
            <a:r>
              <a:rPr lang="tr-TR" sz="3200" b="1" dirty="0" smtClean="0">
                <a:solidFill>
                  <a:prstClr val="white"/>
                </a:solidFill>
              </a:rPr>
              <a:t>STRATEJİK ÜRÜN  DESTEK PROGRAMI</a:t>
            </a:r>
          </a:p>
          <a:p>
            <a:pPr algn="ctr" eaLnBrk="1" hangingPunct="1"/>
            <a:endParaRPr lang="tr-TR" sz="3200" b="1" dirty="0">
              <a:solidFill>
                <a:prstClr val="white"/>
              </a:solidFill>
            </a:endParaRPr>
          </a:p>
        </p:txBody>
      </p:sp>
      <p:pic>
        <p:nvPicPr>
          <p:cNvPr id="2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275" y="463550"/>
            <a:ext cx="34194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pPr>
              <a:defRPr/>
            </a:pPr>
            <a:fld id="{FF7B4E72-62B8-422C-A41E-153ABF87B654}" type="slidenum">
              <a:rPr lang="en-CA" smtClean="0">
                <a:solidFill>
                  <a:prstClr val="black">
                    <a:tint val="75000"/>
                  </a:prstClr>
                </a:solidFill>
              </a:rPr>
              <a:pPr>
                <a:defRPr/>
              </a:pPr>
              <a:t>24</a:t>
            </a:fld>
            <a:endParaRPr lang="en-CA">
              <a:solidFill>
                <a:prstClr val="black">
                  <a:tint val="75000"/>
                </a:prstClr>
              </a:solidFill>
            </a:endParaRPr>
          </a:p>
        </p:txBody>
      </p:sp>
    </p:spTree>
    <p:extLst>
      <p:ext uri="{BB962C8B-B14F-4D97-AF65-F5344CB8AC3E}">
        <p14:creationId xmlns:p14="http://schemas.microsoft.com/office/powerpoint/2010/main" val="82012984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448678" y="91735"/>
            <a:ext cx="3330178" cy="202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5474" tIns="39246" rIns="75474" bIns="39246">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9pPr>
          </a:lstStyle>
          <a:p>
            <a:pPr eaLnBrk="1" hangingPunct="1">
              <a:buSzPct val="100000"/>
              <a:defRPr/>
            </a:pPr>
            <a:r>
              <a:rPr lang="tr-TR" sz="800" b="1" dirty="0">
                <a:latin typeface="Arial" panose="020B0604020202020204" pitchFamily="34" charset="0"/>
                <a:cs typeface="Arial" panose="020B0604020202020204" pitchFamily="34" charset="0"/>
              </a:rPr>
              <a:t>Bilim, Sanayi ve  Bakanlığı</a:t>
            </a:r>
          </a:p>
        </p:txBody>
      </p:sp>
      <p:sp>
        <p:nvSpPr>
          <p:cNvPr id="13" name="Text Box 4"/>
          <p:cNvSpPr txBox="1">
            <a:spLocks noChangeArrowheads="1"/>
          </p:cNvSpPr>
          <p:nvPr/>
        </p:nvSpPr>
        <p:spPr bwMode="auto">
          <a:xfrm>
            <a:off x="448677" y="213575"/>
            <a:ext cx="3330178" cy="202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5474" tIns="39246" rIns="75474" bIns="39246">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9pPr>
          </a:lstStyle>
          <a:p>
            <a:pPr>
              <a:buSzPct val="100000"/>
              <a:defRPr/>
            </a:pPr>
            <a:r>
              <a:rPr lang="tr-TR" sz="800" dirty="0">
                <a:latin typeface="Arial" panose="020B0604020202020204" pitchFamily="34" charset="0"/>
                <a:cs typeface="Arial" panose="020B0604020202020204" pitchFamily="34" charset="0"/>
              </a:rPr>
              <a:t>Bilim ve Teknoloji Genel Müdürlüğü</a:t>
            </a:r>
          </a:p>
        </p:txBody>
      </p:sp>
      <p:pic>
        <p:nvPicPr>
          <p:cNvPr id="12" name="Picture 3"/>
          <p:cNvPicPr>
            <a:picLocks noChangeAspect="1" noChangeArrowheads="1"/>
          </p:cNvPicPr>
          <p:nvPr/>
        </p:nvPicPr>
        <p:blipFill>
          <a:blip r:embed="rId2" cstate="print"/>
          <a:srcRect/>
          <a:stretch>
            <a:fillRect/>
          </a:stretch>
        </p:blipFill>
        <p:spPr bwMode="auto">
          <a:xfrm>
            <a:off x="8141650" y="6008588"/>
            <a:ext cx="720080" cy="507913"/>
          </a:xfrm>
          <a:prstGeom prst="rect">
            <a:avLst/>
          </a:prstGeom>
          <a:noFill/>
          <a:ln w="9525">
            <a:noFill/>
            <a:miter lim="800000"/>
            <a:headEnd/>
            <a:tailEnd/>
          </a:ln>
        </p:spPr>
      </p:pic>
      <p:sp>
        <p:nvSpPr>
          <p:cNvPr id="2" name="Dikdörtgen 1"/>
          <p:cNvSpPr/>
          <p:nvPr/>
        </p:nvSpPr>
        <p:spPr>
          <a:xfrm>
            <a:off x="683568" y="319956"/>
            <a:ext cx="4911922" cy="461665"/>
          </a:xfrm>
          <a:prstGeom prst="rect">
            <a:avLst/>
          </a:prstGeom>
        </p:spPr>
        <p:txBody>
          <a:bodyPr wrap="none">
            <a:spAutoFit/>
          </a:bodyPr>
          <a:lstStyle/>
          <a:p>
            <a:pPr algn="ctr"/>
            <a:r>
              <a:rPr lang="tr-TR" altLang="tr-TR" sz="2400" b="1" dirty="0">
                <a:solidFill>
                  <a:srgbClr val="00BAD5"/>
                </a:solidFill>
                <a:latin typeface="+mj-lt"/>
                <a:cs typeface="+mj-cs"/>
              </a:rPr>
              <a:t>İTHAL ARA MALLARIN YERLİ ÜRETİMİ</a:t>
            </a:r>
          </a:p>
        </p:txBody>
      </p:sp>
      <p:sp>
        <p:nvSpPr>
          <p:cNvPr id="3" name="Dikdörtgen 2"/>
          <p:cNvSpPr/>
          <p:nvPr/>
        </p:nvSpPr>
        <p:spPr>
          <a:xfrm>
            <a:off x="539552" y="896020"/>
            <a:ext cx="7992888" cy="4093428"/>
          </a:xfrm>
          <a:prstGeom prst="rect">
            <a:avLst/>
          </a:prstGeom>
        </p:spPr>
        <p:txBody>
          <a:bodyPr wrap="square">
            <a:spAutoFit/>
          </a:bodyPr>
          <a:lstStyle/>
          <a:p>
            <a:pPr>
              <a:lnSpc>
                <a:spcPct val="150000"/>
              </a:lnSpc>
              <a:buClr>
                <a:srgbClr val="FFC000"/>
              </a:buClr>
            </a:pPr>
            <a:r>
              <a:rPr lang="tr-TR" sz="2000" b="1" u="sng" dirty="0">
                <a:solidFill>
                  <a:srgbClr val="F9A91C"/>
                </a:solidFill>
              </a:rPr>
              <a:t>Türkiye Sanayi Stratejisi ve Eylem Planı 2015-2018 </a:t>
            </a:r>
            <a:endParaRPr lang="tr-TR" sz="2000" b="1" u="sng" dirty="0" smtClean="0">
              <a:solidFill>
                <a:srgbClr val="F9A91C"/>
              </a:solidFill>
            </a:endParaRPr>
          </a:p>
          <a:p>
            <a:pPr>
              <a:lnSpc>
                <a:spcPct val="150000"/>
              </a:lnSpc>
              <a:buClr>
                <a:srgbClr val="FFC000"/>
              </a:buClr>
            </a:pPr>
            <a:endParaRPr lang="tr-TR" sz="2000" b="1" u="sng" dirty="0" smtClean="0">
              <a:solidFill>
                <a:srgbClr val="F9A91C"/>
              </a:solidFill>
            </a:endParaRPr>
          </a:p>
          <a:p>
            <a:pPr algn="just">
              <a:buClr>
                <a:srgbClr val="FFC000"/>
              </a:buClr>
            </a:pPr>
            <a:r>
              <a:rPr lang="tr-TR" sz="2000" dirty="0" smtClean="0">
                <a:solidFill>
                  <a:srgbClr val="1B5363"/>
                </a:solidFill>
              </a:rPr>
              <a:t>Sanayide Teknolojik Dönüşüm Politikası çerçevesinde «</a:t>
            </a:r>
            <a:r>
              <a:rPr lang="tr-TR" sz="2000" b="1" dirty="0" smtClean="0">
                <a:solidFill>
                  <a:srgbClr val="1B5363"/>
                </a:solidFill>
              </a:rPr>
              <a:t>İthal </a:t>
            </a:r>
            <a:r>
              <a:rPr lang="tr-TR" sz="2000" b="1" dirty="0">
                <a:solidFill>
                  <a:srgbClr val="1B5363"/>
                </a:solidFill>
              </a:rPr>
              <a:t>bağımlılığı yüksek olan ara malların yerli üretimi desteklenecektir</a:t>
            </a:r>
            <a:r>
              <a:rPr lang="tr-TR" sz="2000" b="1" dirty="0" smtClean="0">
                <a:solidFill>
                  <a:srgbClr val="1B5363"/>
                </a:solidFill>
              </a:rPr>
              <a:t>.</a:t>
            </a:r>
            <a:r>
              <a:rPr lang="tr-TR" sz="2000" dirty="0" smtClean="0">
                <a:solidFill>
                  <a:srgbClr val="1B5363"/>
                </a:solidFill>
              </a:rPr>
              <a:t>» </a:t>
            </a:r>
            <a:r>
              <a:rPr lang="tr-TR" sz="2000" dirty="0">
                <a:solidFill>
                  <a:srgbClr val="1B5363"/>
                </a:solidFill>
              </a:rPr>
              <a:t>eylemi çerçevesinde, imalat sanayisinin ihtiyaç duyduğu </a:t>
            </a:r>
            <a:r>
              <a:rPr lang="tr-TR" sz="2000" dirty="0" smtClean="0">
                <a:solidFill>
                  <a:srgbClr val="1B5363"/>
                </a:solidFill>
              </a:rPr>
              <a:t>ithal ara </a:t>
            </a:r>
            <a:r>
              <a:rPr lang="tr-TR" sz="2000" dirty="0">
                <a:solidFill>
                  <a:srgbClr val="1B5363"/>
                </a:solidFill>
              </a:rPr>
              <a:t>malların ülkemizde üretilmesini </a:t>
            </a:r>
            <a:r>
              <a:rPr lang="tr-TR" sz="2000" dirty="0" smtClean="0">
                <a:solidFill>
                  <a:srgbClr val="1B5363"/>
                </a:solidFill>
              </a:rPr>
              <a:t>sağlayarak cari </a:t>
            </a:r>
            <a:r>
              <a:rPr lang="tr-TR" sz="2000" dirty="0">
                <a:solidFill>
                  <a:srgbClr val="1B5363"/>
                </a:solidFill>
              </a:rPr>
              <a:t>açığın azaltılması amacıyla Bakanlığımız tarafından çalışmalar başlatılmıştır</a:t>
            </a:r>
            <a:r>
              <a:rPr lang="tr-TR" sz="2000" dirty="0" smtClean="0">
                <a:solidFill>
                  <a:srgbClr val="1B5363"/>
                </a:solidFill>
              </a:rPr>
              <a:t>.</a:t>
            </a:r>
          </a:p>
          <a:p>
            <a:pPr algn="just">
              <a:buClr>
                <a:srgbClr val="FFC000"/>
              </a:buClr>
            </a:pPr>
            <a:endParaRPr lang="tr-TR" sz="2000" dirty="0">
              <a:solidFill>
                <a:srgbClr val="1B5363"/>
              </a:solidFill>
            </a:endParaRPr>
          </a:p>
          <a:p>
            <a:pPr algn="just">
              <a:buClr>
                <a:srgbClr val="FFC000"/>
              </a:buClr>
            </a:pPr>
            <a:r>
              <a:rPr lang="tr-TR" sz="2000" dirty="0">
                <a:solidFill>
                  <a:srgbClr val="1B5363"/>
                </a:solidFill>
              </a:rPr>
              <a:t>Bu </a:t>
            </a:r>
            <a:r>
              <a:rPr lang="tr-TR" sz="2000" dirty="0" smtClean="0">
                <a:solidFill>
                  <a:srgbClr val="1B5363"/>
                </a:solidFill>
              </a:rPr>
              <a:t>çalışmalar kapsamında, </a:t>
            </a:r>
            <a:r>
              <a:rPr lang="tr-TR" sz="2000" dirty="0">
                <a:solidFill>
                  <a:srgbClr val="1B5363"/>
                </a:solidFill>
              </a:rPr>
              <a:t>ürün bazında ithalat ve ihracat oranları kıyaslanarak cari açığın azaltılmasına etki edecek </a:t>
            </a:r>
            <a:r>
              <a:rPr lang="tr-TR" sz="2000" dirty="0" smtClean="0">
                <a:solidFill>
                  <a:srgbClr val="1B5363"/>
                </a:solidFill>
              </a:rPr>
              <a:t>ürünlerin </a:t>
            </a:r>
            <a:r>
              <a:rPr lang="tr-TR" sz="2000" dirty="0">
                <a:solidFill>
                  <a:srgbClr val="1B5363"/>
                </a:solidFill>
              </a:rPr>
              <a:t>kısa, orta ve uzun vadede üretilebilme </a:t>
            </a:r>
            <a:r>
              <a:rPr lang="tr-TR" sz="2000" dirty="0" smtClean="0">
                <a:solidFill>
                  <a:srgbClr val="1B5363"/>
                </a:solidFill>
              </a:rPr>
              <a:t>potansiyeli araştırılmış olup çalışmanın </a:t>
            </a:r>
            <a:r>
              <a:rPr lang="tr-TR" sz="2000" dirty="0">
                <a:solidFill>
                  <a:srgbClr val="1B5363"/>
                </a:solidFill>
              </a:rPr>
              <a:t>sonucunda yatırımı desteklenecek stratejik ürünler </a:t>
            </a:r>
            <a:r>
              <a:rPr lang="tr-TR" sz="2000" dirty="0" smtClean="0">
                <a:solidFill>
                  <a:srgbClr val="1B5363"/>
                </a:solidFill>
              </a:rPr>
              <a:t>belirlenecektir.</a:t>
            </a:r>
            <a:endParaRPr lang="tr-TR" sz="2000" dirty="0">
              <a:solidFill>
                <a:srgbClr val="1B5363"/>
              </a:solidFill>
            </a:endParaRPr>
          </a:p>
        </p:txBody>
      </p:sp>
      <p:pic>
        <p:nvPicPr>
          <p:cNvPr id="1026" name="Picture 2" descr="sanayi ile ilgili görsel sonuc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77" y="5504532"/>
            <a:ext cx="1387019" cy="1107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1038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8198050" y="5864572"/>
            <a:ext cx="720080" cy="507913"/>
          </a:xfrm>
          <a:prstGeom prst="rect">
            <a:avLst/>
          </a:prstGeom>
          <a:noFill/>
          <a:ln w="9525">
            <a:noFill/>
            <a:miter lim="800000"/>
            <a:headEnd/>
            <a:tailEnd/>
          </a:ln>
        </p:spPr>
      </p:pic>
      <p:sp>
        <p:nvSpPr>
          <p:cNvPr id="22" name="21 Metin kutusu"/>
          <p:cNvSpPr txBox="1"/>
          <p:nvPr/>
        </p:nvSpPr>
        <p:spPr>
          <a:xfrm>
            <a:off x="853882" y="1527118"/>
            <a:ext cx="7571185" cy="419961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tr-TR" sz="2000" dirty="0">
                <a:solidFill>
                  <a:srgbClr val="1B5363"/>
                </a:solidFill>
              </a:rPr>
              <a:t>İthalatı yüksek olan stratejik ürünlerin </a:t>
            </a:r>
            <a:r>
              <a:rPr lang="tr-TR" sz="2000" b="1" dirty="0">
                <a:solidFill>
                  <a:srgbClr val="1B5363"/>
                </a:solidFill>
              </a:rPr>
              <a:t>yerlileştirilmesi</a:t>
            </a:r>
            <a:r>
              <a:rPr lang="tr-TR" sz="2000" dirty="0">
                <a:solidFill>
                  <a:srgbClr val="1B5363"/>
                </a:solidFill>
              </a:rPr>
              <a:t> ve </a:t>
            </a:r>
            <a:r>
              <a:rPr lang="tr-TR" sz="2000" b="1" dirty="0">
                <a:solidFill>
                  <a:srgbClr val="1B5363"/>
                </a:solidFill>
              </a:rPr>
              <a:t>millileştirilmesi</a:t>
            </a:r>
            <a:r>
              <a:rPr lang="tr-TR" sz="2000" dirty="0">
                <a:solidFill>
                  <a:srgbClr val="1B5363"/>
                </a:solidFill>
              </a:rPr>
              <a:t>,</a:t>
            </a:r>
          </a:p>
          <a:p>
            <a:pPr marL="342900" indent="-342900" algn="just">
              <a:lnSpc>
                <a:spcPct val="150000"/>
              </a:lnSpc>
              <a:buFont typeface="Wingdings" panose="05000000000000000000" pitchFamily="2" charset="2"/>
              <a:buChar char="ü"/>
            </a:pPr>
            <a:r>
              <a:rPr lang="tr-TR" sz="2000" dirty="0">
                <a:solidFill>
                  <a:srgbClr val="1B5363"/>
                </a:solidFill>
              </a:rPr>
              <a:t>Üretimde daha yüksek oranda </a:t>
            </a:r>
            <a:r>
              <a:rPr lang="tr-TR" sz="2000" b="1" dirty="0">
                <a:solidFill>
                  <a:srgbClr val="1B5363"/>
                </a:solidFill>
              </a:rPr>
              <a:t>yerli girdi kullanımının </a:t>
            </a:r>
            <a:r>
              <a:rPr lang="tr-TR" sz="2000" dirty="0">
                <a:solidFill>
                  <a:srgbClr val="1B5363"/>
                </a:solidFill>
              </a:rPr>
              <a:t>sağlanması,</a:t>
            </a:r>
          </a:p>
          <a:p>
            <a:pPr marL="342900" indent="-342900" algn="just">
              <a:lnSpc>
                <a:spcPct val="150000"/>
              </a:lnSpc>
              <a:buFont typeface="Wingdings" panose="05000000000000000000" pitchFamily="2" charset="2"/>
              <a:buChar char="ü"/>
            </a:pPr>
            <a:r>
              <a:rPr lang="tr-TR" sz="2000" dirty="0">
                <a:solidFill>
                  <a:srgbClr val="1B5363"/>
                </a:solidFill>
              </a:rPr>
              <a:t>KOBİ’lerin teknolojik </a:t>
            </a:r>
            <a:r>
              <a:rPr lang="tr-TR" sz="2000" b="1" dirty="0">
                <a:solidFill>
                  <a:srgbClr val="1B5363"/>
                </a:solidFill>
              </a:rPr>
              <a:t>üretim yeteneklerinin </a:t>
            </a:r>
            <a:r>
              <a:rPr lang="tr-TR" sz="2000" dirty="0">
                <a:solidFill>
                  <a:srgbClr val="1B5363"/>
                </a:solidFill>
              </a:rPr>
              <a:t>geliştirilmesi ve teknolojinin tabana yayılması,</a:t>
            </a:r>
          </a:p>
          <a:p>
            <a:pPr marL="342900" indent="-342900" algn="just">
              <a:lnSpc>
                <a:spcPct val="150000"/>
              </a:lnSpc>
              <a:buFont typeface="Wingdings" panose="05000000000000000000" pitchFamily="2" charset="2"/>
              <a:buChar char="ü"/>
            </a:pPr>
            <a:r>
              <a:rPr lang="tr-TR" sz="2000" dirty="0">
                <a:solidFill>
                  <a:srgbClr val="1B5363"/>
                </a:solidFill>
              </a:rPr>
              <a:t>KOBİ ile </a:t>
            </a:r>
            <a:r>
              <a:rPr lang="tr-TR" sz="2000" b="1" dirty="0">
                <a:solidFill>
                  <a:srgbClr val="1B5363"/>
                </a:solidFill>
              </a:rPr>
              <a:t>büyük işletmelerin </a:t>
            </a:r>
            <a:r>
              <a:rPr lang="tr-TR" sz="2000" dirty="0">
                <a:solidFill>
                  <a:srgbClr val="1B5363"/>
                </a:solidFill>
              </a:rPr>
              <a:t>birlikte hareket edebilme yeteneklerinin geliştirilmesi,</a:t>
            </a:r>
          </a:p>
          <a:p>
            <a:pPr marL="342900" indent="-342900" algn="just">
              <a:lnSpc>
                <a:spcPct val="150000"/>
              </a:lnSpc>
              <a:buFont typeface="Wingdings" panose="05000000000000000000" pitchFamily="2" charset="2"/>
              <a:buChar char="ü"/>
            </a:pPr>
            <a:r>
              <a:rPr lang="tr-TR" sz="2000" b="1" dirty="0">
                <a:solidFill>
                  <a:srgbClr val="1B5363"/>
                </a:solidFill>
              </a:rPr>
              <a:t>Cari açığın azaltılmasına </a:t>
            </a:r>
            <a:r>
              <a:rPr lang="tr-TR" sz="2000" dirty="0">
                <a:solidFill>
                  <a:srgbClr val="1B5363"/>
                </a:solidFill>
              </a:rPr>
              <a:t>katkıda bulunacak yatırımların desteklenmesidir</a:t>
            </a:r>
            <a:r>
              <a:rPr lang="tr-TR" sz="2000" dirty="0" smtClean="0">
                <a:solidFill>
                  <a:srgbClr val="1B5363"/>
                </a:solidFill>
              </a:rPr>
              <a:t>.</a:t>
            </a:r>
            <a:endParaRPr lang="tr-TR" sz="2000" b="1" dirty="0">
              <a:solidFill>
                <a:srgbClr val="1B5363"/>
              </a:solidFill>
            </a:endParaRPr>
          </a:p>
        </p:txBody>
      </p:sp>
      <p:sp>
        <p:nvSpPr>
          <p:cNvPr id="8" name="1 Başlık"/>
          <p:cNvSpPr txBox="1">
            <a:spLocks/>
          </p:cNvSpPr>
          <p:nvPr/>
        </p:nvSpPr>
        <p:spPr bwMode="auto">
          <a:xfrm>
            <a:off x="195467" y="0"/>
            <a:ext cx="8229600"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dirty="0">
                <a:solidFill>
                  <a:srgbClr val="00BAD5"/>
                </a:solidFill>
                <a:ea typeface="ヒラギノ角ゴ Pro W3" pitchFamily="1" charset="-128"/>
              </a:rPr>
              <a:t>STRATEJİK ÜRÜN </a:t>
            </a:r>
            <a:r>
              <a:rPr lang="sv-SE" sz="2400" b="1" dirty="0" smtClean="0">
                <a:solidFill>
                  <a:srgbClr val="00BAD5"/>
                </a:solidFill>
                <a:ea typeface="ヒラギノ角ゴ Pro W3" pitchFamily="1" charset="-128"/>
              </a:rPr>
              <a:t>DESTEK </a:t>
            </a:r>
            <a:r>
              <a:rPr lang="sv-SE" sz="2400" b="1" dirty="0">
                <a:solidFill>
                  <a:srgbClr val="00BAD5"/>
                </a:solidFill>
                <a:ea typeface="ヒラギノ角ゴ Pro W3" pitchFamily="1" charset="-128"/>
              </a:rPr>
              <a:t>PROGRAMI</a:t>
            </a:r>
          </a:p>
        </p:txBody>
      </p:sp>
      <p:sp>
        <p:nvSpPr>
          <p:cNvPr id="9" name="Metin kutusu 8"/>
          <p:cNvSpPr txBox="1"/>
          <p:nvPr/>
        </p:nvSpPr>
        <p:spPr>
          <a:xfrm>
            <a:off x="558846" y="654686"/>
            <a:ext cx="4464496" cy="461665"/>
          </a:xfrm>
          <a:prstGeom prst="rect">
            <a:avLst/>
          </a:prstGeom>
          <a:solidFill>
            <a:schemeClr val="bg1"/>
          </a:solidFill>
        </p:spPr>
        <p:txBody>
          <a:bodyPr wrap="square" rtlCol="0">
            <a:spAutoFit/>
          </a:bodyPr>
          <a:lstStyle/>
          <a:p>
            <a:r>
              <a:rPr lang="tr-TR" sz="2400" b="1" dirty="0" smtClean="0">
                <a:solidFill>
                  <a:srgbClr val="F9A91C"/>
                </a:solidFill>
              </a:rPr>
              <a:t>PROGRAMIN AMACI</a:t>
            </a:r>
            <a:endParaRPr lang="tr-TR" sz="2400" b="1" dirty="0">
              <a:solidFill>
                <a:srgbClr val="F9A91C"/>
              </a:solidFill>
            </a:endParaRPr>
          </a:p>
        </p:txBody>
      </p:sp>
    </p:spTree>
    <p:extLst>
      <p:ext uri="{BB962C8B-B14F-4D97-AF65-F5344CB8AC3E}">
        <p14:creationId xmlns:p14="http://schemas.microsoft.com/office/powerpoint/2010/main" val="294148175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5"/>
          <p:cNvSpPr>
            <a:spLocks noGrp="1"/>
          </p:cNvSpPr>
          <p:nvPr>
            <p:ph type="sldNum" sz="quarter" idx="12"/>
          </p:nvPr>
        </p:nvSpPr>
        <p:spPr>
          <a:xfrm>
            <a:off x="709613" y="7327993"/>
            <a:ext cx="1071562" cy="569383"/>
          </a:xfrm>
          <a:ln>
            <a:miter lim="800000"/>
            <a:headEnd/>
            <a:tailEnd/>
          </a:ln>
        </p:spPr>
        <p:txBody>
          <a:bodyPr/>
          <a:lstStyle/>
          <a:p>
            <a:pPr>
              <a:defRPr/>
            </a:pPr>
            <a:fld id="{7B46C576-5731-4AF6-8075-F5362250E3FD}" type="slidenum">
              <a:rPr lang="tr-TR" smtClean="0">
                <a:solidFill>
                  <a:prstClr val="black">
                    <a:tint val="75000"/>
                  </a:prstClr>
                </a:solidFill>
              </a:rPr>
              <a:pPr>
                <a:defRPr/>
              </a:pPr>
              <a:t>27</a:t>
            </a:fld>
            <a:endParaRPr lang="tr-TR" dirty="0" smtClean="0">
              <a:solidFill>
                <a:prstClr val="black">
                  <a:tint val="75000"/>
                </a:prstClr>
              </a:solidFill>
            </a:endParaRPr>
          </a:p>
        </p:txBody>
      </p:sp>
      <p:sp>
        <p:nvSpPr>
          <p:cNvPr id="17" name="Slayt Numarası Yer Tutucusu 5"/>
          <p:cNvSpPr txBox="1">
            <a:spLocks/>
          </p:cNvSpPr>
          <p:nvPr/>
        </p:nvSpPr>
        <p:spPr>
          <a:xfrm>
            <a:off x="709613" y="7327993"/>
            <a:ext cx="1071562" cy="569383"/>
          </a:xfrm>
          <a:prstGeom prst="rect">
            <a:avLst/>
          </a:prstGeom>
          <a:noFill/>
          <a:ln>
            <a:miter lim="800000"/>
            <a:headEnd/>
            <a:tailEnd/>
          </a:ln>
        </p:spPr>
        <p:txBody>
          <a:bodyPr anchor="ctr"/>
          <a:lstStyle/>
          <a:p>
            <a:pPr algn="r" fontAlgn="auto">
              <a:spcBef>
                <a:spcPts val="0"/>
              </a:spcBef>
              <a:spcAft>
                <a:spcPts val="0"/>
              </a:spcAft>
              <a:defRPr/>
            </a:pPr>
            <a:fld id="{E3B29AA5-3A34-4A67-9DD6-75C837EE9A54}" type="slidenum">
              <a:rPr lang="tr-TR" sz="1200">
                <a:solidFill>
                  <a:prstClr val="black">
                    <a:tint val="75000"/>
                  </a:prstClr>
                </a:solidFill>
                <a:latin typeface="Calibri"/>
                <a:ea typeface="ヒラギノ角ゴ Pro W3" pitchFamily="1" charset="-128"/>
                <a:cs typeface="+mn-cs"/>
              </a:rPr>
              <a:pPr algn="r" fontAlgn="auto">
                <a:spcBef>
                  <a:spcPts val="0"/>
                </a:spcBef>
                <a:spcAft>
                  <a:spcPts val="0"/>
                </a:spcAft>
                <a:defRPr/>
              </a:pPr>
              <a:t>27</a:t>
            </a:fld>
            <a:endParaRPr lang="tr-TR" sz="1200" dirty="0">
              <a:solidFill>
                <a:prstClr val="black">
                  <a:tint val="75000"/>
                </a:prstClr>
              </a:solidFill>
              <a:latin typeface="Calibri"/>
              <a:ea typeface="ヒラギノ角ゴ Pro W3" pitchFamily="1" charset="-128"/>
              <a:cs typeface="+mn-cs"/>
            </a:endParaRPr>
          </a:p>
        </p:txBody>
      </p:sp>
      <p:sp>
        <p:nvSpPr>
          <p:cNvPr id="5" name="1 Başlık"/>
          <p:cNvSpPr txBox="1">
            <a:spLocks/>
          </p:cNvSpPr>
          <p:nvPr/>
        </p:nvSpPr>
        <p:spPr bwMode="auto">
          <a:xfrm>
            <a:off x="225272" y="-24844"/>
            <a:ext cx="8229600"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dirty="0" smtClean="0">
                <a:solidFill>
                  <a:srgbClr val="00BAD5"/>
                </a:solidFill>
                <a:ea typeface="ヒラギノ角ゴ Pro W3" pitchFamily="1" charset="-128"/>
              </a:rPr>
              <a:t>STRATEJİK </a:t>
            </a:r>
            <a:r>
              <a:rPr lang="tr-TR" sz="2400" b="1" dirty="0">
                <a:solidFill>
                  <a:srgbClr val="00BAD5"/>
                </a:solidFill>
                <a:ea typeface="ヒラギノ角ゴ Pro W3" pitchFamily="1" charset="-128"/>
              </a:rPr>
              <a:t>ÜRÜN </a:t>
            </a:r>
            <a:r>
              <a:rPr lang="sv-SE" sz="2400" b="1" dirty="0" smtClean="0">
                <a:solidFill>
                  <a:srgbClr val="00BAD5"/>
                </a:solidFill>
                <a:ea typeface="ヒラギノ角ゴ Pro W3" pitchFamily="1" charset="-128"/>
              </a:rPr>
              <a:t>DESTEK </a:t>
            </a:r>
            <a:r>
              <a:rPr lang="sv-SE" sz="2400" b="1" dirty="0">
                <a:solidFill>
                  <a:srgbClr val="00BAD5"/>
                </a:solidFill>
                <a:ea typeface="ヒラギノ角ゴ Pro W3" pitchFamily="1" charset="-128"/>
              </a:rPr>
              <a:t>PROGRAMI</a:t>
            </a:r>
          </a:p>
        </p:txBody>
      </p:sp>
      <p:pic>
        <p:nvPicPr>
          <p:cNvPr id="8" name="Picture 3"/>
          <p:cNvPicPr>
            <a:picLocks noChangeAspect="1" noChangeArrowheads="1"/>
          </p:cNvPicPr>
          <p:nvPr/>
        </p:nvPicPr>
        <p:blipFill>
          <a:blip r:embed="rId3" cstate="print"/>
          <a:srcRect/>
          <a:stretch>
            <a:fillRect/>
          </a:stretch>
        </p:blipFill>
        <p:spPr bwMode="auto">
          <a:xfrm>
            <a:off x="8316416" y="6069498"/>
            <a:ext cx="720080" cy="507913"/>
          </a:xfrm>
          <a:prstGeom prst="rect">
            <a:avLst/>
          </a:prstGeom>
          <a:noFill/>
          <a:ln w="9525">
            <a:noFill/>
            <a:miter lim="800000"/>
            <a:headEnd/>
            <a:tailEnd/>
          </a:ln>
        </p:spPr>
      </p:pic>
      <p:graphicFrame>
        <p:nvGraphicFramePr>
          <p:cNvPr id="7" name="Diyagram 6"/>
          <p:cNvGraphicFramePr/>
          <p:nvPr>
            <p:extLst>
              <p:ext uri="{D42A27DB-BD31-4B8C-83A1-F6EECF244321}">
                <p14:modId xmlns:p14="http://schemas.microsoft.com/office/powerpoint/2010/main" val="916733934"/>
              </p:ext>
            </p:extLst>
          </p:nvPr>
        </p:nvGraphicFramePr>
        <p:xfrm>
          <a:off x="513304" y="1184052"/>
          <a:ext cx="7941568" cy="44902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Metin kutusu 8"/>
          <p:cNvSpPr txBox="1"/>
          <p:nvPr/>
        </p:nvSpPr>
        <p:spPr>
          <a:xfrm>
            <a:off x="418883" y="653767"/>
            <a:ext cx="4805242" cy="400110"/>
          </a:xfrm>
          <a:prstGeom prst="rect">
            <a:avLst/>
          </a:prstGeom>
          <a:solidFill>
            <a:schemeClr val="bg1"/>
          </a:solidFill>
        </p:spPr>
        <p:txBody>
          <a:bodyPr wrap="square" rtlCol="0">
            <a:spAutoFit/>
          </a:bodyPr>
          <a:lstStyle/>
          <a:p>
            <a:r>
              <a:rPr lang="tr-TR" sz="2000" b="1" dirty="0" smtClean="0">
                <a:solidFill>
                  <a:srgbClr val="F9A91C"/>
                </a:solidFill>
              </a:rPr>
              <a:t>KİMLER BAŞVURU YAPABİLİR</a:t>
            </a:r>
            <a:endParaRPr lang="tr-TR" sz="2000" b="1" dirty="0">
              <a:solidFill>
                <a:srgbClr val="F9A91C"/>
              </a:solidFill>
            </a:endParaRPr>
          </a:p>
        </p:txBody>
      </p:sp>
      <p:sp>
        <p:nvSpPr>
          <p:cNvPr id="10" name="Metin kutusu 9"/>
          <p:cNvSpPr txBox="1"/>
          <p:nvPr/>
        </p:nvSpPr>
        <p:spPr>
          <a:xfrm>
            <a:off x="418883" y="5840734"/>
            <a:ext cx="7897533" cy="707886"/>
          </a:xfrm>
          <a:prstGeom prst="rect">
            <a:avLst/>
          </a:prstGeom>
          <a:noFill/>
        </p:spPr>
        <p:txBody>
          <a:bodyPr wrap="square" rtlCol="0">
            <a:spAutoFit/>
          </a:bodyPr>
          <a:lstStyle/>
          <a:p>
            <a:r>
              <a:rPr lang="tr-TR" sz="2000" b="1" dirty="0" smtClean="0">
                <a:latin typeface="Arial" panose="020B0604020202020204" pitchFamily="34" charset="0"/>
                <a:cs typeface="Arial" panose="020B0604020202020204" pitchFamily="34" charset="0"/>
              </a:rPr>
              <a:t>Başvuru yapabilecek KOBİ’lerin en az 1 yıl önce kurulmuş olması gerekmektedir. </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043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5"/>
          <p:cNvSpPr>
            <a:spLocks noGrp="1"/>
          </p:cNvSpPr>
          <p:nvPr>
            <p:ph type="sldNum" sz="quarter" idx="12"/>
          </p:nvPr>
        </p:nvSpPr>
        <p:spPr>
          <a:xfrm>
            <a:off x="709613" y="7327974"/>
            <a:ext cx="1071562" cy="569383"/>
          </a:xfrm>
          <a:ln>
            <a:miter lim="800000"/>
            <a:headEnd/>
            <a:tailEnd/>
          </a:ln>
        </p:spPr>
        <p:txBody>
          <a:bodyPr/>
          <a:lstStyle/>
          <a:p>
            <a:pPr>
              <a:defRPr/>
            </a:pPr>
            <a:fld id="{7B46C576-5731-4AF6-8075-F5362250E3FD}" type="slidenum">
              <a:rPr lang="tr-TR" smtClean="0"/>
              <a:pPr>
                <a:defRPr/>
              </a:pPr>
              <a:t>28</a:t>
            </a:fld>
            <a:endParaRPr lang="tr-TR" smtClean="0"/>
          </a:p>
        </p:txBody>
      </p:sp>
      <p:sp>
        <p:nvSpPr>
          <p:cNvPr id="17" name="Slayt Numarası Yer Tutucusu 5"/>
          <p:cNvSpPr txBox="1">
            <a:spLocks/>
          </p:cNvSpPr>
          <p:nvPr/>
        </p:nvSpPr>
        <p:spPr>
          <a:xfrm>
            <a:off x="709613" y="7327974"/>
            <a:ext cx="1071562" cy="569383"/>
          </a:xfrm>
          <a:prstGeom prst="rect">
            <a:avLst/>
          </a:prstGeom>
          <a:noFill/>
          <a:ln>
            <a:miter lim="800000"/>
            <a:headEnd/>
            <a:tailEnd/>
          </a:ln>
        </p:spPr>
        <p:txBody>
          <a:bodyPr anchor="ctr"/>
          <a:lstStyle/>
          <a:p>
            <a:pPr algn="r" fontAlgn="auto">
              <a:spcBef>
                <a:spcPts val="0"/>
              </a:spcBef>
              <a:spcAft>
                <a:spcPts val="0"/>
              </a:spcAft>
              <a:defRPr/>
            </a:pPr>
            <a:fld id="{E3B29AA5-3A34-4A67-9DD6-75C837EE9A54}" type="slidenum">
              <a:rPr lang="tr-TR" sz="1200">
                <a:solidFill>
                  <a:schemeClr val="tx1">
                    <a:tint val="75000"/>
                  </a:schemeClr>
                </a:solidFill>
                <a:latin typeface="+mn-lt"/>
                <a:cs typeface="+mn-cs"/>
              </a:rPr>
              <a:pPr algn="r" fontAlgn="auto">
                <a:spcBef>
                  <a:spcPts val="0"/>
                </a:spcBef>
                <a:spcAft>
                  <a:spcPts val="0"/>
                </a:spcAft>
                <a:defRPr/>
              </a:pPr>
              <a:t>28</a:t>
            </a:fld>
            <a:endParaRPr lang="tr-TR" sz="1200">
              <a:solidFill>
                <a:schemeClr val="tx1">
                  <a:tint val="75000"/>
                </a:schemeClr>
              </a:solidFill>
              <a:latin typeface="+mn-lt"/>
              <a:cs typeface="+mn-cs"/>
            </a:endParaRPr>
          </a:p>
        </p:txBody>
      </p:sp>
      <p:sp>
        <p:nvSpPr>
          <p:cNvPr id="5" name="1 Başlık"/>
          <p:cNvSpPr txBox="1">
            <a:spLocks/>
          </p:cNvSpPr>
          <p:nvPr/>
        </p:nvSpPr>
        <p:spPr bwMode="auto">
          <a:xfrm>
            <a:off x="251520" y="170823"/>
            <a:ext cx="8229600"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dirty="0" smtClean="0">
                <a:solidFill>
                  <a:srgbClr val="00BAD5"/>
                </a:solidFill>
                <a:latin typeface="Calibri" pitchFamily="34" charset="0"/>
                <a:ea typeface="ヒラギノ角ゴ Pro W3" pitchFamily="1" charset="-128"/>
                <a:cs typeface="+mn-cs"/>
              </a:rPr>
              <a:t>STRATEJİK ÜRÜN </a:t>
            </a:r>
            <a:r>
              <a:rPr lang="sv-SE" sz="2400" b="1" dirty="0" smtClean="0">
                <a:solidFill>
                  <a:srgbClr val="00BAD5"/>
                </a:solidFill>
                <a:latin typeface="Calibri" pitchFamily="34" charset="0"/>
                <a:ea typeface="ヒラギノ角ゴ Pro W3" pitchFamily="1" charset="-128"/>
                <a:cs typeface="+mn-cs"/>
              </a:rPr>
              <a:t>DESTEK </a:t>
            </a:r>
            <a:r>
              <a:rPr lang="sv-SE" sz="2400" b="1" dirty="0">
                <a:solidFill>
                  <a:srgbClr val="00BAD5"/>
                </a:solidFill>
                <a:latin typeface="Calibri" pitchFamily="34" charset="0"/>
                <a:ea typeface="ヒラギノ角ゴ Pro W3" pitchFamily="1" charset="-128"/>
                <a:cs typeface="+mn-cs"/>
              </a:rPr>
              <a:t>PROGRAMI</a:t>
            </a:r>
          </a:p>
        </p:txBody>
      </p:sp>
      <p:pic>
        <p:nvPicPr>
          <p:cNvPr id="8" name="Picture 3"/>
          <p:cNvPicPr>
            <a:picLocks noChangeAspect="1" noChangeArrowheads="1"/>
          </p:cNvPicPr>
          <p:nvPr/>
        </p:nvPicPr>
        <p:blipFill>
          <a:blip r:embed="rId3" cstate="print"/>
          <a:srcRect/>
          <a:stretch>
            <a:fillRect/>
          </a:stretch>
        </p:blipFill>
        <p:spPr bwMode="auto">
          <a:xfrm>
            <a:off x="8227977" y="6152604"/>
            <a:ext cx="720080" cy="507913"/>
          </a:xfrm>
          <a:prstGeom prst="rect">
            <a:avLst/>
          </a:prstGeom>
          <a:noFill/>
          <a:ln w="9525">
            <a:noFill/>
            <a:miter lim="800000"/>
            <a:headEnd/>
            <a:tailEnd/>
          </a:ln>
        </p:spPr>
      </p:pic>
      <p:sp>
        <p:nvSpPr>
          <p:cNvPr id="12" name="Text Box 2"/>
          <p:cNvSpPr txBox="1">
            <a:spLocks noChangeArrowheads="1"/>
          </p:cNvSpPr>
          <p:nvPr/>
        </p:nvSpPr>
        <p:spPr bwMode="auto">
          <a:xfrm>
            <a:off x="78592" y="1040036"/>
            <a:ext cx="8813888" cy="1538883"/>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endParaRPr lang="tr-TR" sz="2000" dirty="0">
              <a:latin typeface="Calibri" pitchFamily="34" charset="0"/>
              <a:cs typeface="+mn-cs"/>
            </a:endParaRPr>
          </a:p>
          <a:p>
            <a:pPr marL="269875">
              <a:buClr>
                <a:srgbClr val="F9A91C"/>
              </a:buClr>
              <a:buSzPct val="125000"/>
              <a:defRPr/>
            </a:pPr>
            <a:r>
              <a:rPr lang="tr-TR" sz="2000" b="1" dirty="0" smtClean="0">
                <a:solidFill>
                  <a:srgbClr val="F9A91C"/>
                </a:solidFill>
                <a:latin typeface="Calibri" pitchFamily="34" charset="0"/>
                <a:cs typeface="+mn-cs"/>
              </a:rPr>
              <a:t>PROJE </a:t>
            </a:r>
            <a:r>
              <a:rPr lang="it-IT" sz="2000" b="1" dirty="0" smtClean="0">
                <a:solidFill>
                  <a:srgbClr val="F9A91C"/>
                </a:solidFill>
                <a:latin typeface="Calibri" pitchFamily="34" charset="0"/>
                <a:cs typeface="+mn-cs"/>
              </a:rPr>
              <a:t>SÜRESİ</a:t>
            </a:r>
            <a:r>
              <a:rPr lang="tr-TR" sz="2000" b="1" dirty="0" smtClean="0">
                <a:solidFill>
                  <a:srgbClr val="F9A91C"/>
                </a:solidFill>
                <a:latin typeface="Calibri" pitchFamily="34" charset="0"/>
                <a:cs typeface="+mn-cs"/>
              </a:rPr>
              <a:t> </a:t>
            </a:r>
          </a:p>
          <a:p>
            <a:pPr marL="269875">
              <a:buClr>
                <a:srgbClr val="F9A91C"/>
              </a:buClr>
              <a:buSzPct val="125000"/>
              <a:defRPr/>
            </a:pPr>
            <a:endParaRPr lang="tr-TR" sz="2000" b="1" dirty="0">
              <a:solidFill>
                <a:srgbClr val="F9A91C"/>
              </a:solidFill>
              <a:latin typeface="Calibri" pitchFamily="34" charset="0"/>
              <a:cs typeface="+mn-cs"/>
            </a:endParaRPr>
          </a:p>
          <a:p>
            <a:pPr marL="612775" indent="-342900">
              <a:buClr>
                <a:srgbClr val="F9A91C"/>
              </a:buClr>
              <a:buSzPct val="125000"/>
              <a:buFont typeface="Wingdings" panose="05000000000000000000" pitchFamily="2" charset="2"/>
              <a:buChar char="Ø"/>
              <a:defRPr/>
            </a:pPr>
            <a:r>
              <a:rPr lang="tr-TR" sz="2000" dirty="0">
                <a:solidFill>
                  <a:srgbClr val="1B5363"/>
                </a:solidFill>
                <a:latin typeface="Calibri" pitchFamily="34" charset="0"/>
                <a:cs typeface="+mn-cs"/>
              </a:rPr>
              <a:t>Proje süresi en çok </a:t>
            </a:r>
            <a:r>
              <a:rPr lang="tr-TR" sz="2000" b="1" dirty="0" smtClean="0">
                <a:solidFill>
                  <a:srgbClr val="FF0000"/>
                </a:solidFill>
                <a:latin typeface="Calibri" pitchFamily="34" charset="0"/>
                <a:cs typeface="+mn-cs"/>
              </a:rPr>
              <a:t>36 ay </a:t>
            </a:r>
            <a:r>
              <a:rPr lang="tr-TR" sz="2000" dirty="0">
                <a:solidFill>
                  <a:srgbClr val="1B5363"/>
                </a:solidFill>
                <a:latin typeface="Calibri" pitchFamily="34" charset="0"/>
                <a:cs typeface="+mn-cs"/>
              </a:rPr>
              <a:t>olup, Kurul kararı ile </a:t>
            </a:r>
            <a:r>
              <a:rPr lang="tr-TR" sz="2000" b="1" dirty="0" smtClean="0">
                <a:solidFill>
                  <a:srgbClr val="FF0000"/>
                </a:solidFill>
                <a:latin typeface="Calibri" pitchFamily="34" charset="0"/>
                <a:cs typeface="+mn-cs"/>
              </a:rPr>
              <a:t>6 </a:t>
            </a:r>
            <a:r>
              <a:rPr lang="tr-TR" sz="2000" b="1" dirty="0">
                <a:solidFill>
                  <a:srgbClr val="FF0000"/>
                </a:solidFill>
                <a:latin typeface="Calibri" pitchFamily="34" charset="0"/>
                <a:cs typeface="+mn-cs"/>
              </a:rPr>
              <a:t>aya </a:t>
            </a:r>
            <a:r>
              <a:rPr lang="tr-TR" sz="2000" dirty="0">
                <a:solidFill>
                  <a:srgbClr val="1B5363"/>
                </a:solidFill>
                <a:latin typeface="Calibri" pitchFamily="34" charset="0"/>
                <a:cs typeface="+mn-cs"/>
              </a:rPr>
              <a:t>kadar ek süre verilebilir.</a:t>
            </a:r>
          </a:p>
          <a:p>
            <a:pPr marL="612775" indent="-342900">
              <a:buClr>
                <a:srgbClr val="F9A91C"/>
              </a:buClr>
              <a:buSzPct val="125000"/>
              <a:buFont typeface="Wingdings" panose="05000000000000000000" pitchFamily="2" charset="2"/>
              <a:buChar char="Ø"/>
              <a:defRPr/>
            </a:pPr>
            <a:endParaRPr lang="tr-TR" sz="2000" dirty="0" smtClean="0">
              <a:latin typeface="Calibri" pitchFamily="34" charset="0"/>
              <a:cs typeface="+mn-cs"/>
            </a:endParaRPr>
          </a:p>
        </p:txBody>
      </p:sp>
      <p:sp>
        <p:nvSpPr>
          <p:cNvPr id="9" name="Text Box 2"/>
          <p:cNvSpPr txBox="1">
            <a:spLocks noChangeArrowheads="1"/>
          </p:cNvSpPr>
          <p:nvPr/>
        </p:nvSpPr>
        <p:spPr bwMode="auto">
          <a:xfrm>
            <a:off x="107503" y="3272284"/>
            <a:ext cx="8480513" cy="2769989"/>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000" b="1" dirty="0" smtClean="0">
                <a:solidFill>
                  <a:srgbClr val="F9A91C"/>
                </a:solidFill>
                <a:latin typeface="Calibri" pitchFamily="34" charset="0"/>
                <a:cs typeface="+mn-cs"/>
              </a:rPr>
              <a:t>DESTEK ÜST LİMİTİ</a:t>
            </a:r>
          </a:p>
          <a:p>
            <a:pPr marL="269875">
              <a:buClr>
                <a:srgbClr val="F9A91C"/>
              </a:buClr>
              <a:buSzPct val="125000"/>
              <a:defRPr/>
            </a:pPr>
            <a:endParaRPr lang="tr-TR" sz="2000" b="1" dirty="0">
              <a:solidFill>
                <a:srgbClr val="F9A91C"/>
              </a:solidFill>
              <a:latin typeface="Calibri" pitchFamily="34" charset="0"/>
              <a:cs typeface="+mn-cs"/>
            </a:endParaRPr>
          </a:p>
          <a:p>
            <a:pPr marL="612775" indent="-342900" algn="just">
              <a:buClr>
                <a:srgbClr val="F9A91C"/>
              </a:buClr>
              <a:buSzPct val="125000"/>
              <a:buFont typeface="Wingdings" panose="05000000000000000000" pitchFamily="2" charset="2"/>
              <a:buChar char="Ø"/>
              <a:defRPr/>
            </a:pPr>
            <a:r>
              <a:rPr lang="tr-TR" sz="2000" dirty="0">
                <a:solidFill>
                  <a:srgbClr val="1B5363"/>
                </a:solidFill>
                <a:latin typeface="Calibri" pitchFamily="34" charset="0"/>
                <a:cs typeface="+mn-cs"/>
              </a:rPr>
              <a:t>Program kapsamında verilecek desteklerin toplam üst limiti </a:t>
            </a:r>
            <a:r>
              <a:rPr lang="tr-TR" sz="2000" b="1" dirty="0" smtClean="0">
                <a:solidFill>
                  <a:srgbClr val="FF0000"/>
                </a:solidFill>
                <a:latin typeface="Calibri" pitchFamily="34" charset="0"/>
                <a:cs typeface="+mn-cs"/>
              </a:rPr>
              <a:t>5.000.000 </a:t>
            </a:r>
            <a:r>
              <a:rPr lang="tr-TR" sz="2000" dirty="0">
                <a:solidFill>
                  <a:srgbClr val="1B5363"/>
                </a:solidFill>
                <a:latin typeface="Calibri" pitchFamily="34" charset="0"/>
                <a:cs typeface="+mn-cs"/>
              </a:rPr>
              <a:t>TL’dir</a:t>
            </a:r>
            <a:r>
              <a:rPr lang="tr-TR" sz="2000" dirty="0" smtClean="0">
                <a:latin typeface="Calibri" pitchFamily="34" charset="0"/>
                <a:cs typeface="+mn-cs"/>
              </a:rPr>
              <a:t>.</a:t>
            </a:r>
          </a:p>
          <a:p>
            <a:pPr marL="612775" indent="-342900">
              <a:buClr>
                <a:srgbClr val="F9A91C"/>
              </a:buClr>
              <a:buSzPct val="125000"/>
              <a:buFont typeface="Wingdings" panose="05000000000000000000" pitchFamily="2" charset="2"/>
              <a:buChar char="Ø"/>
              <a:defRPr/>
            </a:pPr>
            <a:endParaRPr lang="tr-TR" sz="2000" dirty="0" smtClean="0">
              <a:latin typeface="Calibri" pitchFamily="34" charset="0"/>
              <a:cs typeface="+mn-cs"/>
            </a:endParaRPr>
          </a:p>
          <a:p>
            <a:pPr marL="612775" indent="-342900" algn="just">
              <a:buClr>
                <a:srgbClr val="F9A91C"/>
              </a:buClr>
              <a:buSzPct val="125000"/>
              <a:buFont typeface="Wingdings" panose="05000000000000000000" pitchFamily="2" charset="2"/>
              <a:buChar char="Ø"/>
              <a:defRPr/>
            </a:pPr>
            <a:r>
              <a:rPr lang="tr-TR" sz="2000" dirty="0">
                <a:solidFill>
                  <a:srgbClr val="1B5363"/>
                </a:solidFill>
                <a:latin typeface="Calibri" pitchFamily="34" charset="0"/>
                <a:cs typeface="+mn-cs"/>
              </a:rPr>
              <a:t>Başkanlık; Kalkınma Planları, Hükümet Programları ve Yıllık Programlarda belirlenen hedefler ile stratejik dokümanlardaki öncelikler doğrultusunda; bölgesel, </a:t>
            </a:r>
            <a:r>
              <a:rPr lang="tr-TR" sz="2000" dirty="0" err="1">
                <a:solidFill>
                  <a:srgbClr val="1B5363"/>
                </a:solidFill>
                <a:latin typeface="Calibri" pitchFamily="34" charset="0"/>
                <a:cs typeface="+mn-cs"/>
              </a:rPr>
              <a:t>sektörel</a:t>
            </a:r>
            <a:r>
              <a:rPr lang="tr-TR" sz="2000" dirty="0">
                <a:solidFill>
                  <a:srgbClr val="1B5363"/>
                </a:solidFill>
                <a:latin typeface="Calibri" pitchFamily="34" charset="0"/>
                <a:cs typeface="+mn-cs"/>
              </a:rPr>
              <a:t> ve </a:t>
            </a:r>
            <a:r>
              <a:rPr lang="tr-TR" sz="2000" dirty="0" err="1">
                <a:solidFill>
                  <a:srgbClr val="1B5363"/>
                </a:solidFill>
                <a:latin typeface="Calibri" pitchFamily="34" charset="0"/>
                <a:cs typeface="+mn-cs"/>
              </a:rPr>
              <a:t>ölçeksel</a:t>
            </a:r>
            <a:r>
              <a:rPr lang="tr-TR" sz="2000" dirty="0">
                <a:solidFill>
                  <a:srgbClr val="1B5363"/>
                </a:solidFill>
                <a:latin typeface="Calibri" pitchFamily="34" charset="0"/>
                <a:cs typeface="+mn-cs"/>
              </a:rPr>
              <a:t> kriterler ile teknoloji düzeyi ve  özel hedef gruplarını dikkate alarak </a:t>
            </a:r>
            <a:r>
              <a:rPr lang="tr-TR" sz="2000" b="1" dirty="0">
                <a:solidFill>
                  <a:srgbClr val="FF0000"/>
                </a:solidFill>
                <a:latin typeface="Calibri" pitchFamily="34" charset="0"/>
              </a:rPr>
              <a:t>iki</a:t>
            </a:r>
            <a:r>
              <a:rPr lang="tr-TR" sz="2000" dirty="0">
                <a:latin typeface="Calibri" pitchFamily="34" charset="0"/>
              </a:rPr>
              <a:t> </a:t>
            </a:r>
            <a:r>
              <a:rPr lang="tr-TR" sz="2000" dirty="0">
                <a:solidFill>
                  <a:srgbClr val="1B5363"/>
                </a:solidFill>
                <a:latin typeface="Calibri" pitchFamily="34" charset="0"/>
                <a:cs typeface="+mn-cs"/>
              </a:rPr>
              <a:t>katını geçmemek üzere destek üst limitini artırabilir. </a:t>
            </a:r>
          </a:p>
        </p:txBody>
      </p:sp>
    </p:spTree>
    <p:extLst>
      <p:ext uri="{BB962C8B-B14F-4D97-AF65-F5344CB8AC3E}">
        <p14:creationId xmlns:p14="http://schemas.microsoft.com/office/powerpoint/2010/main" val="2302338176"/>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0961" y="1112044"/>
            <a:ext cx="8229600" cy="4509200"/>
          </a:xfrm>
        </p:spPr>
        <p:txBody>
          <a:bodyPr/>
          <a:lstStyle/>
          <a:p>
            <a:pPr marL="0" indent="0">
              <a:buClr>
                <a:srgbClr val="F9A91C"/>
              </a:buClr>
              <a:buSzPct val="125000"/>
              <a:buNone/>
              <a:defRPr/>
            </a:pPr>
            <a:r>
              <a:rPr lang="tr-TR" b="1" dirty="0">
                <a:solidFill>
                  <a:srgbClr val="F9A91C"/>
                </a:solidFill>
                <a:latin typeface="Calibri" pitchFamily="34" charset="0"/>
              </a:rPr>
              <a:t>DESTEK MODELİ</a:t>
            </a: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FF16F97C-866D-4F85-A1F6-DDF39F62CB6A}" type="slidenum">
              <a:rPr lang="en-CA" smtClean="0"/>
              <a:pPr>
                <a:defRPr/>
              </a:pPr>
              <a:t>29</a:t>
            </a:fld>
            <a:endParaRPr lang="en-CA"/>
          </a:p>
        </p:txBody>
      </p:sp>
      <p:sp>
        <p:nvSpPr>
          <p:cNvPr id="5" name="1 Başlık"/>
          <p:cNvSpPr txBox="1">
            <a:spLocks/>
          </p:cNvSpPr>
          <p:nvPr/>
        </p:nvSpPr>
        <p:spPr bwMode="auto">
          <a:xfrm>
            <a:off x="251520" y="170823"/>
            <a:ext cx="8229600"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dirty="0" smtClean="0">
                <a:solidFill>
                  <a:srgbClr val="00BAD5"/>
                </a:solidFill>
                <a:latin typeface="Calibri" pitchFamily="34" charset="0"/>
                <a:ea typeface="ヒラギノ角ゴ Pro W3" pitchFamily="1" charset="-128"/>
                <a:cs typeface="+mn-cs"/>
              </a:rPr>
              <a:t>STRATEJİK ÜRÜN </a:t>
            </a:r>
            <a:r>
              <a:rPr lang="sv-SE" sz="2400" b="1" dirty="0" smtClean="0">
                <a:solidFill>
                  <a:srgbClr val="00BAD5"/>
                </a:solidFill>
                <a:latin typeface="Calibri" pitchFamily="34" charset="0"/>
                <a:ea typeface="ヒラギノ角ゴ Pro W3" pitchFamily="1" charset="-128"/>
                <a:cs typeface="+mn-cs"/>
              </a:rPr>
              <a:t>DESTEK </a:t>
            </a:r>
            <a:r>
              <a:rPr lang="sv-SE" sz="2400" b="1" dirty="0">
                <a:solidFill>
                  <a:srgbClr val="00BAD5"/>
                </a:solidFill>
                <a:latin typeface="Calibri" pitchFamily="34" charset="0"/>
                <a:ea typeface="ヒラギノ角ゴ Pro W3" pitchFamily="1" charset="-128"/>
                <a:cs typeface="+mn-cs"/>
              </a:rPr>
              <a:t>PROGRAMI</a:t>
            </a:r>
          </a:p>
        </p:txBody>
      </p:sp>
      <p:pic>
        <p:nvPicPr>
          <p:cNvPr id="6" name="Picture 3"/>
          <p:cNvPicPr>
            <a:picLocks noChangeAspect="1" noChangeArrowheads="1"/>
          </p:cNvPicPr>
          <p:nvPr/>
        </p:nvPicPr>
        <p:blipFill>
          <a:blip r:embed="rId2" cstate="print"/>
          <a:srcRect/>
          <a:stretch>
            <a:fillRect/>
          </a:stretch>
        </p:blipFill>
        <p:spPr bwMode="auto">
          <a:xfrm>
            <a:off x="8227977" y="6152604"/>
            <a:ext cx="720080" cy="507913"/>
          </a:xfrm>
          <a:prstGeom prst="rect">
            <a:avLst/>
          </a:prstGeom>
          <a:noFill/>
          <a:ln w="9525">
            <a:noFill/>
            <a:miter lim="800000"/>
            <a:headEnd/>
            <a:tailEnd/>
          </a:ln>
        </p:spPr>
      </p:pic>
      <p:graphicFrame>
        <p:nvGraphicFramePr>
          <p:cNvPr id="7" name="Tablo 6"/>
          <p:cNvGraphicFramePr>
            <a:graphicFrameLocks noGrp="1"/>
          </p:cNvGraphicFramePr>
          <p:nvPr>
            <p:extLst>
              <p:ext uri="{D42A27DB-BD31-4B8C-83A1-F6EECF244321}">
                <p14:modId xmlns:p14="http://schemas.microsoft.com/office/powerpoint/2010/main" val="2016320410"/>
              </p:ext>
            </p:extLst>
          </p:nvPr>
        </p:nvGraphicFramePr>
        <p:xfrm>
          <a:off x="574441" y="2120156"/>
          <a:ext cx="7653536" cy="2160238"/>
        </p:xfrm>
        <a:graphic>
          <a:graphicData uri="http://schemas.openxmlformats.org/drawingml/2006/table">
            <a:tbl>
              <a:tblPr firstRow="1" firstCol="1" bandRow="1">
                <a:tableStyleId>{5C22544A-7EE6-4342-B048-85BDC9FD1C3A}</a:tableStyleId>
              </a:tblPr>
              <a:tblGrid>
                <a:gridCol w="1224136"/>
                <a:gridCol w="1552147"/>
                <a:gridCol w="2688055"/>
                <a:gridCol w="2189198"/>
              </a:tblGrid>
              <a:tr h="1080120">
                <a:tc>
                  <a:txBody>
                    <a:bodyPr/>
                    <a:lstStyle/>
                    <a:p>
                      <a:pPr algn="just">
                        <a:spcAft>
                          <a:spcPts val="0"/>
                        </a:spcAft>
                      </a:pPr>
                      <a:r>
                        <a:rPr lang="tr-TR" sz="1800" dirty="0">
                          <a:effectLst/>
                        </a:rPr>
                        <a:t> </a:t>
                      </a:r>
                      <a:endParaRPr lang="tr-TR" sz="1800" dirty="0">
                        <a:effectLst/>
                        <a:latin typeface="Times New Roman"/>
                        <a:ea typeface="Times New Roman"/>
                      </a:endParaRPr>
                    </a:p>
                  </a:txBody>
                  <a:tcPr marL="68580" marR="68580" marT="0" marB="0" anchor="ctr"/>
                </a:tc>
                <a:tc>
                  <a:txBody>
                    <a:bodyPr/>
                    <a:lstStyle/>
                    <a:p>
                      <a:pPr algn="just">
                        <a:spcAft>
                          <a:spcPts val="0"/>
                        </a:spcAft>
                      </a:pPr>
                      <a:r>
                        <a:rPr lang="tr-TR" sz="1800" dirty="0">
                          <a:effectLst/>
                        </a:rPr>
                        <a:t>Başvuru Dönemi</a:t>
                      </a:r>
                      <a:endParaRPr lang="tr-TR" sz="1800" dirty="0">
                        <a:effectLst/>
                        <a:latin typeface="Times New Roman"/>
                        <a:ea typeface="Times New Roman"/>
                      </a:endParaRPr>
                    </a:p>
                  </a:txBody>
                  <a:tcPr marL="68580" marR="68580" marT="0" marB="0" anchor="ctr"/>
                </a:tc>
                <a:tc>
                  <a:txBody>
                    <a:bodyPr/>
                    <a:lstStyle/>
                    <a:p>
                      <a:pPr algn="just">
                        <a:spcAft>
                          <a:spcPts val="0"/>
                        </a:spcAft>
                      </a:pPr>
                      <a:r>
                        <a:rPr lang="tr-TR" sz="1800" dirty="0">
                          <a:effectLst/>
                        </a:rPr>
                        <a:t>Ön Değerlendirme/Teknik-Mali Rapor Dönemi</a:t>
                      </a:r>
                      <a:endParaRPr lang="tr-TR" sz="1800" dirty="0">
                        <a:effectLst/>
                        <a:latin typeface="Times New Roman"/>
                        <a:ea typeface="Times New Roman"/>
                      </a:endParaRPr>
                    </a:p>
                  </a:txBody>
                  <a:tcPr marL="68580" marR="68580" marT="0" marB="0" anchor="ctr"/>
                </a:tc>
                <a:tc>
                  <a:txBody>
                    <a:bodyPr/>
                    <a:lstStyle/>
                    <a:p>
                      <a:pPr algn="just">
                        <a:spcAft>
                          <a:spcPts val="0"/>
                        </a:spcAft>
                      </a:pPr>
                      <a:r>
                        <a:rPr lang="tr-TR" sz="1800" dirty="0">
                          <a:effectLst/>
                        </a:rPr>
                        <a:t>Kurul Değerlendirme Dönemi</a:t>
                      </a:r>
                      <a:endParaRPr lang="tr-TR" sz="1800" dirty="0">
                        <a:effectLst/>
                        <a:latin typeface="Times New Roman"/>
                        <a:ea typeface="Times New Roman"/>
                      </a:endParaRPr>
                    </a:p>
                  </a:txBody>
                  <a:tcPr marL="68580" marR="68580" marT="0" marB="0" anchor="ctr"/>
                </a:tc>
              </a:tr>
              <a:tr h="540059">
                <a:tc>
                  <a:txBody>
                    <a:bodyPr/>
                    <a:lstStyle/>
                    <a:p>
                      <a:pPr marL="0" lvl="0" indent="0" algn="just">
                        <a:spcAft>
                          <a:spcPts val="0"/>
                        </a:spcAft>
                        <a:buFont typeface="+mj-lt"/>
                        <a:buNone/>
                      </a:pPr>
                      <a:r>
                        <a:rPr lang="tr-TR" sz="1800" dirty="0" smtClean="0">
                          <a:effectLst/>
                        </a:rPr>
                        <a:t>1.  Dönem</a:t>
                      </a:r>
                      <a:endParaRPr lang="tr-TR" sz="1800" dirty="0">
                        <a:effectLst/>
                        <a:latin typeface="Times New Roman"/>
                        <a:ea typeface="Times New Roman"/>
                      </a:endParaRPr>
                    </a:p>
                  </a:txBody>
                  <a:tcPr marL="68580" marR="68580" marT="0" marB="0" anchor="ctr"/>
                </a:tc>
                <a:tc>
                  <a:txBody>
                    <a:bodyPr/>
                    <a:lstStyle/>
                    <a:p>
                      <a:pPr algn="just">
                        <a:spcAft>
                          <a:spcPts val="0"/>
                        </a:spcAft>
                      </a:pPr>
                      <a:r>
                        <a:rPr lang="tr-TR" sz="1800">
                          <a:effectLst/>
                        </a:rPr>
                        <a:t>Ocak-Mart</a:t>
                      </a:r>
                      <a:endParaRPr lang="tr-TR" sz="1800">
                        <a:effectLst/>
                        <a:latin typeface="Times New Roman"/>
                        <a:ea typeface="Times New Roman"/>
                      </a:endParaRPr>
                    </a:p>
                  </a:txBody>
                  <a:tcPr marL="68580" marR="68580" marT="0" marB="0" anchor="ctr"/>
                </a:tc>
                <a:tc>
                  <a:txBody>
                    <a:bodyPr/>
                    <a:lstStyle/>
                    <a:p>
                      <a:pPr algn="just">
                        <a:spcAft>
                          <a:spcPts val="0"/>
                        </a:spcAft>
                      </a:pPr>
                      <a:r>
                        <a:rPr lang="tr-TR" sz="1800">
                          <a:effectLst/>
                        </a:rPr>
                        <a:t>Ocak-15 Mayıs</a:t>
                      </a:r>
                      <a:endParaRPr lang="tr-TR" sz="1800">
                        <a:effectLst/>
                        <a:latin typeface="Times New Roman"/>
                        <a:ea typeface="Times New Roman"/>
                      </a:endParaRPr>
                    </a:p>
                  </a:txBody>
                  <a:tcPr marL="68580" marR="68580" marT="0" marB="0" anchor="ctr"/>
                </a:tc>
                <a:tc>
                  <a:txBody>
                    <a:bodyPr/>
                    <a:lstStyle/>
                    <a:p>
                      <a:pPr algn="just">
                        <a:spcAft>
                          <a:spcPts val="0"/>
                        </a:spcAft>
                      </a:pPr>
                      <a:r>
                        <a:rPr lang="tr-TR" sz="1800">
                          <a:effectLst/>
                        </a:rPr>
                        <a:t>16 Mayıs-Haziran</a:t>
                      </a:r>
                      <a:endParaRPr lang="tr-TR" sz="1800">
                        <a:effectLst/>
                        <a:latin typeface="Times New Roman"/>
                        <a:ea typeface="Times New Roman"/>
                      </a:endParaRPr>
                    </a:p>
                  </a:txBody>
                  <a:tcPr marL="68580" marR="68580" marT="0" marB="0" anchor="ctr"/>
                </a:tc>
              </a:tr>
              <a:tr h="540059">
                <a:tc>
                  <a:txBody>
                    <a:bodyPr/>
                    <a:lstStyle/>
                    <a:p>
                      <a:pPr marL="0" lvl="0" indent="0" algn="just">
                        <a:spcAft>
                          <a:spcPts val="0"/>
                        </a:spcAft>
                        <a:buFont typeface="+mj-lt"/>
                        <a:buNone/>
                      </a:pPr>
                      <a:r>
                        <a:rPr lang="tr-TR" sz="1800" dirty="0" smtClean="0">
                          <a:effectLst/>
                        </a:rPr>
                        <a:t>2.  Dönem</a:t>
                      </a:r>
                      <a:endParaRPr lang="tr-TR" sz="1800" dirty="0">
                        <a:effectLst/>
                        <a:latin typeface="Times New Roman"/>
                        <a:ea typeface="Times New Roman"/>
                      </a:endParaRPr>
                    </a:p>
                  </a:txBody>
                  <a:tcPr marL="68580" marR="68580" marT="0" marB="0" anchor="ctr"/>
                </a:tc>
                <a:tc>
                  <a:txBody>
                    <a:bodyPr/>
                    <a:lstStyle/>
                    <a:p>
                      <a:pPr algn="just">
                        <a:spcAft>
                          <a:spcPts val="0"/>
                        </a:spcAft>
                      </a:pPr>
                      <a:r>
                        <a:rPr lang="tr-TR" sz="1800">
                          <a:effectLst/>
                        </a:rPr>
                        <a:t>Temmuz-Eylül</a:t>
                      </a:r>
                      <a:endParaRPr lang="tr-TR" sz="1800">
                        <a:effectLst/>
                        <a:latin typeface="Times New Roman"/>
                        <a:ea typeface="Times New Roman"/>
                      </a:endParaRPr>
                    </a:p>
                  </a:txBody>
                  <a:tcPr marL="68580" marR="68580" marT="0" marB="0" anchor="ctr"/>
                </a:tc>
                <a:tc>
                  <a:txBody>
                    <a:bodyPr/>
                    <a:lstStyle/>
                    <a:p>
                      <a:pPr algn="just">
                        <a:spcAft>
                          <a:spcPts val="0"/>
                        </a:spcAft>
                      </a:pPr>
                      <a:r>
                        <a:rPr lang="tr-TR" sz="1800">
                          <a:effectLst/>
                        </a:rPr>
                        <a:t>Temmuz-15 Kasım</a:t>
                      </a:r>
                      <a:endParaRPr lang="tr-TR" sz="1800">
                        <a:effectLst/>
                        <a:latin typeface="Times New Roman"/>
                        <a:ea typeface="Times New Roman"/>
                      </a:endParaRPr>
                    </a:p>
                  </a:txBody>
                  <a:tcPr marL="68580" marR="68580" marT="0" marB="0" anchor="ctr"/>
                </a:tc>
                <a:tc>
                  <a:txBody>
                    <a:bodyPr/>
                    <a:lstStyle/>
                    <a:p>
                      <a:pPr algn="just">
                        <a:spcAft>
                          <a:spcPts val="0"/>
                        </a:spcAft>
                      </a:pPr>
                      <a:r>
                        <a:rPr lang="tr-TR" sz="1800" dirty="0">
                          <a:effectLst/>
                        </a:rPr>
                        <a:t>16 Kasım-Aralık</a:t>
                      </a:r>
                      <a:endParaRPr lang="tr-TR" sz="1800" dirty="0">
                        <a:effectLst/>
                        <a:latin typeface="Times New Roman"/>
                        <a:ea typeface="Times New Roman"/>
                      </a:endParaRPr>
                    </a:p>
                  </a:txBody>
                  <a:tcPr marL="68580" marR="68580" marT="0" marB="0" anchor="ctr"/>
                </a:tc>
              </a:tr>
            </a:tbl>
          </a:graphicData>
        </a:graphic>
      </p:graphicFrame>
      <p:sp>
        <p:nvSpPr>
          <p:cNvPr id="8" name="Metin kutusu 7"/>
          <p:cNvSpPr txBox="1"/>
          <p:nvPr/>
        </p:nvSpPr>
        <p:spPr>
          <a:xfrm>
            <a:off x="251520" y="4568428"/>
            <a:ext cx="8336497" cy="1323439"/>
          </a:xfrm>
          <a:prstGeom prst="rect">
            <a:avLst/>
          </a:prstGeom>
          <a:noFill/>
        </p:spPr>
        <p:txBody>
          <a:bodyPr wrap="square" rtlCol="0">
            <a:spAutoFit/>
          </a:bodyPr>
          <a:lstStyle/>
          <a:p>
            <a:pPr marL="342900" indent="-342900">
              <a:buFont typeface="Wingdings" panose="05000000000000000000" pitchFamily="2" charset="2"/>
              <a:buChar char="§"/>
            </a:pPr>
            <a:r>
              <a:rPr lang="tr-TR" sz="2000" dirty="0" smtClean="0">
                <a:latin typeface="Arial" panose="020B0604020202020204" pitchFamily="34" charset="0"/>
                <a:cs typeface="Arial" panose="020B0604020202020204" pitchFamily="34" charset="0"/>
              </a:rPr>
              <a:t>Başvuru dönemi öncesi </a:t>
            </a:r>
            <a:r>
              <a:rPr lang="tr-TR" sz="2000" i="1" dirty="0" smtClean="0">
                <a:latin typeface="Arial" panose="020B0604020202020204" pitchFamily="34" charset="0"/>
                <a:cs typeface="Arial" panose="020B0604020202020204" pitchFamily="34" charset="0"/>
              </a:rPr>
              <a:t>Dönemsel</a:t>
            </a:r>
            <a:r>
              <a:rPr lang="tr-TR" sz="2000" dirty="0" smtClean="0">
                <a:latin typeface="Arial" panose="020B0604020202020204" pitchFamily="34" charset="0"/>
                <a:cs typeface="Arial" panose="020B0604020202020204" pitchFamily="34" charset="0"/>
              </a:rPr>
              <a:t> </a:t>
            </a:r>
            <a:r>
              <a:rPr lang="tr-TR" sz="2000" i="1" dirty="0" smtClean="0">
                <a:latin typeface="Arial" panose="020B0604020202020204" pitchFamily="34" charset="0"/>
                <a:cs typeface="Arial" panose="020B0604020202020204" pitchFamily="34" charset="0"/>
              </a:rPr>
              <a:t>Duyuru Metni </a:t>
            </a:r>
            <a:r>
              <a:rPr lang="tr-TR" sz="2000" dirty="0" smtClean="0">
                <a:latin typeface="Arial" panose="020B0604020202020204" pitchFamily="34" charset="0"/>
                <a:cs typeface="Arial" panose="020B0604020202020204" pitchFamily="34" charset="0"/>
              </a:rPr>
              <a:t>yayınlanacak,</a:t>
            </a:r>
          </a:p>
          <a:p>
            <a:pPr marL="342900" indent="-342900">
              <a:buFont typeface="Wingdings" panose="05000000000000000000" pitchFamily="2" charset="2"/>
              <a:buChar char="§"/>
            </a:pPr>
            <a:endParaRPr lang="tr-TR"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tr-TR" sz="2000" dirty="0" smtClean="0">
                <a:latin typeface="Arial" panose="020B0604020202020204" pitchFamily="34" charset="0"/>
                <a:cs typeface="Arial" panose="020B0604020202020204" pitchFamily="34" charset="0"/>
              </a:rPr>
              <a:t>Bu </a:t>
            </a:r>
            <a:r>
              <a:rPr lang="tr-TR" sz="2000" i="1" dirty="0">
                <a:latin typeface="Arial" panose="020B0604020202020204" pitchFamily="34" charset="0"/>
                <a:cs typeface="Arial" panose="020B0604020202020204" pitchFamily="34" charset="0"/>
              </a:rPr>
              <a:t>Dönemsel</a:t>
            </a:r>
            <a:r>
              <a:rPr lang="tr-TR" sz="2000" dirty="0">
                <a:latin typeface="Arial" panose="020B0604020202020204" pitchFamily="34" charset="0"/>
                <a:cs typeface="Arial" panose="020B0604020202020204" pitchFamily="34" charset="0"/>
              </a:rPr>
              <a:t> </a:t>
            </a:r>
            <a:r>
              <a:rPr lang="tr-TR" sz="2000" i="1" dirty="0" smtClean="0">
                <a:latin typeface="Arial" panose="020B0604020202020204" pitchFamily="34" charset="0"/>
                <a:cs typeface="Arial" panose="020B0604020202020204" pitchFamily="34" charset="0"/>
              </a:rPr>
              <a:t>Duyuru Metninde </a:t>
            </a:r>
            <a:r>
              <a:rPr lang="tr-TR" sz="2000" dirty="0" smtClean="0">
                <a:latin typeface="Arial" panose="020B0604020202020204" pitchFamily="34" charset="0"/>
                <a:cs typeface="Arial" panose="020B0604020202020204" pitchFamily="34" charset="0"/>
              </a:rPr>
              <a:t>başvuru koşulları ve belirlenen sektörler gibi hususlar yer alacak.</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12488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AD5"/>
        </a:solidFill>
        <a:effectLst/>
      </p:bgPr>
    </p:bg>
    <p:spTree>
      <p:nvGrpSpPr>
        <p:cNvPr id="1" name=""/>
        <p:cNvGrpSpPr/>
        <p:nvPr/>
      </p:nvGrpSpPr>
      <p:grpSpPr>
        <a:xfrm>
          <a:off x="0" y="0"/>
          <a:ext cx="0" cy="0"/>
          <a:chOff x="0" y="0"/>
          <a:chExt cx="0" cy="0"/>
        </a:xfrm>
      </p:grpSpPr>
      <p:sp>
        <p:nvSpPr>
          <p:cNvPr id="5" name="4 Metin kutusu"/>
          <p:cNvSpPr txBox="1"/>
          <p:nvPr/>
        </p:nvSpPr>
        <p:spPr>
          <a:xfrm>
            <a:off x="1917572" y="2411922"/>
            <a:ext cx="7209495" cy="1103892"/>
          </a:xfrm>
          <a:prstGeom prst="rect">
            <a:avLst/>
          </a:prstGeom>
          <a:noFill/>
        </p:spPr>
        <p:txBody>
          <a:bodyPr wrap="square" rtlCol="0">
            <a:spAutoFit/>
          </a:bodyPr>
          <a:lstStyle/>
          <a:p>
            <a:r>
              <a:rPr lang="tr-TR" sz="6576" b="1" dirty="0">
                <a:solidFill>
                  <a:prstClr val="white"/>
                </a:solidFill>
                <a:latin typeface="Calibri"/>
              </a:rPr>
              <a:t>KOBİLER VE KOSGEB</a:t>
            </a:r>
          </a:p>
        </p:txBody>
      </p:sp>
      <p:sp>
        <p:nvSpPr>
          <p:cNvPr id="3" name="Slayt Numarası Yer Tutucusu 2"/>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3</a:t>
            </a:fld>
            <a:endParaRPr lang="en-CA">
              <a:solidFill>
                <a:prstClr val="black">
                  <a:tint val="75000"/>
                </a:prstClr>
              </a:solidFill>
            </a:endParaRPr>
          </a:p>
        </p:txBody>
      </p:sp>
      <p:pic>
        <p:nvPicPr>
          <p:cNvPr id="6" name="Picture 2"/>
          <p:cNvPicPr>
            <a:picLocks noChangeAspect="1" noChangeArrowheads="1"/>
          </p:cNvPicPr>
          <p:nvPr/>
        </p:nvPicPr>
        <p:blipFill>
          <a:blip r:embed="rId2" cstate="print"/>
          <a:srcRect/>
          <a:stretch>
            <a:fillRect/>
          </a:stretch>
        </p:blipFill>
        <p:spPr bwMode="auto">
          <a:xfrm>
            <a:off x="626242" y="2411930"/>
            <a:ext cx="996421" cy="996421"/>
          </a:xfrm>
          <a:prstGeom prst="rect">
            <a:avLst/>
          </a:prstGeom>
          <a:noFill/>
          <a:ln w="9525">
            <a:noFill/>
            <a:miter lim="800000"/>
            <a:headEnd/>
            <a:tailEnd/>
          </a:ln>
        </p:spPr>
      </p:pic>
    </p:spTree>
    <p:extLst>
      <p:ext uri="{BB962C8B-B14F-4D97-AF65-F5344CB8AC3E}">
        <p14:creationId xmlns:p14="http://schemas.microsoft.com/office/powerpoint/2010/main" val="2706459063"/>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solidFill>
                  <a:schemeClr val="tx2">
                    <a:lumMod val="60000"/>
                    <a:lumOff val="40000"/>
                  </a:schemeClr>
                </a:solidFill>
              </a:rPr>
              <a:t>STRATEJİK ÜRÜN DESTEK PROGRAMI </a:t>
            </a:r>
            <a:r>
              <a:rPr lang="tr-TR" sz="2400" b="1" dirty="0" smtClean="0">
                <a:solidFill>
                  <a:schemeClr val="tx2">
                    <a:lumMod val="60000"/>
                    <a:lumOff val="40000"/>
                  </a:schemeClr>
                </a:solidFill>
              </a:rPr>
              <a:t/>
            </a:r>
            <a:br>
              <a:rPr lang="tr-TR" sz="2400" b="1" dirty="0" smtClean="0">
                <a:solidFill>
                  <a:schemeClr val="tx2">
                    <a:lumMod val="60000"/>
                    <a:lumOff val="40000"/>
                  </a:schemeClr>
                </a:solidFill>
              </a:rPr>
            </a:br>
            <a:r>
              <a:rPr lang="tr-TR" sz="2400" b="1" dirty="0" smtClean="0">
                <a:solidFill>
                  <a:schemeClr val="tx2">
                    <a:lumMod val="60000"/>
                    <a:lumOff val="40000"/>
                  </a:schemeClr>
                </a:solidFill>
              </a:rPr>
              <a:t>DÖNEMSEL </a:t>
            </a:r>
            <a:r>
              <a:rPr lang="tr-TR" sz="2400" b="1" dirty="0">
                <a:solidFill>
                  <a:schemeClr val="tx2">
                    <a:lumMod val="60000"/>
                    <a:lumOff val="40000"/>
                  </a:schemeClr>
                </a:solidFill>
              </a:rPr>
              <a:t>DUYURU METNİ </a:t>
            </a:r>
            <a:r>
              <a:rPr lang="tr-TR" sz="2400" b="1" dirty="0" smtClean="0">
                <a:solidFill>
                  <a:schemeClr val="tx2">
                    <a:lumMod val="60000"/>
                    <a:lumOff val="40000"/>
                  </a:schemeClr>
                </a:solidFill>
              </a:rPr>
              <a:t>(2018- 01)</a:t>
            </a:r>
            <a:endParaRPr lang="tr-TR" sz="2400" b="1" dirty="0">
              <a:solidFill>
                <a:schemeClr val="tx2">
                  <a:lumMod val="60000"/>
                  <a:lumOff val="40000"/>
                </a:schemeClr>
              </a:solidFill>
            </a:endParaRPr>
          </a:p>
        </p:txBody>
      </p:sp>
      <p:sp>
        <p:nvSpPr>
          <p:cNvPr id="3" name="İçerik Yer Tutucusu 2"/>
          <p:cNvSpPr>
            <a:spLocks noGrp="1"/>
          </p:cNvSpPr>
          <p:nvPr>
            <p:ph idx="1"/>
          </p:nvPr>
        </p:nvSpPr>
        <p:spPr/>
        <p:txBody>
          <a:bodyPr>
            <a:normAutofit fontScale="77500" lnSpcReduction="20000"/>
          </a:bodyPr>
          <a:lstStyle/>
          <a:p>
            <a:r>
              <a:rPr lang="tr-TR" dirty="0"/>
              <a:t>Başvurular 1 Ocak- 31 Mart 2018 tarihleri arasında alınacaktır.</a:t>
            </a:r>
          </a:p>
          <a:p>
            <a:r>
              <a:rPr lang="tr-TR" dirty="0" smtClean="0"/>
              <a:t>Başvuru </a:t>
            </a:r>
            <a:r>
              <a:rPr lang="tr-TR" dirty="0"/>
              <a:t>dosyası, Ön Değerlendirme ve Teknik-Mali Raporlar en geç </a:t>
            </a:r>
            <a:r>
              <a:rPr lang="tr-TR" b="1" dirty="0" smtClean="0">
                <a:solidFill>
                  <a:srgbClr val="FF0000"/>
                </a:solidFill>
              </a:rPr>
              <a:t>15 Mayıs </a:t>
            </a:r>
            <a:r>
              <a:rPr lang="tr-TR" b="1" dirty="0">
                <a:solidFill>
                  <a:srgbClr val="FF0000"/>
                </a:solidFill>
              </a:rPr>
              <a:t>2018 </a:t>
            </a:r>
            <a:r>
              <a:rPr lang="tr-TR" dirty="0"/>
              <a:t>tarihine kadar Uygulama Birimi tarafından </a:t>
            </a:r>
            <a:r>
              <a:rPr lang="tr-TR" dirty="0" smtClean="0"/>
              <a:t>Başkanlığımıza gönderilecektir</a:t>
            </a:r>
            <a:r>
              <a:rPr lang="tr-TR" dirty="0"/>
              <a:t>.</a:t>
            </a:r>
          </a:p>
          <a:p>
            <a:pPr marL="0" indent="0">
              <a:buNone/>
            </a:pPr>
            <a:endParaRPr lang="tr-TR" dirty="0" smtClean="0"/>
          </a:p>
          <a:p>
            <a:r>
              <a:rPr lang="tr-TR" dirty="0" smtClean="0"/>
              <a:t>Kurul </a:t>
            </a:r>
            <a:r>
              <a:rPr lang="tr-TR" dirty="0"/>
              <a:t>Değerlendirmesi </a:t>
            </a:r>
            <a:r>
              <a:rPr lang="tr-TR" b="1" dirty="0">
                <a:solidFill>
                  <a:srgbClr val="FF0000"/>
                </a:solidFill>
              </a:rPr>
              <a:t>16 Mayıs- 30 Haziran 2018</a:t>
            </a:r>
            <a:r>
              <a:rPr lang="tr-TR" b="1" dirty="0"/>
              <a:t> </a:t>
            </a:r>
            <a:r>
              <a:rPr lang="tr-TR" dirty="0"/>
              <a:t>tarihleri </a:t>
            </a:r>
            <a:r>
              <a:rPr lang="tr-TR" dirty="0" smtClean="0"/>
              <a:t>arasında gerçekleştirilecektir</a:t>
            </a:r>
            <a:r>
              <a:rPr lang="tr-TR" dirty="0"/>
              <a:t>.</a:t>
            </a:r>
          </a:p>
          <a:p>
            <a:pPr marL="0" indent="0">
              <a:buNone/>
            </a:pPr>
            <a:endParaRPr lang="tr-TR" dirty="0" smtClean="0"/>
          </a:p>
          <a:p>
            <a:r>
              <a:rPr lang="tr-TR" dirty="0" smtClean="0">
                <a:solidFill>
                  <a:schemeClr val="tx2">
                    <a:lumMod val="60000"/>
                    <a:lumOff val="40000"/>
                  </a:schemeClr>
                </a:solidFill>
              </a:rPr>
              <a:t>Başvuru Yapabilecekler:</a:t>
            </a:r>
            <a:endParaRPr lang="tr-TR" dirty="0">
              <a:solidFill>
                <a:schemeClr val="tx2">
                  <a:lumMod val="60000"/>
                  <a:lumOff val="40000"/>
                </a:schemeClr>
              </a:solidFill>
            </a:endParaRPr>
          </a:p>
          <a:p>
            <a:pPr marL="0" indent="0">
              <a:buNone/>
            </a:pPr>
            <a:r>
              <a:rPr lang="tr-TR" b="1" dirty="0"/>
              <a:t>KOBİ bir büyük işletme ile işbirliği içerisinde başvuru yapmalıdır</a:t>
            </a:r>
          </a:p>
        </p:txBody>
      </p:sp>
      <p:sp>
        <p:nvSpPr>
          <p:cNvPr id="4" name="Slayt Numarası Yer Tutucusu 3"/>
          <p:cNvSpPr>
            <a:spLocks noGrp="1"/>
          </p:cNvSpPr>
          <p:nvPr>
            <p:ph type="sldNum" sz="quarter" idx="12"/>
          </p:nvPr>
        </p:nvSpPr>
        <p:spPr/>
        <p:txBody>
          <a:bodyPr/>
          <a:lstStyle/>
          <a:p>
            <a:pPr>
              <a:defRPr/>
            </a:pPr>
            <a:fld id="{FF16F97C-866D-4F85-A1F6-DDF39F62CB6A}" type="slidenum">
              <a:rPr lang="en-CA" smtClean="0"/>
              <a:pPr>
                <a:defRPr/>
              </a:pPr>
              <a:t>30</a:t>
            </a:fld>
            <a:endParaRPr lang="en-CA"/>
          </a:p>
        </p:txBody>
      </p:sp>
    </p:spTree>
    <p:extLst>
      <p:ext uri="{BB962C8B-B14F-4D97-AF65-F5344CB8AC3E}">
        <p14:creationId xmlns:p14="http://schemas.microsoft.com/office/powerpoint/2010/main" val="1326020884"/>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solidFill>
                  <a:schemeClr val="tx2">
                    <a:lumMod val="60000"/>
                    <a:lumOff val="40000"/>
                  </a:schemeClr>
                </a:solidFill>
              </a:rPr>
              <a:t>STRATEJİK ÜRÜN DESTEK PROGRAMI </a:t>
            </a:r>
            <a:br>
              <a:rPr lang="tr-TR" sz="2400" b="1" dirty="0">
                <a:solidFill>
                  <a:schemeClr val="tx2">
                    <a:lumMod val="60000"/>
                    <a:lumOff val="40000"/>
                  </a:schemeClr>
                </a:solidFill>
              </a:rPr>
            </a:br>
            <a:r>
              <a:rPr lang="tr-TR" sz="2400" b="1" dirty="0">
                <a:solidFill>
                  <a:schemeClr val="tx2">
                    <a:lumMod val="60000"/>
                    <a:lumOff val="40000"/>
                  </a:schemeClr>
                </a:solidFill>
              </a:rPr>
              <a:t>DÖNEMSEL DUYURU METNİ (2018- 01)</a:t>
            </a:r>
            <a:endParaRPr lang="tr-TR" sz="2400" dirty="0"/>
          </a:p>
        </p:txBody>
      </p:sp>
      <p:sp>
        <p:nvSpPr>
          <p:cNvPr id="3" name="İçerik Yer Tutucusu 2"/>
          <p:cNvSpPr>
            <a:spLocks noGrp="1"/>
          </p:cNvSpPr>
          <p:nvPr>
            <p:ph idx="1"/>
          </p:nvPr>
        </p:nvSpPr>
        <p:spPr/>
        <p:txBody>
          <a:bodyPr>
            <a:normAutofit fontScale="62500" lnSpcReduction="20000"/>
          </a:bodyPr>
          <a:lstStyle/>
          <a:p>
            <a:pPr marL="0" indent="0">
              <a:buNone/>
            </a:pPr>
            <a:r>
              <a:rPr lang="tr-TR" b="1" dirty="0">
                <a:solidFill>
                  <a:schemeClr val="accent6">
                    <a:lumMod val="75000"/>
                  </a:schemeClr>
                </a:solidFill>
              </a:rPr>
              <a:t>Hedef Ürünler:</a:t>
            </a:r>
          </a:p>
          <a:p>
            <a:r>
              <a:rPr lang="tr-TR" dirty="0" smtClean="0"/>
              <a:t> </a:t>
            </a:r>
            <a:r>
              <a:rPr lang="tr-TR" dirty="0">
                <a:solidFill>
                  <a:schemeClr val="accent6">
                    <a:lumMod val="75000"/>
                  </a:schemeClr>
                </a:solidFill>
              </a:rPr>
              <a:t>20</a:t>
            </a:r>
            <a:r>
              <a:rPr lang="tr-TR" dirty="0"/>
              <a:t>- Kimyasalların ve kimyasal ürünlerin imalatı</a:t>
            </a:r>
          </a:p>
          <a:p>
            <a:r>
              <a:rPr lang="tr-TR" dirty="0" smtClean="0"/>
              <a:t> </a:t>
            </a:r>
            <a:r>
              <a:rPr lang="tr-TR" dirty="0">
                <a:solidFill>
                  <a:schemeClr val="accent6">
                    <a:lumMod val="75000"/>
                  </a:schemeClr>
                </a:solidFill>
              </a:rPr>
              <a:t>21</a:t>
            </a:r>
            <a:r>
              <a:rPr lang="tr-TR" dirty="0"/>
              <a:t>- Temel eczacılık ürünlerinin ve eczacılığa ilişkin </a:t>
            </a:r>
            <a:r>
              <a:rPr lang="tr-TR" dirty="0" smtClean="0"/>
              <a:t>malzemelerin imalatı</a:t>
            </a:r>
            <a:endParaRPr lang="tr-TR" dirty="0"/>
          </a:p>
          <a:p>
            <a:r>
              <a:rPr lang="tr-TR" dirty="0" smtClean="0"/>
              <a:t> </a:t>
            </a:r>
            <a:r>
              <a:rPr lang="tr-TR" dirty="0">
                <a:solidFill>
                  <a:schemeClr val="accent6">
                    <a:lumMod val="75000"/>
                  </a:schemeClr>
                </a:solidFill>
              </a:rPr>
              <a:t>23</a:t>
            </a:r>
            <a:r>
              <a:rPr lang="tr-TR" dirty="0"/>
              <a:t>- Diğer metalik olmayan mineral ürünlerin imalatı (</a:t>
            </a:r>
            <a:r>
              <a:rPr lang="tr-TR" dirty="0" smtClean="0"/>
              <a:t>savunma sanayi </a:t>
            </a:r>
            <a:r>
              <a:rPr lang="tr-TR" dirty="0"/>
              <a:t>ile işbirliği yapılması halinde)</a:t>
            </a:r>
          </a:p>
          <a:p>
            <a:r>
              <a:rPr lang="tr-TR" dirty="0" smtClean="0"/>
              <a:t> </a:t>
            </a:r>
            <a:r>
              <a:rPr lang="tr-TR" dirty="0">
                <a:solidFill>
                  <a:schemeClr val="accent6">
                    <a:lumMod val="75000"/>
                  </a:schemeClr>
                </a:solidFill>
              </a:rPr>
              <a:t>25.40</a:t>
            </a:r>
            <a:r>
              <a:rPr lang="tr-TR" dirty="0"/>
              <a:t> - Silah ve mühimmat (cephane) imalatı</a:t>
            </a:r>
          </a:p>
          <a:p>
            <a:r>
              <a:rPr lang="tr-TR" dirty="0" smtClean="0"/>
              <a:t> </a:t>
            </a:r>
            <a:r>
              <a:rPr lang="tr-TR" dirty="0">
                <a:solidFill>
                  <a:schemeClr val="accent6">
                    <a:lumMod val="75000"/>
                  </a:schemeClr>
                </a:solidFill>
              </a:rPr>
              <a:t>26</a:t>
            </a:r>
            <a:r>
              <a:rPr lang="tr-TR" dirty="0"/>
              <a:t>- Bilgisayarların, elektronik ve optik ürünlerin imalatı</a:t>
            </a:r>
          </a:p>
          <a:p>
            <a:r>
              <a:rPr lang="tr-TR" dirty="0" smtClean="0">
                <a:solidFill>
                  <a:schemeClr val="accent6">
                    <a:lumMod val="75000"/>
                  </a:schemeClr>
                </a:solidFill>
              </a:rPr>
              <a:t>27</a:t>
            </a:r>
            <a:r>
              <a:rPr lang="tr-TR" dirty="0" smtClean="0"/>
              <a:t>- </a:t>
            </a:r>
            <a:r>
              <a:rPr lang="tr-TR" dirty="0"/>
              <a:t>Elektrikli teçhizat imalatı</a:t>
            </a:r>
          </a:p>
          <a:p>
            <a:r>
              <a:rPr lang="tr-TR" dirty="0" smtClean="0"/>
              <a:t> </a:t>
            </a:r>
            <a:r>
              <a:rPr lang="tr-TR" dirty="0">
                <a:solidFill>
                  <a:schemeClr val="accent6">
                    <a:lumMod val="75000"/>
                  </a:schemeClr>
                </a:solidFill>
              </a:rPr>
              <a:t>28</a:t>
            </a:r>
            <a:r>
              <a:rPr lang="tr-TR" dirty="0"/>
              <a:t>- Başka yerde sınıflandırılmamış makine ve ekipman imalatı</a:t>
            </a:r>
          </a:p>
          <a:p>
            <a:r>
              <a:rPr lang="tr-TR" dirty="0" smtClean="0"/>
              <a:t> </a:t>
            </a:r>
            <a:r>
              <a:rPr lang="tr-TR" dirty="0">
                <a:solidFill>
                  <a:schemeClr val="accent6">
                    <a:lumMod val="75000"/>
                  </a:schemeClr>
                </a:solidFill>
              </a:rPr>
              <a:t>29</a:t>
            </a:r>
            <a:r>
              <a:rPr lang="tr-TR" dirty="0"/>
              <a:t>- Motorlu kara taşıtı, treyler (römork) ve yarı treyler (</a:t>
            </a:r>
            <a:r>
              <a:rPr lang="tr-TR" dirty="0" smtClean="0"/>
              <a:t>yarı römork</a:t>
            </a:r>
            <a:r>
              <a:rPr lang="tr-TR" dirty="0"/>
              <a:t>) imalatı</a:t>
            </a:r>
          </a:p>
          <a:p>
            <a:r>
              <a:rPr lang="tr-TR" dirty="0" smtClean="0"/>
              <a:t> </a:t>
            </a:r>
            <a:r>
              <a:rPr lang="tr-TR" dirty="0">
                <a:solidFill>
                  <a:schemeClr val="accent6">
                    <a:lumMod val="75000"/>
                  </a:schemeClr>
                </a:solidFill>
              </a:rPr>
              <a:t>30</a:t>
            </a:r>
            <a:r>
              <a:rPr lang="tr-TR" dirty="0"/>
              <a:t>- Diğer ulaşım araçlarının imalatı (30.99 hariç)</a:t>
            </a:r>
          </a:p>
          <a:p>
            <a:r>
              <a:rPr lang="tr-TR" dirty="0" smtClean="0"/>
              <a:t> </a:t>
            </a:r>
            <a:r>
              <a:rPr lang="tr-TR" dirty="0">
                <a:solidFill>
                  <a:schemeClr val="accent6">
                    <a:lumMod val="75000"/>
                  </a:schemeClr>
                </a:solidFill>
              </a:rPr>
              <a:t>32.50</a:t>
            </a:r>
            <a:r>
              <a:rPr lang="tr-TR" dirty="0"/>
              <a:t>- Tıbbi ve dişçilik ile ilgili araç ve gereçlerin imalatı sektörlerinde yer alan ürünler</a:t>
            </a:r>
          </a:p>
          <a:p>
            <a:endParaRPr lang="tr-TR" dirty="0"/>
          </a:p>
          <a:p>
            <a:endParaRPr lang="tr-TR" dirty="0"/>
          </a:p>
        </p:txBody>
      </p:sp>
      <p:sp>
        <p:nvSpPr>
          <p:cNvPr id="4" name="Slayt Numarası Yer Tutucusu 3"/>
          <p:cNvSpPr>
            <a:spLocks noGrp="1"/>
          </p:cNvSpPr>
          <p:nvPr>
            <p:ph type="sldNum" sz="quarter" idx="12"/>
          </p:nvPr>
        </p:nvSpPr>
        <p:spPr/>
        <p:txBody>
          <a:bodyPr/>
          <a:lstStyle/>
          <a:p>
            <a:pPr>
              <a:defRPr/>
            </a:pPr>
            <a:fld id="{FF16F97C-866D-4F85-A1F6-DDF39F62CB6A}" type="slidenum">
              <a:rPr lang="en-CA" smtClean="0"/>
              <a:pPr>
                <a:defRPr/>
              </a:pPr>
              <a:t>31</a:t>
            </a:fld>
            <a:endParaRPr lang="en-CA"/>
          </a:p>
        </p:txBody>
      </p:sp>
    </p:spTree>
    <p:extLst>
      <p:ext uri="{BB962C8B-B14F-4D97-AF65-F5344CB8AC3E}">
        <p14:creationId xmlns:p14="http://schemas.microsoft.com/office/powerpoint/2010/main" val="2714749942"/>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5"/>
          <p:cNvSpPr>
            <a:spLocks noGrp="1"/>
          </p:cNvSpPr>
          <p:nvPr>
            <p:ph type="sldNum" sz="quarter" idx="12"/>
          </p:nvPr>
        </p:nvSpPr>
        <p:spPr>
          <a:xfrm>
            <a:off x="709613" y="7327977"/>
            <a:ext cx="1071562" cy="569383"/>
          </a:xfrm>
          <a:ln>
            <a:miter lim="800000"/>
            <a:headEnd/>
            <a:tailEnd/>
          </a:ln>
        </p:spPr>
        <p:txBody>
          <a:bodyPr/>
          <a:lstStyle/>
          <a:p>
            <a:pPr>
              <a:defRPr/>
            </a:pPr>
            <a:fld id="{7B46C576-5731-4AF6-8075-F5362250E3FD}" type="slidenum">
              <a:rPr lang="tr-TR" smtClean="0">
                <a:solidFill>
                  <a:prstClr val="black">
                    <a:tint val="75000"/>
                  </a:prstClr>
                </a:solidFill>
              </a:rPr>
              <a:pPr>
                <a:defRPr/>
              </a:pPr>
              <a:t>32</a:t>
            </a:fld>
            <a:endParaRPr lang="tr-TR" smtClean="0">
              <a:solidFill>
                <a:prstClr val="black">
                  <a:tint val="75000"/>
                </a:prstClr>
              </a:solidFill>
            </a:endParaRPr>
          </a:p>
        </p:txBody>
      </p:sp>
      <p:sp>
        <p:nvSpPr>
          <p:cNvPr id="17" name="Slayt Numarası Yer Tutucusu 5"/>
          <p:cNvSpPr txBox="1">
            <a:spLocks/>
          </p:cNvSpPr>
          <p:nvPr/>
        </p:nvSpPr>
        <p:spPr>
          <a:xfrm>
            <a:off x="709613" y="7327977"/>
            <a:ext cx="1071562" cy="569383"/>
          </a:xfrm>
          <a:prstGeom prst="rect">
            <a:avLst/>
          </a:prstGeom>
          <a:noFill/>
          <a:ln>
            <a:miter lim="800000"/>
            <a:headEnd/>
            <a:tailEnd/>
          </a:ln>
        </p:spPr>
        <p:txBody>
          <a:bodyPr anchor="ctr"/>
          <a:lstStyle/>
          <a:p>
            <a:pPr algn="r" fontAlgn="auto">
              <a:spcBef>
                <a:spcPts val="0"/>
              </a:spcBef>
              <a:spcAft>
                <a:spcPts val="0"/>
              </a:spcAft>
              <a:defRPr/>
            </a:pPr>
            <a:fld id="{E3B29AA5-3A34-4A67-9DD6-75C837EE9A54}" type="slidenum">
              <a:rPr lang="tr-TR" sz="1200">
                <a:solidFill>
                  <a:prstClr val="black">
                    <a:tint val="75000"/>
                  </a:prstClr>
                </a:solidFill>
                <a:latin typeface="Calibri"/>
                <a:ea typeface="ヒラギノ角ゴ Pro W3" pitchFamily="1" charset="-128"/>
                <a:cs typeface="+mn-cs"/>
              </a:rPr>
              <a:pPr algn="r" fontAlgn="auto">
                <a:spcBef>
                  <a:spcPts val="0"/>
                </a:spcBef>
                <a:spcAft>
                  <a:spcPts val="0"/>
                </a:spcAft>
                <a:defRPr/>
              </a:pPr>
              <a:t>32</a:t>
            </a:fld>
            <a:endParaRPr lang="tr-TR" sz="1200">
              <a:solidFill>
                <a:prstClr val="black">
                  <a:tint val="75000"/>
                </a:prstClr>
              </a:solidFill>
              <a:latin typeface="Calibri"/>
              <a:ea typeface="ヒラギノ角ゴ Pro W3" pitchFamily="1" charset="-128"/>
              <a:cs typeface="+mn-cs"/>
            </a:endParaRPr>
          </a:p>
        </p:txBody>
      </p:sp>
      <p:sp>
        <p:nvSpPr>
          <p:cNvPr id="5" name="1 Başlık"/>
          <p:cNvSpPr txBox="1">
            <a:spLocks/>
          </p:cNvSpPr>
          <p:nvPr/>
        </p:nvSpPr>
        <p:spPr bwMode="auto">
          <a:xfrm>
            <a:off x="112480" y="-35068"/>
            <a:ext cx="8229600"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dirty="0">
                <a:solidFill>
                  <a:srgbClr val="00BAD5"/>
                </a:solidFill>
                <a:ea typeface="ヒラギノ角ゴ Pro W3" pitchFamily="1" charset="-128"/>
              </a:rPr>
              <a:t>STRATEJİK ÜRÜN </a:t>
            </a:r>
            <a:r>
              <a:rPr lang="sv-SE" sz="2400" b="1" dirty="0" smtClean="0">
                <a:solidFill>
                  <a:srgbClr val="00BAD5"/>
                </a:solidFill>
                <a:ea typeface="ヒラギノ角ゴ Pro W3" pitchFamily="1" charset="-128"/>
              </a:rPr>
              <a:t>DESTEK </a:t>
            </a:r>
            <a:r>
              <a:rPr lang="sv-SE" sz="2400" b="1" dirty="0">
                <a:solidFill>
                  <a:srgbClr val="00BAD5"/>
                </a:solidFill>
                <a:ea typeface="ヒラギノ角ゴ Pro W3" pitchFamily="1" charset="-128"/>
              </a:rPr>
              <a:t>PROGRAMI</a:t>
            </a:r>
          </a:p>
        </p:txBody>
      </p:sp>
      <p:sp>
        <p:nvSpPr>
          <p:cNvPr id="12" name="Text Box 2"/>
          <p:cNvSpPr txBox="1">
            <a:spLocks noChangeArrowheads="1"/>
          </p:cNvSpPr>
          <p:nvPr/>
        </p:nvSpPr>
        <p:spPr bwMode="auto">
          <a:xfrm>
            <a:off x="306096" y="679505"/>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ea typeface="ヒラギノ角ゴ Pro W3" pitchFamily="1" charset="-128"/>
              </a:rPr>
              <a:t>DESTEK ORANLARI</a:t>
            </a:r>
          </a:p>
        </p:txBody>
      </p:sp>
      <p:graphicFrame>
        <p:nvGraphicFramePr>
          <p:cNvPr id="3" name="Tablo 2"/>
          <p:cNvGraphicFramePr>
            <a:graphicFrameLocks noGrp="1"/>
          </p:cNvGraphicFramePr>
          <p:nvPr>
            <p:extLst>
              <p:ext uri="{D42A27DB-BD31-4B8C-83A1-F6EECF244321}">
                <p14:modId xmlns:p14="http://schemas.microsoft.com/office/powerpoint/2010/main" val="1837538249"/>
              </p:ext>
            </p:extLst>
          </p:nvPr>
        </p:nvGraphicFramePr>
        <p:xfrm>
          <a:off x="499190" y="1234448"/>
          <a:ext cx="8006049" cy="2682240"/>
        </p:xfrm>
        <a:graphic>
          <a:graphicData uri="http://schemas.openxmlformats.org/drawingml/2006/table">
            <a:tbl>
              <a:tblPr firstRow="1" bandRow="1">
                <a:tableStyleId>{7DF18680-E054-41AD-8BC1-D1AEF772440D}</a:tableStyleId>
              </a:tblPr>
              <a:tblGrid>
                <a:gridCol w="2704659"/>
                <a:gridCol w="5301390"/>
              </a:tblGrid>
              <a:tr h="117374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tr-TR" sz="2000" b="1" kern="1200" dirty="0" smtClean="0">
                          <a:solidFill>
                            <a:srgbClr val="FFFFFF"/>
                          </a:solidFill>
                          <a:latin typeface="Calibri"/>
                          <a:ea typeface="Calibri"/>
                          <a:cs typeface="Times New Roman"/>
                        </a:rPr>
                        <a:t>Destek Oranı</a:t>
                      </a:r>
                    </a:p>
                    <a:p>
                      <a:pPr marL="0" marR="0" lvl="0" indent="0" algn="ctr" defTabSz="914400" rtl="0" eaLnBrk="1" fontAlgn="auto" latinLnBrk="0" hangingPunct="1">
                        <a:lnSpc>
                          <a:spcPct val="115000"/>
                        </a:lnSpc>
                        <a:spcBef>
                          <a:spcPts val="0"/>
                        </a:spcBef>
                        <a:spcAft>
                          <a:spcPts val="0"/>
                        </a:spcAft>
                        <a:buClrTx/>
                        <a:buSzTx/>
                        <a:buFontTx/>
                        <a:buNone/>
                        <a:tabLst/>
                        <a:defRPr/>
                      </a:pPr>
                      <a:r>
                        <a:rPr lang="tr-TR" sz="2000" b="1" kern="1200" dirty="0" smtClean="0">
                          <a:solidFill>
                            <a:srgbClr val="FFFFFF"/>
                          </a:solidFill>
                          <a:latin typeface="Calibri"/>
                          <a:ea typeface="Calibri"/>
                          <a:cs typeface="Times New Roman"/>
                        </a:rPr>
                        <a:t>(Geri Ödemesiz)</a:t>
                      </a:r>
                    </a:p>
                  </a:txBody>
                  <a:tcPr anchor="ctr">
                    <a:solidFill>
                      <a:srgbClr val="00BAD9"/>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tr-TR" sz="2000" b="1" kern="1200" dirty="0" smtClean="0">
                          <a:solidFill>
                            <a:srgbClr val="FFFFFF"/>
                          </a:solidFill>
                          <a:latin typeface="Calibri"/>
                          <a:ea typeface="Calibri"/>
                          <a:cs typeface="Times New Roman"/>
                        </a:rPr>
                        <a:t>Makine-Teçhizat ve Yazılım İçin Destek Oranları</a:t>
                      </a:r>
                    </a:p>
                    <a:p>
                      <a:pPr marL="0" marR="0" lvl="0" indent="0" algn="ctr" defTabSz="914400" rtl="0" eaLnBrk="1" fontAlgn="auto" latinLnBrk="0" hangingPunct="1">
                        <a:lnSpc>
                          <a:spcPct val="115000"/>
                        </a:lnSpc>
                        <a:spcBef>
                          <a:spcPts val="0"/>
                        </a:spcBef>
                        <a:spcAft>
                          <a:spcPts val="0"/>
                        </a:spcAft>
                        <a:buClrTx/>
                        <a:buSzTx/>
                        <a:buFontTx/>
                        <a:buNone/>
                        <a:tabLst/>
                        <a:defRPr/>
                      </a:pPr>
                      <a:r>
                        <a:rPr lang="tr-TR" sz="2000" b="1" kern="1200" dirty="0" smtClean="0">
                          <a:solidFill>
                            <a:srgbClr val="FFFFFF"/>
                          </a:solidFill>
                          <a:latin typeface="Calibri"/>
                          <a:ea typeface="Calibri"/>
                          <a:cs typeface="Times New Roman"/>
                        </a:rPr>
                        <a:t>(Geri Ödemesiz </a:t>
                      </a:r>
                    </a:p>
                    <a:p>
                      <a:pPr marL="0" marR="0" lvl="0" indent="0" algn="ctr" defTabSz="914400" rtl="0" eaLnBrk="1" fontAlgn="auto" latinLnBrk="0" hangingPunct="1">
                        <a:lnSpc>
                          <a:spcPct val="115000"/>
                        </a:lnSpc>
                        <a:spcBef>
                          <a:spcPts val="0"/>
                        </a:spcBef>
                        <a:spcAft>
                          <a:spcPts val="0"/>
                        </a:spcAft>
                        <a:buClrTx/>
                        <a:buSzTx/>
                        <a:buFontTx/>
                        <a:buNone/>
                        <a:tabLst/>
                        <a:defRPr/>
                      </a:pPr>
                      <a:r>
                        <a:rPr lang="tr-TR" sz="2000" b="1" kern="1200" dirty="0" smtClean="0">
                          <a:solidFill>
                            <a:srgbClr val="FFFFFF"/>
                          </a:solidFill>
                          <a:latin typeface="Calibri"/>
                          <a:ea typeface="Calibri"/>
                          <a:cs typeface="Times New Roman"/>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lang="tr-TR" sz="2000" b="1" kern="1200" dirty="0" smtClean="0">
                          <a:solidFill>
                            <a:srgbClr val="FFFFFF"/>
                          </a:solidFill>
                          <a:latin typeface="Calibri"/>
                          <a:ea typeface="Calibri"/>
                          <a:cs typeface="Times New Roman"/>
                        </a:rPr>
                        <a:t> Geri Ödemeli)</a:t>
                      </a:r>
                    </a:p>
                  </a:txBody>
                  <a:tcPr anchor="ctr">
                    <a:solidFill>
                      <a:srgbClr val="00BAD9"/>
                    </a:solidFill>
                  </a:tcPr>
                </a:tc>
              </a:tr>
              <a:tr h="1110061">
                <a:tc>
                  <a:txBody>
                    <a:bodyPr/>
                    <a:lstStyle/>
                    <a:p>
                      <a:pPr algn="ctr"/>
                      <a:r>
                        <a:rPr lang="tr-TR" sz="2000" b="1" kern="1200" dirty="0" smtClean="0"/>
                        <a:t>%70 </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800" b="1" kern="1200" baseline="0" dirty="0" smtClean="0"/>
                        <a:t>%100*</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800" b="0" kern="1200" baseline="0" dirty="0" smtClean="0"/>
                        <a:t>*(Yerli malı belgesi kapsamında alınması durumunda geri ödemesiz destek oranına  %15 ilave edilir ve  kalan destek oranı kadar geri ödemeli destek verilir.)</a:t>
                      </a:r>
                      <a:endParaRPr lang="tr-TR" sz="1800" b="0" kern="1200" baseline="0" dirty="0" smtClean="0">
                        <a:solidFill>
                          <a:schemeClr val="bg1"/>
                        </a:solidFill>
                        <a:latin typeface="+mn-lt"/>
                        <a:ea typeface="+mn-ea"/>
                        <a:cs typeface="+mn-cs"/>
                      </a:endParaRPr>
                    </a:p>
                  </a:txBody>
                  <a:tcPr anchor="ctr">
                    <a:solidFill>
                      <a:schemeClr val="bg1">
                        <a:lumMod val="95000"/>
                      </a:schemeClr>
                    </a:solidFill>
                  </a:tcPr>
                </a:tc>
              </a:tr>
            </a:tbl>
          </a:graphicData>
        </a:graphic>
      </p:graphicFrame>
      <p:pic>
        <p:nvPicPr>
          <p:cNvPr id="8" name="Picture 3"/>
          <p:cNvPicPr>
            <a:picLocks noChangeAspect="1" noChangeArrowheads="1"/>
          </p:cNvPicPr>
          <p:nvPr/>
        </p:nvPicPr>
        <p:blipFill>
          <a:blip r:embed="rId3" cstate="print"/>
          <a:srcRect/>
          <a:stretch>
            <a:fillRect/>
          </a:stretch>
        </p:blipFill>
        <p:spPr bwMode="auto">
          <a:xfrm>
            <a:off x="8235017" y="5993565"/>
            <a:ext cx="720080" cy="507913"/>
          </a:xfrm>
          <a:prstGeom prst="rect">
            <a:avLst/>
          </a:prstGeom>
          <a:noFill/>
          <a:ln w="9525">
            <a:noFill/>
            <a:miter lim="800000"/>
            <a:headEnd/>
            <a:tailEnd/>
          </a:ln>
        </p:spPr>
      </p:pic>
      <p:sp>
        <p:nvSpPr>
          <p:cNvPr id="9" name="Metin kutusu 8"/>
          <p:cNvSpPr txBox="1"/>
          <p:nvPr/>
        </p:nvSpPr>
        <p:spPr>
          <a:xfrm>
            <a:off x="467544" y="5288508"/>
            <a:ext cx="8127514" cy="1269578"/>
          </a:xfrm>
          <a:prstGeom prst="rect">
            <a:avLst/>
          </a:prstGeom>
          <a:noFill/>
        </p:spPr>
        <p:txBody>
          <a:bodyPr wrap="square" rtlCol="0">
            <a:spAutoFit/>
          </a:bodyPr>
          <a:lstStyle/>
          <a:p>
            <a:r>
              <a:rPr lang="tr-TR" sz="2000" b="1" u="sng" dirty="0">
                <a:solidFill>
                  <a:srgbClr val="006597"/>
                </a:solidFill>
                <a:latin typeface="Calibri" pitchFamily="34" charset="0"/>
                <a:ea typeface="ヒラギノ角ゴ Pro W3" pitchFamily="1" charset="-128"/>
                <a:cs typeface="+mn-cs"/>
              </a:rPr>
              <a:t>Örnek Durum;</a:t>
            </a:r>
          </a:p>
          <a:p>
            <a:endParaRPr lang="tr-TR" sz="1000" dirty="0">
              <a:solidFill>
                <a:prstClr val="black"/>
              </a:solidFill>
              <a:latin typeface="Calibri" pitchFamily="34" charset="0"/>
              <a:ea typeface="ヒラギノ角ゴ Pro W3" pitchFamily="1" charset="-128"/>
              <a:cs typeface="+mn-cs"/>
            </a:endParaRPr>
          </a:p>
          <a:p>
            <a:pPr algn="just"/>
            <a:r>
              <a:rPr lang="tr-TR" b="1" dirty="0" smtClean="0">
                <a:solidFill>
                  <a:srgbClr val="006597"/>
                </a:solidFill>
                <a:latin typeface="Calibri" pitchFamily="34" charset="0"/>
                <a:ea typeface="ヒラギノ角ゴ Pro W3" pitchFamily="1" charset="-128"/>
                <a:cs typeface="+mn-cs"/>
              </a:rPr>
              <a:t>Alınan </a:t>
            </a:r>
            <a:r>
              <a:rPr lang="tr-TR" b="1" dirty="0">
                <a:solidFill>
                  <a:srgbClr val="006597"/>
                </a:solidFill>
                <a:latin typeface="Calibri" pitchFamily="34" charset="0"/>
                <a:ea typeface="ヒラギノ角ゴ Pro W3" pitchFamily="1" charset="-128"/>
                <a:cs typeface="+mn-cs"/>
              </a:rPr>
              <a:t>Makine-Teçhizat ve Yazılım </a:t>
            </a:r>
            <a:r>
              <a:rPr lang="tr-TR" b="1" u="sng" dirty="0" smtClean="0">
                <a:solidFill>
                  <a:srgbClr val="FF0000"/>
                </a:solidFill>
                <a:latin typeface="Calibri" pitchFamily="34" charset="0"/>
                <a:ea typeface="ヒラギノ角ゴ Pro W3" pitchFamily="1" charset="-128"/>
                <a:cs typeface="+mn-cs"/>
              </a:rPr>
              <a:t>Yerli Malı Belgesine</a:t>
            </a:r>
            <a:r>
              <a:rPr lang="tr-TR" b="1" dirty="0" smtClean="0">
                <a:solidFill>
                  <a:srgbClr val="FF0000"/>
                </a:solidFill>
                <a:latin typeface="Calibri" pitchFamily="34" charset="0"/>
                <a:ea typeface="ヒラギノ角ゴ Pro W3" pitchFamily="1" charset="-128"/>
                <a:cs typeface="+mn-cs"/>
              </a:rPr>
              <a:t> </a:t>
            </a:r>
            <a:r>
              <a:rPr lang="tr-TR" b="1" dirty="0">
                <a:solidFill>
                  <a:srgbClr val="006597"/>
                </a:solidFill>
                <a:latin typeface="Calibri" pitchFamily="34" charset="0"/>
                <a:ea typeface="ヒラギノ角ゴ Pro W3" pitchFamily="1" charset="-128"/>
                <a:cs typeface="+mn-cs"/>
              </a:rPr>
              <a:t>sahip ise;</a:t>
            </a:r>
          </a:p>
          <a:p>
            <a:pPr algn="just"/>
            <a:endParaRPr lang="tr-TR" sz="1000" dirty="0" smtClean="0">
              <a:solidFill>
                <a:prstClr val="black"/>
              </a:solidFill>
              <a:latin typeface="Calibri" pitchFamily="34" charset="0"/>
              <a:ea typeface="ヒラギノ角ゴ Pro W3" pitchFamily="1" charset="-128"/>
              <a:cs typeface="+mn-cs"/>
            </a:endParaRPr>
          </a:p>
          <a:p>
            <a:pPr algn="just"/>
            <a:r>
              <a:rPr lang="tr-TR" b="1" dirty="0">
                <a:solidFill>
                  <a:srgbClr val="006597"/>
                </a:solidFill>
                <a:latin typeface="Calibri" pitchFamily="34" charset="0"/>
                <a:ea typeface="ヒラギノ角ゴ Pro W3" pitchFamily="1" charset="-128"/>
                <a:cs typeface="+mn-cs"/>
              </a:rPr>
              <a:t>Destek Oranı: %70 </a:t>
            </a:r>
            <a:r>
              <a:rPr lang="tr-TR" b="1" dirty="0" smtClean="0">
                <a:solidFill>
                  <a:srgbClr val="006597"/>
                </a:solidFill>
                <a:latin typeface="Calibri" pitchFamily="34" charset="0"/>
                <a:ea typeface="ヒラギノ角ゴ Pro W3" pitchFamily="1" charset="-128"/>
                <a:cs typeface="+mn-cs"/>
              </a:rPr>
              <a:t>+ </a:t>
            </a:r>
            <a:r>
              <a:rPr lang="tr-TR" b="1" dirty="0">
                <a:solidFill>
                  <a:srgbClr val="006597"/>
                </a:solidFill>
                <a:latin typeface="Calibri" pitchFamily="34" charset="0"/>
                <a:ea typeface="ヒラギノ角ゴ Pro W3" pitchFamily="1" charset="-128"/>
                <a:cs typeface="+mn-cs"/>
              </a:rPr>
              <a:t>%15 = </a:t>
            </a:r>
            <a:r>
              <a:rPr lang="tr-TR" b="1" dirty="0" smtClean="0">
                <a:solidFill>
                  <a:srgbClr val="FF0000"/>
                </a:solidFill>
                <a:latin typeface="Calibri" pitchFamily="34" charset="0"/>
                <a:ea typeface="ヒラギノ角ゴ Pro W3" pitchFamily="1" charset="-128"/>
                <a:cs typeface="+mn-cs"/>
              </a:rPr>
              <a:t>%85 </a:t>
            </a:r>
            <a:r>
              <a:rPr lang="tr-TR" b="1" dirty="0">
                <a:solidFill>
                  <a:srgbClr val="FF0000"/>
                </a:solidFill>
                <a:latin typeface="Calibri" pitchFamily="34" charset="0"/>
                <a:ea typeface="ヒラギノ角ゴ Pro W3" pitchFamily="1" charset="-128"/>
                <a:cs typeface="+mn-cs"/>
              </a:rPr>
              <a:t>Geri Ödemesiz; </a:t>
            </a:r>
            <a:r>
              <a:rPr lang="tr-TR" b="1" dirty="0" smtClean="0">
                <a:solidFill>
                  <a:srgbClr val="FF0000"/>
                </a:solidFill>
                <a:latin typeface="Calibri" pitchFamily="34" charset="0"/>
                <a:ea typeface="ヒラギノ角ゴ Pro W3" pitchFamily="1" charset="-128"/>
                <a:cs typeface="+mn-cs"/>
              </a:rPr>
              <a:t>%15 </a:t>
            </a:r>
            <a:r>
              <a:rPr lang="tr-TR" b="1" dirty="0">
                <a:solidFill>
                  <a:srgbClr val="FF0000"/>
                </a:solidFill>
                <a:latin typeface="Calibri" pitchFamily="34" charset="0"/>
                <a:ea typeface="ヒラギノ角ゴ Pro W3" pitchFamily="1" charset="-128"/>
                <a:cs typeface="+mn-cs"/>
              </a:rPr>
              <a:t>Geri </a:t>
            </a:r>
            <a:r>
              <a:rPr lang="tr-TR" b="1" dirty="0" smtClean="0">
                <a:solidFill>
                  <a:srgbClr val="FF0000"/>
                </a:solidFill>
                <a:latin typeface="Calibri" pitchFamily="34" charset="0"/>
                <a:ea typeface="ヒラギノ角ゴ Pro W3" pitchFamily="1" charset="-128"/>
                <a:cs typeface="+mn-cs"/>
              </a:rPr>
              <a:t>Ödemeli</a:t>
            </a:r>
            <a:endParaRPr lang="tr-TR" b="1" dirty="0">
              <a:solidFill>
                <a:srgbClr val="FF0000"/>
              </a:solidFill>
              <a:latin typeface="Calibri" pitchFamily="34" charset="0"/>
              <a:ea typeface="ヒラギノ角ゴ Pro W3" pitchFamily="1" charset="-128"/>
              <a:cs typeface="+mn-cs"/>
            </a:endParaRPr>
          </a:p>
        </p:txBody>
      </p:sp>
      <p:sp>
        <p:nvSpPr>
          <p:cNvPr id="10" name="Yuvarlatılmış Dikdörtgen 9"/>
          <p:cNvSpPr/>
          <p:nvPr/>
        </p:nvSpPr>
        <p:spPr>
          <a:xfrm>
            <a:off x="475586" y="4280396"/>
            <a:ext cx="8119471" cy="765900"/>
          </a:xfrm>
          <a:prstGeom prst="roundRect">
            <a:avLst/>
          </a:prstGeom>
          <a:solidFill>
            <a:schemeClr val="bg1"/>
          </a:solidFill>
          <a:ln>
            <a:solidFill>
              <a:srgbClr val="00BAD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Geri ödemeli destek kapsamında talep edilen teminatlar için </a:t>
            </a:r>
          </a:p>
          <a:p>
            <a:pPr algn="ctr"/>
            <a:r>
              <a:rPr lang="tr-TR" sz="2000" b="1" dirty="0" smtClean="0">
                <a:solidFill>
                  <a:schemeClr val="tx1"/>
                </a:solidFill>
              </a:rPr>
              <a:t>%100</a:t>
            </a:r>
            <a:r>
              <a:rPr lang="tr-TR" sz="2000" dirty="0" smtClean="0">
                <a:solidFill>
                  <a:schemeClr val="tx1"/>
                </a:solidFill>
              </a:rPr>
              <a:t> Teminat Giderleri Desteği</a:t>
            </a:r>
            <a:endParaRPr lang="tr-TR" sz="2000" dirty="0">
              <a:solidFill>
                <a:schemeClr val="tx1"/>
              </a:solidFill>
            </a:endParaRPr>
          </a:p>
        </p:txBody>
      </p:sp>
    </p:spTree>
    <p:extLst>
      <p:ext uri="{BB962C8B-B14F-4D97-AF65-F5344CB8AC3E}">
        <p14:creationId xmlns:p14="http://schemas.microsoft.com/office/powerpoint/2010/main" val="3626148610"/>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137216644"/>
              </p:ext>
            </p:extLst>
          </p:nvPr>
        </p:nvGraphicFramePr>
        <p:xfrm>
          <a:off x="467544" y="999457"/>
          <a:ext cx="8229600" cy="5429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p:cNvSpPr>
            <a:spLocks noGrp="1"/>
          </p:cNvSpPr>
          <p:nvPr>
            <p:ph type="sldNum" sz="quarter" idx="12"/>
          </p:nvPr>
        </p:nvSpPr>
        <p:spPr/>
        <p:txBody>
          <a:bodyPr/>
          <a:lstStyle/>
          <a:p>
            <a:pPr>
              <a:defRPr/>
            </a:pPr>
            <a:fld id="{A83A8F82-CE23-4F1D-B9DF-6B09CD525B54}" type="slidenum">
              <a:rPr lang="en-CA" smtClean="0">
                <a:solidFill>
                  <a:prstClr val="black">
                    <a:tint val="75000"/>
                  </a:prstClr>
                </a:solidFill>
              </a:rPr>
              <a:pPr>
                <a:defRPr/>
              </a:pPr>
              <a:t>33</a:t>
            </a:fld>
            <a:endParaRPr lang="en-CA" dirty="0">
              <a:solidFill>
                <a:prstClr val="black">
                  <a:tint val="75000"/>
                </a:prstClr>
              </a:solidFill>
            </a:endParaRPr>
          </a:p>
        </p:txBody>
      </p:sp>
      <p:sp>
        <p:nvSpPr>
          <p:cNvPr id="6" name="1 Başlık"/>
          <p:cNvSpPr txBox="1">
            <a:spLocks noGrp="1"/>
          </p:cNvSpPr>
          <p:nvPr>
            <p:ph type="title"/>
          </p:nvPr>
        </p:nvSpPr>
        <p:spPr bwMode="auto">
          <a:xfrm>
            <a:off x="323528" y="0"/>
            <a:ext cx="8229600" cy="833613"/>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dirty="0" smtClean="0">
                <a:solidFill>
                  <a:srgbClr val="00BAD5"/>
                </a:solidFill>
                <a:ea typeface="ヒラギノ角ゴ Pro W3" pitchFamily="1" charset="-128"/>
              </a:rPr>
              <a:t>STRATEJİK </a:t>
            </a:r>
            <a:r>
              <a:rPr lang="tr-TR" sz="2400" b="1" dirty="0">
                <a:solidFill>
                  <a:srgbClr val="00BAD5"/>
                </a:solidFill>
                <a:ea typeface="ヒラギノ角ゴ Pro W3" pitchFamily="1" charset="-128"/>
              </a:rPr>
              <a:t>ÜRÜN </a:t>
            </a:r>
            <a:r>
              <a:rPr lang="sv-SE" sz="2400" b="1" dirty="0" smtClean="0">
                <a:solidFill>
                  <a:srgbClr val="00BAD5"/>
                </a:solidFill>
                <a:ea typeface="ヒラギノ角ゴ Pro W3" pitchFamily="1" charset="-128"/>
              </a:rPr>
              <a:t>DESTEK </a:t>
            </a:r>
            <a:r>
              <a:rPr lang="sv-SE" sz="2400" b="1" dirty="0">
                <a:solidFill>
                  <a:srgbClr val="00BAD5"/>
                </a:solidFill>
                <a:ea typeface="ヒラギノ角ゴ Pro W3" pitchFamily="1" charset="-128"/>
              </a:rPr>
              <a:t>PROGRAMI</a:t>
            </a:r>
          </a:p>
        </p:txBody>
      </p:sp>
      <p:sp>
        <p:nvSpPr>
          <p:cNvPr id="7" name="Text Box 2"/>
          <p:cNvSpPr txBox="1">
            <a:spLocks noChangeArrowheads="1"/>
          </p:cNvSpPr>
          <p:nvPr/>
        </p:nvSpPr>
        <p:spPr bwMode="auto">
          <a:xfrm>
            <a:off x="136533" y="607764"/>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it-IT" sz="2400" b="1" dirty="0" smtClean="0">
                <a:solidFill>
                  <a:srgbClr val="F9A91C"/>
                </a:solidFill>
                <a:latin typeface="Calibri" pitchFamily="34" charset="0"/>
                <a:ea typeface="ヒラギノ角ゴ Pro W3" pitchFamily="1" charset="-128"/>
              </a:rPr>
              <a:t>DESTEK KALEMLERİ</a:t>
            </a:r>
          </a:p>
        </p:txBody>
      </p:sp>
      <p:pic>
        <p:nvPicPr>
          <p:cNvPr id="8" name="Picture 3"/>
          <p:cNvPicPr>
            <a:picLocks noChangeAspect="1" noChangeArrowheads="1"/>
          </p:cNvPicPr>
          <p:nvPr/>
        </p:nvPicPr>
        <p:blipFill>
          <a:blip r:embed="rId8" cstate="print"/>
          <a:srcRect/>
          <a:stretch>
            <a:fillRect/>
          </a:stretch>
        </p:blipFill>
        <p:spPr bwMode="auto">
          <a:xfrm>
            <a:off x="8191366" y="5936580"/>
            <a:ext cx="720080" cy="507913"/>
          </a:xfrm>
          <a:prstGeom prst="rect">
            <a:avLst/>
          </a:prstGeom>
          <a:noFill/>
          <a:ln w="9525">
            <a:noFill/>
            <a:miter lim="800000"/>
            <a:headEnd/>
            <a:tailEnd/>
          </a:ln>
        </p:spPr>
      </p:pic>
    </p:spTree>
    <p:extLst>
      <p:ext uri="{BB962C8B-B14F-4D97-AF65-F5344CB8AC3E}">
        <p14:creationId xmlns:p14="http://schemas.microsoft.com/office/powerpoint/2010/main" val="4201936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50419"/>
            <a:ext cx="5170264" cy="576064"/>
          </a:xfrm>
        </p:spPr>
        <p:txBody>
          <a:bodyPr>
            <a:normAutofit/>
          </a:bodyPr>
          <a:lstStyle/>
          <a:p>
            <a:pPr algn="l"/>
            <a:r>
              <a:rPr lang="tr-TR" sz="2400" b="1" dirty="0">
                <a:solidFill>
                  <a:srgbClr val="F9A91C"/>
                </a:solidFill>
                <a:latin typeface="Calibri" pitchFamily="34" charset="0"/>
                <a:ea typeface="ヒラギノ角ゴ Pro W3" pitchFamily="1" charset="-128"/>
                <a:cs typeface="Arial" charset="0"/>
              </a:rPr>
              <a:t>BİLGİ TRANSFERİ DESTEĞİ</a:t>
            </a:r>
          </a:p>
        </p:txBody>
      </p:sp>
      <p:sp>
        <p:nvSpPr>
          <p:cNvPr id="3" name="İçerik Yer Tutucusu 2"/>
          <p:cNvSpPr>
            <a:spLocks noGrp="1"/>
          </p:cNvSpPr>
          <p:nvPr>
            <p:ph idx="1"/>
          </p:nvPr>
        </p:nvSpPr>
        <p:spPr>
          <a:xfrm>
            <a:off x="251520" y="2624212"/>
            <a:ext cx="8229600" cy="2160240"/>
          </a:xfrm>
        </p:spPr>
        <p:txBody>
          <a:bodyPr>
            <a:normAutofit/>
          </a:bodyPr>
          <a:lstStyle/>
          <a:p>
            <a:pPr marL="0" indent="0">
              <a:buNone/>
            </a:pPr>
            <a:r>
              <a:rPr lang="tr-TR" sz="2200" dirty="0"/>
              <a:t>Stratejik ürünlerin hızlı ve doğru üretilmesi, pazara hızlı sunulabilmesi amacıyla, ürünün üretimine yönelik yöntem, </a:t>
            </a:r>
            <a:r>
              <a:rPr lang="tr-TR" sz="2200" dirty="0" smtClean="0"/>
              <a:t>bilgi, </a:t>
            </a:r>
            <a:r>
              <a:rPr lang="tr-TR" sz="2200" dirty="0" err="1" smtClean="0"/>
              <a:t>know</a:t>
            </a:r>
            <a:r>
              <a:rPr lang="tr-TR" sz="2200" dirty="0" smtClean="0"/>
              <a:t>-how, </a:t>
            </a:r>
            <a:r>
              <a:rPr lang="tr-TR" sz="2200" dirty="0"/>
              <a:t>lisans, teknoloji, patent vb. bilgi transferi ihtiyacını karşılamak için İşletmenin satın alma bedellerine geri ödemesiz destek verilir.</a:t>
            </a:r>
          </a:p>
        </p:txBody>
      </p:sp>
      <p:sp>
        <p:nvSpPr>
          <p:cNvPr id="4" name="Slayt Numarası Yer Tutucusu 3"/>
          <p:cNvSpPr>
            <a:spLocks noGrp="1"/>
          </p:cNvSpPr>
          <p:nvPr>
            <p:ph type="sldNum" sz="quarter" idx="12"/>
          </p:nvPr>
        </p:nvSpPr>
        <p:spPr/>
        <p:txBody>
          <a:bodyPr/>
          <a:lstStyle/>
          <a:p>
            <a:pPr>
              <a:defRPr/>
            </a:pPr>
            <a:fld id="{FF16F97C-866D-4F85-A1F6-DDF39F62CB6A}" type="slidenum">
              <a:rPr lang="en-CA" smtClean="0"/>
              <a:pPr>
                <a:defRPr/>
              </a:pPr>
              <a:t>34</a:t>
            </a:fld>
            <a:endParaRPr lang="en-CA"/>
          </a:p>
        </p:txBody>
      </p:sp>
      <p:sp>
        <p:nvSpPr>
          <p:cNvPr id="5" name="1 Başlık"/>
          <p:cNvSpPr txBox="1">
            <a:spLocks/>
          </p:cNvSpPr>
          <p:nvPr/>
        </p:nvSpPr>
        <p:spPr bwMode="auto">
          <a:xfrm>
            <a:off x="611560" y="416806"/>
            <a:ext cx="7869560" cy="833613"/>
          </a:xfrm>
          <a:prstGeom prst="rect">
            <a:avLst/>
          </a:prstGeom>
          <a:noFill/>
          <a:ln>
            <a:noFill/>
          </a:ln>
          <a:extLst/>
        </p:spPr>
        <p:txBody>
          <a:bodyPr vert="horz" lIns="91440" tIns="45720" rIns="91440" bIns="45720" rtlCol="0" anchor="ctr">
            <a:normAutofit/>
          </a:bodyPr>
          <a:lstStyle>
            <a:lvl1pPr algn="ctr" defTabSz="914400" rtl="0" eaLnBrk="0" fontAlgn="base" latinLnBrk="0" hangingPunct="0">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dirty="0" smtClean="0">
                <a:solidFill>
                  <a:srgbClr val="00BAD5"/>
                </a:solidFill>
                <a:ea typeface="ヒラギノ角ゴ Pro W3" pitchFamily="1" charset="-128"/>
              </a:rPr>
              <a:t>STRATEJİK ÜRÜN </a:t>
            </a:r>
            <a:r>
              <a:rPr lang="sv-SE" sz="2400" b="1" dirty="0" smtClean="0">
                <a:solidFill>
                  <a:srgbClr val="00BAD5"/>
                </a:solidFill>
                <a:ea typeface="ヒラギノ角ゴ Pro W3" pitchFamily="1" charset="-128"/>
              </a:rPr>
              <a:t>DESTEK PROGRAMI</a:t>
            </a:r>
            <a:endParaRPr lang="sv-SE" sz="2400" b="1" dirty="0">
              <a:solidFill>
                <a:srgbClr val="00BAD5"/>
              </a:solidFill>
              <a:ea typeface="ヒラギノ角ゴ Pro W3" pitchFamily="1" charset="-128"/>
            </a:endParaRPr>
          </a:p>
        </p:txBody>
      </p:sp>
      <p:pic>
        <p:nvPicPr>
          <p:cNvPr id="6" name="Picture 3"/>
          <p:cNvPicPr>
            <a:picLocks noChangeAspect="1" noChangeArrowheads="1"/>
          </p:cNvPicPr>
          <p:nvPr/>
        </p:nvPicPr>
        <p:blipFill>
          <a:blip r:embed="rId2" cstate="print"/>
          <a:srcRect/>
          <a:stretch>
            <a:fillRect/>
          </a:stretch>
        </p:blipFill>
        <p:spPr bwMode="auto">
          <a:xfrm>
            <a:off x="8227977" y="6152604"/>
            <a:ext cx="720080" cy="507913"/>
          </a:xfrm>
          <a:prstGeom prst="rect">
            <a:avLst/>
          </a:prstGeom>
          <a:noFill/>
          <a:ln w="9525">
            <a:noFill/>
            <a:miter lim="800000"/>
            <a:headEnd/>
            <a:tailEnd/>
          </a:ln>
        </p:spPr>
      </p:pic>
    </p:spTree>
    <p:extLst>
      <p:ext uri="{BB962C8B-B14F-4D97-AF65-F5344CB8AC3E}">
        <p14:creationId xmlns:p14="http://schemas.microsoft.com/office/powerpoint/2010/main" val="3399707695"/>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64750" y="1112044"/>
            <a:ext cx="8229600" cy="576064"/>
          </a:xfrm>
        </p:spPr>
        <p:txBody>
          <a:bodyPr>
            <a:normAutofit/>
          </a:bodyPr>
          <a:lstStyle/>
          <a:p>
            <a:pPr algn="l"/>
            <a:r>
              <a:rPr lang="tr-TR" sz="2400" b="1" dirty="0">
                <a:solidFill>
                  <a:srgbClr val="F9A91C"/>
                </a:solidFill>
                <a:latin typeface="Calibri" pitchFamily="34" charset="0"/>
                <a:ea typeface="ヒラギノ角ゴ Pro W3" pitchFamily="1" charset="-128"/>
                <a:cs typeface="Arial" charset="0"/>
              </a:rPr>
              <a:t>REFERANS NUMUNE DESTEĞİ</a:t>
            </a:r>
          </a:p>
        </p:txBody>
      </p:sp>
      <p:sp>
        <p:nvSpPr>
          <p:cNvPr id="3" name="İçerik Yer Tutucusu 2"/>
          <p:cNvSpPr>
            <a:spLocks noGrp="1"/>
          </p:cNvSpPr>
          <p:nvPr>
            <p:ph idx="1"/>
          </p:nvPr>
        </p:nvSpPr>
        <p:spPr>
          <a:xfrm>
            <a:off x="378700" y="2264172"/>
            <a:ext cx="8229600" cy="2380741"/>
          </a:xfrm>
        </p:spPr>
        <p:txBody>
          <a:bodyPr>
            <a:normAutofit/>
          </a:bodyPr>
          <a:lstStyle/>
          <a:p>
            <a:pPr marL="0" indent="0" algn="just">
              <a:buNone/>
            </a:pPr>
            <a:endParaRPr lang="tr-TR" sz="2200" dirty="0"/>
          </a:p>
          <a:p>
            <a:pPr marL="0" indent="0" algn="just">
              <a:buNone/>
            </a:pPr>
            <a:r>
              <a:rPr lang="tr-TR" sz="2200" dirty="0"/>
              <a:t>Üretilecek olan stratejik ürünün standartları sağlayıp sağlamadığına dair testlerin yapılması sürecinde, üretilen stratejik ürünün muadilleri ile kıyaslanmasında ve analizinde kullanılabilecek nitelikte ithal ürün numunesi alımına ilişkin giderlere geri ödemesiz destek verilir.</a:t>
            </a:r>
          </a:p>
        </p:txBody>
      </p:sp>
      <p:sp>
        <p:nvSpPr>
          <p:cNvPr id="4" name="Slayt Numarası Yer Tutucusu 3"/>
          <p:cNvSpPr>
            <a:spLocks noGrp="1"/>
          </p:cNvSpPr>
          <p:nvPr>
            <p:ph type="sldNum" sz="quarter" idx="12"/>
          </p:nvPr>
        </p:nvSpPr>
        <p:spPr/>
        <p:txBody>
          <a:bodyPr/>
          <a:lstStyle/>
          <a:p>
            <a:pPr>
              <a:defRPr/>
            </a:pPr>
            <a:fld id="{FF16F97C-866D-4F85-A1F6-DDF39F62CB6A}" type="slidenum">
              <a:rPr lang="en-CA" smtClean="0"/>
              <a:pPr>
                <a:defRPr/>
              </a:pPr>
              <a:t>35</a:t>
            </a:fld>
            <a:endParaRPr lang="en-CA"/>
          </a:p>
        </p:txBody>
      </p:sp>
      <p:sp>
        <p:nvSpPr>
          <p:cNvPr id="5" name="1 Başlık"/>
          <p:cNvSpPr txBox="1">
            <a:spLocks/>
          </p:cNvSpPr>
          <p:nvPr/>
        </p:nvSpPr>
        <p:spPr bwMode="auto">
          <a:xfrm>
            <a:off x="323528" y="0"/>
            <a:ext cx="8229600" cy="833613"/>
          </a:xfrm>
          <a:prstGeom prst="rect">
            <a:avLst/>
          </a:prstGeom>
          <a:noFill/>
          <a:ln>
            <a:noFill/>
          </a:ln>
          <a:extLst/>
        </p:spPr>
        <p:txBody>
          <a:bodyPr vert="horz" lIns="91440" tIns="45720" rIns="91440" bIns="45720" rtlCol="0" anchor="ctr">
            <a:normAutofit/>
          </a:bodyPr>
          <a:lstStyle>
            <a:lvl1pPr algn="ctr" defTabSz="914400" rtl="0" eaLnBrk="0" fontAlgn="base" latinLnBrk="0" hangingPunct="0">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smtClean="0">
                <a:solidFill>
                  <a:srgbClr val="00BAD5"/>
                </a:solidFill>
                <a:ea typeface="ヒラギノ角ゴ Pro W3" pitchFamily="1" charset="-128"/>
              </a:rPr>
              <a:t>STRATEJİK ÜRÜN </a:t>
            </a:r>
            <a:r>
              <a:rPr lang="sv-SE" sz="2400" b="1" smtClean="0">
                <a:solidFill>
                  <a:srgbClr val="00BAD5"/>
                </a:solidFill>
                <a:ea typeface="ヒラギノ角ゴ Pro W3" pitchFamily="1" charset="-128"/>
              </a:rPr>
              <a:t>DESTEK PROGRAMI</a:t>
            </a:r>
            <a:endParaRPr lang="sv-SE" sz="2400" b="1" dirty="0">
              <a:solidFill>
                <a:srgbClr val="00BAD5"/>
              </a:solidFill>
              <a:ea typeface="ヒラギノ角ゴ Pro W3" pitchFamily="1" charset="-128"/>
            </a:endParaRPr>
          </a:p>
        </p:txBody>
      </p:sp>
      <p:pic>
        <p:nvPicPr>
          <p:cNvPr id="6" name="Picture 3"/>
          <p:cNvPicPr>
            <a:picLocks noChangeAspect="1" noChangeArrowheads="1"/>
          </p:cNvPicPr>
          <p:nvPr/>
        </p:nvPicPr>
        <p:blipFill>
          <a:blip r:embed="rId2" cstate="print"/>
          <a:srcRect/>
          <a:stretch>
            <a:fillRect/>
          </a:stretch>
        </p:blipFill>
        <p:spPr bwMode="auto">
          <a:xfrm>
            <a:off x="8227977" y="6152604"/>
            <a:ext cx="720080" cy="507913"/>
          </a:xfrm>
          <a:prstGeom prst="rect">
            <a:avLst/>
          </a:prstGeom>
          <a:noFill/>
          <a:ln w="9525">
            <a:noFill/>
            <a:miter lim="800000"/>
            <a:headEnd/>
            <a:tailEnd/>
          </a:ln>
        </p:spPr>
      </p:pic>
    </p:spTree>
    <p:extLst>
      <p:ext uri="{BB962C8B-B14F-4D97-AF65-F5344CB8AC3E}">
        <p14:creationId xmlns:p14="http://schemas.microsoft.com/office/powerpoint/2010/main" val="4105048939"/>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3113798601"/>
              </p:ext>
            </p:extLst>
          </p:nvPr>
        </p:nvGraphicFramePr>
        <p:xfrm>
          <a:off x="997765" y="1616100"/>
          <a:ext cx="69364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3"/>
          <p:cNvPicPr>
            <a:picLocks noChangeAspect="1" noChangeArrowheads="1"/>
          </p:cNvPicPr>
          <p:nvPr/>
        </p:nvPicPr>
        <p:blipFill>
          <a:blip r:embed="rId8" cstate="print"/>
          <a:srcRect/>
          <a:stretch>
            <a:fillRect/>
          </a:stretch>
        </p:blipFill>
        <p:spPr bwMode="auto">
          <a:xfrm>
            <a:off x="8102032" y="5792564"/>
            <a:ext cx="714611" cy="504056"/>
          </a:xfrm>
          <a:prstGeom prst="rect">
            <a:avLst/>
          </a:prstGeom>
          <a:noFill/>
          <a:ln w="9525">
            <a:noFill/>
            <a:miter lim="800000"/>
            <a:headEnd/>
            <a:tailEnd/>
          </a:ln>
        </p:spPr>
      </p:pic>
      <p:sp>
        <p:nvSpPr>
          <p:cNvPr id="11" name="Metin kutusu 10"/>
          <p:cNvSpPr txBox="1"/>
          <p:nvPr/>
        </p:nvSpPr>
        <p:spPr>
          <a:xfrm>
            <a:off x="971600" y="929440"/>
            <a:ext cx="5760640" cy="769441"/>
          </a:xfrm>
          <a:prstGeom prst="rect">
            <a:avLst/>
          </a:prstGeom>
          <a:solidFill>
            <a:schemeClr val="bg1"/>
          </a:solidFill>
        </p:spPr>
        <p:txBody>
          <a:bodyPr wrap="square" rtlCol="0">
            <a:spAutoFit/>
          </a:bodyPr>
          <a:lstStyle/>
          <a:p>
            <a:r>
              <a:rPr lang="it-IT" sz="2400" b="1" dirty="0">
                <a:solidFill>
                  <a:srgbClr val="F9A91C"/>
                </a:solidFill>
                <a:cs typeface="Arial" charset="0"/>
              </a:rPr>
              <a:t>Makine-Teçhizat  Giderleri Deste</a:t>
            </a:r>
            <a:r>
              <a:rPr lang="tr-TR" sz="2400" b="1" dirty="0">
                <a:solidFill>
                  <a:srgbClr val="F9A91C"/>
                </a:solidFill>
                <a:cs typeface="Arial" charset="0"/>
              </a:rPr>
              <a:t>k Unsurları</a:t>
            </a:r>
            <a:endParaRPr lang="it-IT" sz="2400" b="1" dirty="0">
              <a:solidFill>
                <a:srgbClr val="F9A91C"/>
              </a:solidFill>
              <a:cs typeface="Arial" charset="0"/>
            </a:endParaRPr>
          </a:p>
          <a:p>
            <a:endParaRPr lang="tr-TR" sz="2000" b="1" dirty="0">
              <a:solidFill>
                <a:srgbClr val="FF0000"/>
              </a:solidFill>
              <a:latin typeface="+mn-lt"/>
            </a:endParaRPr>
          </a:p>
        </p:txBody>
      </p:sp>
      <p:sp>
        <p:nvSpPr>
          <p:cNvPr id="12" name="1 Başlık"/>
          <p:cNvSpPr txBox="1">
            <a:spLocks/>
          </p:cNvSpPr>
          <p:nvPr/>
        </p:nvSpPr>
        <p:spPr bwMode="auto">
          <a:xfrm>
            <a:off x="899592" y="319956"/>
            <a:ext cx="6408712"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dirty="0" smtClean="0">
                <a:solidFill>
                  <a:srgbClr val="00BAD5"/>
                </a:solidFill>
                <a:ea typeface="ヒラギノ角ゴ Pro W3" pitchFamily="1" charset="-128"/>
              </a:rPr>
              <a:t>STRATEJİK ÜRÜN </a:t>
            </a:r>
            <a:r>
              <a:rPr lang="sv-SE" sz="2400" b="1" dirty="0" smtClean="0">
                <a:solidFill>
                  <a:srgbClr val="00BAD5"/>
                </a:solidFill>
                <a:ea typeface="ヒラギノ角ゴ Pro W3" pitchFamily="1" charset="-128"/>
              </a:rPr>
              <a:t>DESTEK PROGRAMI</a:t>
            </a:r>
            <a:endParaRPr lang="sv-SE" sz="2400" b="1" dirty="0">
              <a:solidFill>
                <a:srgbClr val="00BAD5"/>
              </a:solidFill>
              <a:ea typeface="ヒラギノ角ゴ Pro W3" pitchFamily="1" charset="-128"/>
            </a:endParaRP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pPr>
                <a:defRPr/>
              </a:pPr>
              <a:t>36</a:t>
            </a:fld>
            <a:endParaRPr lang="en-CA"/>
          </a:p>
        </p:txBody>
      </p:sp>
    </p:spTree>
    <p:extLst>
      <p:ext uri="{BB962C8B-B14F-4D97-AF65-F5344CB8AC3E}">
        <p14:creationId xmlns:p14="http://schemas.microsoft.com/office/powerpoint/2010/main" val="2482734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1917400921"/>
              </p:ext>
            </p:extLst>
          </p:nvPr>
        </p:nvGraphicFramePr>
        <p:xfrm>
          <a:off x="997765" y="1616100"/>
          <a:ext cx="69364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3"/>
          <p:cNvPicPr>
            <a:picLocks noChangeAspect="1" noChangeArrowheads="1"/>
          </p:cNvPicPr>
          <p:nvPr/>
        </p:nvPicPr>
        <p:blipFill>
          <a:blip r:embed="rId8" cstate="print"/>
          <a:srcRect/>
          <a:stretch>
            <a:fillRect/>
          </a:stretch>
        </p:blipFill>
        <p:spPr bwMode="auto">
          <a:xfrm>
            <a:off x="8028384" y="5864572"/>
            <a:ext cx="714611" cy="504056"/>
          </a:xfrm>
          <a:prstGeom prst="rect">
            <a:avLst/>
          </a:prstGeom>
          <a:noFill/>
          <a:ln w="9525">
            <a:noFill/>
            <a:miter lim="800000"/>
            <a:headEnd/>
            <a:tailEnd/>
          </a:ln>
        </p:spPr>
      </p:pic>
      <p:sp>
        <p:nvSpPr>
          <p:cNvPr id="11" name="Metin kutusu 10"/>
          <p:cNvSpPr txBox="1"/>
          <p:nvPr/>
        </p:nvSpPr>
        <p:spPr>
          <a:xfrm>
            <a:off x="971600" y="929440"/>
            <a:ext cx="5472608" cy="461665"/>
          </a:xfrm>
          <a:prstGeom prst="rect">
            <a:avLst/>
          </a:prstGeom>
          <a:solidFill>
            <a:schemeClr val="bg1"/>
          </a:solidFill>
        </p:spPr>
        <p:txBody>
          <a:bodyPr wrap="square" rtlCol="0">
            <a:spAutoFit/>
          </a:bodyPr>
          <a:lstStyle/>
          <a:p>
            <a:r>
              <a:rPr lang="tr-TR" sz="2400" b="1" dirty="0">
                <a:solidFill>
                  <a:srgbClr val="F9A91C"/>
                </a:solidFill>
                <a:cs typeface="Arial" charset="0"/>
              </a:rPr>
              <a:t>Hizmet Alımı</a:t>
            </a:r>
            <a:r>
              <a:rPr lang="it-IT" sz="2400" b="1" dirty="0">
                <a:solidFill>
                  <a:srgbClr val="F9A91C"/>
                </a:solidFill>
                <a:cs typeface="Arial" charset="0"/>
              </a:rPr>
              <a:t> Gider</a:t>
            </a:r>
            <a:r>
              <a:rPr lang="tr-TR" sz="2400" b="1" dirty="0">
                <a:solidFill>
                  <a:srgbClr val="F9A91C"/>
                </a:solidFill>
                <a:cs typeface="Arial" charset="0"/>
              </a:rPr>
              <a:t> Destek Unsurları</a:t>
            </a:r>
          </a:p>
        </p:txBody>
      </p:sp>
      <p:sp>
        <p:nvSpPr>
          <p:cNvPr id="12" name="1 Başlık"/>
          <p:cNvSpPr txBox="1">
            <a:spLocks/>
          </p:cNvSpPr>
          <p:nvPr/>
        </p:nvSpPr>
        <p:spPr bwMode="auto">
          <a:xfrm>
            <a:off x="899592" y="319956"/>
            <a:ext cx="4824536"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dirty="0" smtClean="0">
                <a:solidFill>
                  <a:srgbClr val="00BAD5"/>
                </a:solidFill>
                <a:ea typeface="ヒラギノ角ゴ Pro W3" pitchFamily="1" charset="-128"/>
              </a:rPr>
              <a:t>STRATEJİK ÜRÜN </a:t>
            </a:r>
            <a:r>
              <a:rPr lang="sv-SE" sz="2400" b="1" dirty="0" smtClean="0">
                <a:solidFill>
                  <a:srgbClr val="00BAD5"/>
                </a:solidFill>
                <a:ea typeface="ヒラギノ角ゴ Pro W3" pitchFamily="1" charset="-128"/>
              </a:rPr>
              <a:t>DESTEK PROGRAMI</a:t>
            </a:r>
            <a:endParaRPr lang="sv-SE" sz="2400" b="1" dirty="0">
              <a:solidFill>
                <a:srgbClr val="00BAD5"/>
              </a:solidFill>
              <a:ea typeface="ヒラギノ角ゴ Pro W3" pitchFamily="1" charset="-128"/>
            </a:endParaRP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pPr>
                <a:defRPr/>
              </a:pPr>
              <a:t>37</a:t>
            </a:fld>
            <a:endParaRPr lang="en-CA"/>
          </a:p>
        </p:txBody>
      </p:sp>
    </p:spTree>
    <p:extLst>
      <p:ext uri="{BB962C8B-B14F-4D97-AF65-F5344CB8AC3E}">
        <p14:creationId xmlns:p14="http://schemas.microsoft.com/office/powerpoint/2010/main" val="2884564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a:xfrm>
            <a:off x="6553200" y="7661042"/>
            <a:ext cx="2133600" cy="363773"/>
          </a:xfrm>
        </p:spPr>
        <p:txBody>
          <a:bodyPr/>
          <a:lstStyle/>
          <a:p>
            <a:pPr>
              <a:defRPr/>
            </a:pPr>
            <a:fld id="{78E0FEDD-D6DD-4FA3-BCD6-09AD50B199F8}" type="slidenum">
              <a:rPr lang="tr-TR">
                <a:solidFill>
                  <a:prstClr val="black">
                    <a:tint val="75000"/>
                  </a:prstClr>
                </a:solidFill>
              </a:rPr>
              <a:pPr>
                <a:defRPr/>
              </a:pPr>
              <a:t>38</a:t>
            </a:fld>
            <a:endParaRPr lang="tr-TR">
              <a:solidFill>
                <a:prstClr val="black">
                  <a:tint val="75000"/>
                </a:prstClr>
              </a:solidFill>
            </a:endParaRPr>
          </a:p>
        </p:txBody>
      </p:sp>
      <p:pic>
        <p:nvPicPr>
          <p:cNvPr id="25" name="Picture 3"/>
          <p:cNvPicPr>
            <a:picLocks noChangeAspect="1" noChangeArrowheads="1"/>
          </p:cNvPicPr>
          <p:nvPr/>
        </p:nvPicPr>
        <p:blipFill>
          <a:blip r:embed="rId3" cstate="print"/>
          <a:srcRect/>
          <a:stretch>
            <a:fillRect/>
          </a:stretch>
        </p:blipFill>
        <p:spPr bwMode="auto">
          <a:xfrm>
            <a:off x="8040417" y="6324687"/>
            <a:ext cx="720080" cy="507913"/>
          </a:xfrm>
          <a:prstGeom prst="rect">
            <a:avLst/>
          </a:prstGeom>
          <a:noFill/>
          <a:ln w="9525">
            <a:noFill/>
            <a:miter lim="800000"/>
            <a:headEnd/>
            <a:tailEnd/>
          </a:ln>
        </p:spPr>
      </p:pic>
      <p:sp>
        <p:nvSpPr>
          <p:cNvPr id="14" name="Text Box 2"/>
          <p:cNvSpPr txBox="1">
            <a:spLocks noChangeArrowheads="1"/>
          </p:cNvSpPr>
          <p:nvPr/>
        </p:nvSpPr>
        <p:spPr bwMode="auto">
          <a:xfrm>
            <a:off x="0" y="693169"/>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rPr>
              <a:t>DESTEK PROGRAMI SÜREÇLERİ</a:t>
            </a:r>
          </a:p>
        </p:txBody>
      </p:sp>
      <p:sp>
        <p:nvSpPr>
          <p:cNvPr id="2" name="Dikdörtgen 1"/>
          <p:cNvSpPr/>
          <p:nvPr/>
        </p:nvSpPr>
        <p:spPr>
          <a:xfrm>
            <a:off x="251520" y="1327061"/>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Başvuru</a:t>
            </a:r>
            <a:r>
              <a:rPr lang="tr-TR" b="1" dirty="0"/>
              <a:t> </a:t>
            </a:r>
            <a:r>
              <a:rPr lang="tr-TR" b="1" dirty="0" smtClean="0"/>
              <a:t>(KOBİ Bilgi Sistemi üzerinden; Uygulama Birimlerine)</a:t>
            </a:r>
          </a:p>
        </p:txBody>
      </p:sp>
      <p:sp>
        <p:nvSpPr>
          <p:cNvPr id="15" name="Dikdörtgen 14"/>
          <p:cNvSpPr/>
          <p:nvPr/>
        </p:nvSpPr>
        <p:spPr>
          <a:xfrm>
            <a:off x="251520" y="1975133"/>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tr-TR" b="1" dirty="0" smtClean="0"/>
              <a:t>Ön Değerlendirme (Uygulama Birimi tarafından eksiklerin  </a:t>
            </a:r>
            <a:r>
              <a:rPr lang="tr-TR" b="1" dirty="0"/>
              <a:t>bildirimi ve </a:t>
            </a:r>
            <a:r>
              <a:rPr lang="tr-TR" b="1" dirty="0" smtClean="0"/>
              <a:t>tamamlanması)</a:t>
            </a:r>
            <a:endParaRPr lang="tr-TR" b="1" dirty="0"/>
          </a:p>
        </p:txBody>
      </p:sp>
      <p:sp>
        <p:nvSpPr>
          <p:cNvPr id="16" name="Dikdörtgen 15"/>
          <p:cNvSpPr/>
          <p:nvPr/>
        </p:nvSpPr>
        <p:spPr>
          <a:xfrm>
            <a:off x="251520" y="2623205"/>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Yerinde İncelemeler (Teknik ve mali raporların hazırlanması)</a:t>
            </a:r>
          </a:p>
        </p:txBody>
      </p:sp>
      <p:sp>
        <p:nvSpPr>
          <p:cNvPr id="17" name="Dikdörtgen 16"/>
          <p:cNvSpPr/>
          <p:nvPr/>
        </p:nvSpPr>
        <p:spPr>
          <a:xfrm>
            <a:off x="251520" y="3271277"/>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tr-TR" b="1" dirty="0" smtClean="0"/>
              <a:t>Değerlendirme ve Karar Kurulu (Kararın </a:t>
            </a:r>
            <a:r>
              <a:rPr lang="tr-TR" b="1" dirty="0"/>
              <a:t>verilmesi </a:t>
            </a:r>
            <a:r>
              <a:rPr lang="tr-TR" b="1" dirty="0" smtClean="0"/>
              <a:t>kabul</a:t>
            </a:r>
            <a:r>
              <a:rPr lang="tr-TR" b="1" dirty="0"/>
              <a:t>, </a:t>
            </a:r>
            <a:r>
              <a:rPr lang="tr-TR" b="1" dirty="0" smtClean="0"/>
              <a:t>ret</a:t>
            </a:r>
            <a:r>
              <a:rPr lang="tr-TR" b="1" dirty="0"/>
              <a:t>, </a:t>
            </a:r>
            <a:r>
              <a:rPr lang="tr-TR" b="1" dirty="0" smtClean="0"/>
              <a:t>görüş</a:t>
            </a:r>
            <a:r>
              <a:rPr lang="tr-TR" b="1" dirty="0"/>
              <a:t>, r</a:t>
            </a:r>
            <a:r>
              <a:rPr lang="tr-TR" b="1" dirty="0" smtClean="0"/>
              <a:t>evizyon</a:t>
            </a:r>
            <a:r>
              <a:rPr lang="tr-TR" b="1" dirty="0"/>
              <a:t>)</a:t>
            </a:r>
          </a:p>
        </p:txBody>
      </p:sp>
      <p:sp>
        <p:nvSpPr>
          <p:cNvPr id="19" name="Dikdörtgen 18"/>
          <p:cNvSpPr/>
          <p:nvPr/>
        </p:nvSpPr>
        <p:spPr>
          <a:xfrm>
            <a:off x="274234" y="4495413"/>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t>Ödeme (Erken Ödeme/Dönemsel izleme raporu doğrultusunda 4 aylık dönemlerde)</a:t>
            </a:r>
          </a:p>
        </p:txBody>
      </p:sp>
      <p:sp>
        <p:nvSpPr>
          <p:cNvPr id="20" name="Dikdörtgen 19"/>
          <p:cNvSpPr/>
          <p:nvPr/>
        </p:nvSpPr>
        <p:spPr>
          <a:xfrm>
            <a:off x="251520" y="5143485"/>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Projenin Tamamlanması (Proje başarılı/başarısız tamamlanması)</a:t>
            </a:r>
          </a:p>
        </p:txBody>
      </p:sp>
      <p:sp>
        <p:nvSpPr>
          <p:cNvPr id="22" name="Dikdörtgen 21"/>
          <p:cNvSpPr/>
          <p:nvPr/>
        </p:nvSpPr>
        <p:spPr>
          <a:xfrm>
            <a:off x="251520" y="5720556"/>
            <a:ext cx="8496944" cy="57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Proje tamamlandıktan sonra 3 yıl boyunca izlenme</a:t>
            </a:r>
          </a:p>
        </p:txBody>
      </p:sp>
      <p:sp>
        <p:nvSpPr>
          <p:cNvPr id="23" name="1 Başlık"/>
          <p:cNvSpPr txBox="1">
            <a:spLocks/>
          </p:cNvSpPr>
          <p:nvPr/>
        </p:nvSpPr>
        <p:spPr bwMode="auto">
          <a:xfrm>
            <a:off x="323528" y="0"/>
            <a:ext cx="8229600" cy="833613"/>
          </a:xfrm>
          <a:prstGeom prst="rect">
            <a:avLst/>
          </a:prstGeom>
          <a:noFill/>
          <a:ln>
            <a:noFill/>
          </a:ln>
          <a:extLst/>
        </p:spPr>
        <p:txBody>
          <a:bodyPr anchor="ctr"/>
          <a:lstStyle>
            <a:lvl1pPr algn="ctr" defTabSz="914400" rtl="0" eaLnBrk="0" fontAlgn="base" latinLnBrk="0" hangingPunct="0">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smtClean="0">
                <a:solidFill>
                  <a:srgbClr val="00BAD5"/>
                </a:solidFill>
                <a:ea typeface="ヒラギノ角ゴ Pro W3" pitchFamily="1" charset="-128"/>
              </a:rPr>
              <a:t>STRATEJİK ÜRÜN </a:t>
            </a:r>
            <a:r>
              <a:rPr lang="sv-SE" sz="2400" b="1" smtClean="0">
                <a:solidFill>
                  <a:srgbClr val="00BAD5"/>
                </a:solidFill>
                <a:ea typeface="ヒラギノ角ゴ Pro W3" pitchFamily="1" charset="-128"/>
              </a:rPr>
              <a:t>DESTEK PROGRAMI</a:t>
            </a:r>
            <a:endParaRPr lang="sv-SE" sz="2400" b="1" dirty="0">
              <a:solidFill>
                <a:srgbClr val="00BAD5"/>
              </a:solidFill>
              <a:ea typeface="ヒラギノ角ゴ Pro W3" pitchFamily="1" charset="-128"/>
            </a:endParaRPr>
          </a:p>
        </p:txBody>
      </p:sp>
      <p:sp>
        <p:nvSpPr>
          <p:cNvPr id="21" name="Dikdörtgen 20"/>
          <p:cNvSpPr/>
          <p:nvPr/>
        </p:nvSpPr>
        <p:spPr>
          <a:xfrm>
            <a:off x="274234" y="3847341"/>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Proje Faaliyetlerinin  Yürütülmesi (4 aylık dönemsel izleme ve büyük işletmenin raporu)</a:t>
            </a:r>
          </a:p>
        </p:txBody>
      </p:sp>
    </p:spTree>
    <p:extLst>
      <p:ext uri="{BB962C8B-B14F-4D97-AF65-F5344CB8AC3E}">
        <p14:creationId xmlns:p14="http://schemas.microsoft.com/office/powerpoint/2010/main" val="2954573358"/>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a:xfrm>
            <a:off x="6553200" y="7661042"/>
            <a:ext cx="2133600" cy="363773"/>
          </a:xfrm>
        </p:spPr>
        <p:txBody>
          <a:bodyPr/>
          <a:lstStyle/>
          <a:p>
            <a:pPr>
              <a:defRPr/>
            </a:pPr>
            <a:fld id="{78E0FEDD-D6DD-4FA3-BCD6-09AD50B199F8}" type="slidenum">
              <a:rPr lang="tr-TR">
                <a:solidFill>
                  <a:prstClr val="black">
                    <a:tint val="75000"/>
                  </a:prstClr>
                </a:solidFill>
              </a:rPr>
              <a:pPr>
                <a:defRPr/>
              </a:pPr>
              <a:t>39</a:t>
            </a:fld>
            <a:endParaRPr lang="tr-TR">
              <a:solidFill>
                <a:prstClr val="black">
                  <a:tint val="75000"/>
                </a:prstClr>
              </a:solidFill>
            </a:endParaRPr>
          </a:p>
        </p:txBody>
      </p:sp>
      <p:pic>
        <p:nvPicPr>
          <p:cNvPr id="25" name="Picture 3"/>
          <p:cNvPicPr>
            <a:picLocks noChangeAspect="1" noChangeArrowheads="1"/>
          </p:cNvPicPr>
          <p:nvPr/>
        </p:nvPicPr>
        <p:blipFill>
          <a:blip r:embed="rId3" cstate="print"/>
          <a:srcRect/>
          <a:stretch>
            <a:fillRect/>
          </a:stretch>
        </p:blipFill>
        <p:spPr bwMode="auto">
          <a:xfrm>
            <a:off x="8193088" y="5936580"/>
            <a:ext cx="720080" cy="507913"/>
          </a:xfrm>
          <a:prstGeom prst="rect">
            <a:avLst/>
          </a:prstGeom>
          <a:noFill/>
          <a:ln w="9525">
            <a:noFill/>
            <a:miter lim="800000"/>
            <a:headEnd/>
            <a:tailEnd/>
          </a:ln>
        </p:spPr>
      </p:pic>
      <p:sp>
        <p:nvSpPr>
          <p:cNvPr id="14" name="Text Box 2"/>
          <p:cNvSpPr txBox="1">
            <a:spLocks noChangeArrowheads="1"/>
          </p:cNvSpPr>
          <p:nvPr/>
        </p:nvSpPr>
        <p:spPr bwMode="auto">
          <a:xfrm>
            <a:off x="0" y="693169"/>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rPr>
              <a:t>DESTEK PROGRAMI SÜREÇLERİ</a:t>
            </a:r>
          </a:p>
        </p:txBody>
      </p:sp>
      <p:sp>
        <p:nvSpPr>
          <p:cNvPr id="2" name="Dikdörtgen 1"/>
          <p:cNvSpPr/>
          <p:nvPr/>
        </p:nvSpPr>
        <p:spPr>
          <a:xfrm>
            <a:off x="251520" y="1327061"/>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Başvuru</a:t>
            </a:r>
            <a:r>
              <a:rPr lang="tr-TR" b="1" dirty="0"/>
              <a:t> </a:t>
            </a:r>
            <a:r>
              <a:rPr lang="tr-TR" b="1" dirty="0" smtClean="0"/>
              <a:t>(KOBİ Bilgi Sistemi üzerinden; Uygulama Birimlerine)</a:t>
            </a:r>
          </a:p>
        </p:txBody>
      </p:sp>
      <p:sp>
        <p:nvSpPr>
          <p:cNvPr id="23" name="1 Başlık"/>
          <p:cNvSpPr txBox="1">
            <a:spLocks/>
          </p:cNvSpPr>
          <p:nvPr/>
        </p:nvSpPr>
        <p:spPr bwMode="auto">
          <a:xfrm>
            <a:off x="323528" y="0"/>
            <a:ext cx="8229600" cy="833613"/>
          </a:xfrm>
          <a:prstGeom prst="rect">
            <a:avLst/>
          </a:prstGeom>
          <a:noFill/>
          <a:ln>
            <a:noFill/>
          </a:ln>
          <a:extLst/>
        </p:spPr>
        <p:txBody>
          <a:bodyPr anchor="ctr"/>
          <a:lstStyle>
            <a:lvl1pPr algn="ctr" defTabSz="914400" rtl="0" eaLnBrk="0" fontAlgn="base" latinLnBrk="0" hangingPunct="0">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smtClean="0">
                <a:solidFill>
                  <a:srgbClr val="00BAD5"/>
                </a:solidFill>
                <a:ea typeface="ヒラギノ角ゴ Pro W3" pitchFamily="1" charset="-128"/>
              </a:rPr>
              <a:t>STRATEJİK ÜRÜN </a:t>
            </a:r>
            <a:r>
              <a:rPr lang="sv-SE" sz="2400" b="1" smtClean="0">
                <a:solidFill>
                  <a:srgbClr val="00BAD5"/>
                </a:solidFill>
                <a:ea typeface="ヒラギノ角ゴ Pro W3" pitchFamily="1" charset="-128"/>
              </a:rPr>
              <a:t>DESTEK PROGRAMI</a:t>
            </a:r>
            <a:endParaRPr lang="sv-SE" sz="2400" b="1" dirty="0">
              <a:solidFill>
                <a:srgbClr val="00BAD5"/>
              </a:solidFill>
              <a:ea typeface="ヒラギノ角ゴ Pro W3" pitchFamily="1" charset="-128"/>
            </a:endParaRPr>
          </a:p>
        </p:txBody>
      </p:sp>
      <p:sp>
        <p:nvSpPr>
          <p:cNvPr id="3" name="Dikdörtgen 2"/>
          <p:cNvSpPr/>
          <p:nvPr/>
        </p:nvSpPr>
        <p:spPr>
          <a:xfrm>
            <a:off x="251520" y="2539137"/>
            <a:ext cx="8496944" cy="3477875"/>
          </a:xfrm>
          <a:prstGeom prst="rect">
            <a:avLst/>
          </a:prstGeom>
        </p:spPr>
        <p:txBody>
          <a:bodyPr wrap="square">
            <a:spAutoFit/>
          </a:bodyPr>
          <a:lstStyle/>
          <a:p>
            <a:r>
              <a:rPr lang="tr-TR" sz="2200" dirty="0"/>
              <a:t>Bu destek programına dönemsel </a:t>
            </a:r>
            <a:r>
              <a:rPr lang="tr-TR" sz="2200" dirty="0" smtClean="0"/>
              <a:t>başvuru yapılır.</a:t>
            </a:r>
            <a:endParaRPr lang="tr-TR" sz="2200" dirty="0"/>
          </a:p>
          <a:p>
            <a:endParaRPr lang="tr-TR" sz="2200" dirty="0"/>
          </a:p>
          <a:p>
            <a:endParaRPr lang="tr-TR" sz="2200" dirty="0" smtClean="0"/>
          </a:p>
          <a:p>
            <a:pPr algn="just"/>
            <a:r>
              <a:rPr lang="tr-TR" sz="2200" dirty="0" smtClean="0"/>
              <a:t>Bu </a:t>
            </a:r>
            <a:r>
              <a:rPr lang="tr-TR" sz="2200" dirty="0"/>
              <a:t>programdan yararlanmak isteyen İşletme, </a:t>
            </a:r>
            <a:r>
              <a:rPr lang="tr-TR" sz="2200" dirty="0" smtClean="0"/>
              <a:t>Dönemsel Duyuru Metninde belirtilen </a:t>
            </a:r>
            <a:r>
              <a:rPr lang="tr-TR" sz="2200" dirty="0"/>
              <a:t>hususları dikkate alarak,  Stratejik Ürün Destek Programı Başvuru Formunu www.kosgeb.gov.tr internet adresinden elektronik ortamda doldurup başvuru yapar. </a:t>
            </a:r>
            <a:endParaRPr lang="tr-TR" sz="2200" dirty="0" smtClean="0"/>
          </a:p>
          <a:p>
            <a:endParaRPr lang="tr-TR" sz="2200" dirty="0"/>
          </a:p>
          <a:p>
            <a:r>
              <a:rPr lang="tr-TR" sz="2200" dirty="0"/>
              <a:t>İşletme bu programdan bir kez </a:t>
            </a:r>
            <a:r>
              <a:rPr lang="tr-TR" sz="2200" dirty="0" smtClean="0"/>
              <a:t>yararlanabilir.</a:t>
            </a:r>
            <a:endParaRPr lang="tr-TR" sz="2200" dirty="0"/>
          </a:p>
          <a:p>
            <a:endParaRPr lang="tr-TR" sz="2200" dirty="0"/>
          </a:p>
        </p:txBody>
      </p:sp>
    </p:spTree>
    <p:extLst>
      <p:ext uri="{BB962C8B-B14F-4D97-AF65-F5344CB8AC3E}">
        <p14:creationId xmlns:p14="http://schemas.microsoft.com/office/powerpoint/2010/main" val="179585924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8159065" y="188033"/>
            <a:ext cx="717413" cy="506032"/>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529497" y="856251"/>
            <a:ext cx="740198" cy="740199"/>
          </a:xfrm>
          <a:prstGeom prst="rect">
            <a:avLst/>
          </a:prstGeom>
          <a:noFill/>
          <a:ln w="9525">
            <a:noFill/>
            <a:miter lim="800000"/>
            <a:headEnd/>
            <a:tailEnd/>
          </a:ln>
        </p:spPr>
      </p:pic>
      <p:sp>
        <p:nvSpPr>
          <p:cNvPr id="5" name="4 Metin kutusu"/>
          <p:cNvSpPr txBox="1"/>
          <p:nvPr/>
        </p:nvSpPr>
        <p:spPr>
          <a:xfrm>
            <a:off x="1387143" y="959250"/>
            <a:ext cx="2223980" cy="521282"/>
          </a:xfrm>
          <a:prstGeom prst="rect">
            <a:avLst/>
          </a:prstGeom>
          <a:noFill/>
        </p:spPr>
        <p:txBody>
          <a:bodyPr wrap="square" rtlCol="0">
            <a:spAutoFit/>
          </a:bodyPr>
          <a:lstStyle/>
          <a:p>
            <a:pPr fontAlgn="auto">
              <a:spcBef>
                <a:spcPts val="0"/>
              </a:spcBef>
              <a:spcAft>
                <a:spcPts val="0"/>
              </a:spcAft>
            </a:pPr>
            <a:r>
              <a:rPr lang="tr-TR" sz="2790" b="1" dirty="0">
                <a:solidFill>
                  <a:srgbClr val="015C6F"/>
                </a:solidFill>
                <a:latin typeface="Calibri"/>
                <a:ea typeface="+mn-ea"/>
              </a:rPr>
              <a:t>KOBİ’ler</a:t>
            </a:r>
          </a:p>
        </p:txBody>
      </p:sp>
      <p:pic>
        <p:nvPicPr>
          <p:cNvPr id="4099" name="Picture 3"/>
          <p:cNvPicPr>
            <a:picLocks noChangeAspect="1" noChangeArrowheads="1"/>
          </p:cNvPicPr>
          <p:nvPr/>
        </p:nvPicPr>
        <p:blipFill>
          <a:blip r:embed="rId5" cstate="print"/>
          <a:srcRect/>
          <a:stretch>
            <a:fillRect/>
          </a:stretch>
        </p:blipFill>
        <p:spPr bwMode="auto">
          <a:xfrm>
            <a:off x="1387143" y="1926893"/>
            <a:ext cx="265712" cy="256223"/>
          </a:xfrm>
          <a:prstGeom prst="rect">
            <a:avLst/>
          </a:prstGeom>
          <a:noFill/>
          <a:ln w="9525">
            <a:noFill/>
            <a:miter lim="800000"/>
            <a:headEnd/>
            <a:tailEnd/>
          </a:ln>
        </p:spPr>
      </p:pic>
      <p:sp>
        <p:nvSpPr>
          <p:cNvPr id="7" name="6 Metin kutusu"/>
          <p:cNvSpPr txBox="1"/>
          <p:nvPr/>
        </p:nvSpPr>
        <p:spPr>
          <a:xfrm>
            <a:off x="1655831" y="1799633"/>
            <a:ext cx="6658344" cy="551946"/>
          </a:xfrm>
          <a:prstGeom prst="rect">
            <a:avLst/>
          </a:prstGeom>
          <a:noFill/>
        </p:spPr>
        <p:txBody>
          <a:bodyPr wrap="square" rtlCol="0">
            <a:spAutoFit/>
          </a:bodyPr>
          <a:lstStyle/>
          <a:p>
            <a:pPr fontAlgn="auto">
              <a:spcBef>
                <a:spcPts val="0"/>
              </a:spcBef>
              <a:spcAft>
                <a:spcPts val="0"/>
              </a:spcAft>
            </a:pPr>
            <a:r>
              <a:rPr lang="tr-TR" sz="2989" b="1" dirty="0">
                <a:solidFill>
                  <a:srgbClr val="5BCCEA"/>
                </a:solidFill>
                <a:latin typeface="Calibri"/>
                <a:ea typeface="+mn-ea"/>
              </a:rPr>
              <a:t>250</a:t>
            </a:r>
            <a:r>
              <a:rPr lang="tr-TR" sz="2989" b="1" dirty="0">
                <a:solidFill>
                  <a:prstClr val="black"/>
                </a:solidFill>
                <a:latin typeface="Calibri"/>
                <a:ea typeface="+mn-ea"/>
              </a:rPr>
              <a:t>’den az yıllık çalışan istihdam eden</a:t>
            </a:r>
          </a:p>
        </p:txBody>
      </p:sp>
      <p:pic>
        <p:nvPicPr>
          <p:cNvPr id="8" name="Picture 3"/>
          <p:cNvPicPr>
            <a:picLocks noChangeAspect="1" noChangeArrowheads="1"/>
          </p:cNvPicPr>
          <p:nvPr/>
        </p:nvPicPr>
        <p:blipFill>
          <a:blip r:embed="rId5" cstate="print"/>
          <a:srcRect/>
          <a:stretch>
            <a:fillRect/>
          </a:stretch>
        </p:blipFill>
        <p:spPr bwMode="auto">
          <a:xfrm>
            <a:off x="1415383" y="2914262"/>
            <a:ext cx="265712" cy="256223"/>
          </a:xfrm>
          <a:prstGeom prst="rect">
            <a:avLst/>
          </a:prstGeom>
          <a:noFill/>
          <a:ln w="9525">
            <a:noFill/>
            <a:miter lim="800000"/>
            <a:headEnd/>
            <a:tailEnd/>
          </a:ln>
        </p:spPr>
      </p:pic>
      <p:sp>
        <p:nvSpPr>
          <p:cNvPr id="9" name="8 Metin kutusu"/>
          <p:cNvSpPr txBox="1"/>
          <p:nvPr/>
        </p:nvSpPr>
        <p:spPr>
          <a:xfrm>
            <a:off x="1702348" y="2763238"/>
            <a:ext cx="7030648" cy="1011901"/>
          </a:xfrm>
          <a:prstGeom prst="rect">
            <a:avLst/>
          </a:prstGeom>
          <a:noFill/>
        </p:spPr>
        <p:txBody>
          <a:bodyPr wrap="square" rtlCol="0">
            <a:spAutoFit/>
          </a:bodyPr>
          <a:lstStyle/>
          <a:p>
            <a:pPr fontAlgn="auto">
              <a:spcBef>
                <a:spcPts val="0"/>
              </a:spcBef>
              <a:spcAft>
                <a:spcPts val="0"/>
              </a:spcAft>
            </a:pPr>
            <a:r>
              <a:rPr lang="tr-TR" sz="2989" b="1" dirty="0">
                <a:solidFill>
                  <a:prstClr val="black"/>
                </a:solidFill>
                <a:latin typeface="Calibri"/>
                <a:ea typeface="+mn-ea"/>
              </a:rPr>
              <a:t>Yıllık bilanço veya net satış hasılatından biri</a:t>
            </a:r>
            <a:r>
              <a:rPr lang="tr-TR" sz="2989" b="1" dirty="0">
                <a:solidFill>
                  <a:srgbClr val="5BCCEA"/>
                </a:solidFill>
                <a:latin typeface="Calibri"/>
                <a:ea typeface="+mn-ea"/>
              </a:rPr>
              <a:t> </a:t>
            </a:r>
          </a:p>
          <a:p>
            <a:pPr fontAlgn="auto">
              <a:spcBef>
                <a:spcPts val="0"/>
              </a:spcBef>
              <a:spcAft>
                <a:spcPts val="0"/>
              </a:spcAft>
            </a:pPr>
            <a:r>
              <a:rPr lang="tr-TR" sz="2989" b="1" dirty="0">
                <a:solidFill>
                  <a:srgbClr val="5BCCEA"/>
                </a:solidFill>
                <a:latin typeface="Calibri"/>
                <a:ea typeface="+mn-ea"/>
              </a:rPr>
              <a:t>40 milyon TL</a:t>
            </a:r>
            <a:r>
              <a:rPr lang="tr-TR" sz="2989" b="1" dirty="0">
                <a:solidFill>
                  <a:prstClr val="black"/>
                </a:solidFill>
                <a:latin typeface="Calibri"/>
                <a:ea typeface="+mn-ea"/>
              </a:rPr>
              <a:t>’yi geçmeyen işletmeler</a:t>
            </a:r>
          </a:p>
        </p:txBody>
      </p:sp>
      <p:graphicFrame>
        <p:nvGraphicFramePr>
          <p:cNvPr id="17" name="10 Tablo"/>
          <p:cNvGraphicFramePr>
            <a:graphicFrameLocks noGrp="1"/>
          </p:cNvGraphicFramePr>
          <p:nvPr>
            <p:extLst/>
          </p:nvPr>
        </p:nvGraphicFramePr>
        <p:xfrm>
          <a:off x="985403" y="4205464"/>
          <a:ext cx="7245403" cy="1944471"/>
        </p:xfrm>
        <a:graphic>
          <a:graphicData uri="http://schemas.openxmlformats.org/drawingml/2006/table">
            <a:tbl>
              <a:tblPr firstRow="1" bandRow="1">
                <a:tableStyleId>{5C22544A-7EE6-4342-B048-85BDC9FD1C3A}</a:tableStyleId>
              </a:tblPr>
              <a:tblGrid>
                <a:gridCol w="1004313"/>
                <a:gridCol w="1793129"/>
                <a:gridCol w="2080651"/>
                <a:gridCol w="2367310"/>
              </a:tblGrid>
              <a:tr h="578804">
                <a:tc>
                  <a:txBody>
                    <a:bodyPr/>
                    <a:lstStyle/>
                    <a:p>
                      <a:pPr algn="ctr"/>
                      <a:r>
                        <a:rPr lang="tr-TR" sz="1600" dirty="0" smtClean="0">
                          <a:solidFill>
                            <a:schemeClr val="tx1"/>
                          </a:solidFill>
                          <a:latin typeface="Arial" pitchFamily="34" charset="0"/>
                          <a:cs typeface="Arial" pitchFamily="34" charset="0"/>
                        </a:rPr>
                        <a:t>Ölçek</a:t>
                      </a:r>
                      <a:endParaRPr lang="tr-TR" sz="1600" dirty="0">
                        <a:solidFill>
                          <a:schemeClr val="tx1"/>
                        </a:solidFill>
                        <a:latin typeface="Arial" pitchFamily="34" charset="0"/>
                        <a:cs typeface="Arial" pitchFamily="34" charset="0"/>
                      </a:endParaRPr>
                    </a:p>
                  </a:txBody>
                  <a:tcPr marL="91095" marR="91095" marT="45562" marB="455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dirty="0" smtClean="0">
                          <a:solidFill>
                            <a:schemeClr val="tx1"/>
                          </a:solidFill>
                          <a:latin typeface="Arial" pitchFamily="34" charset="0"/>
                          <a:cs typeface="Arial" pitchFamily="34" charset="0"/>
                        </a:rPr>
                        <a:t>Çalışan</a:t>
                      </a:r>
                      <a:r>
                        <a:rPr lang="tr-TR" sz="1600" baseline="0" dirty="0" smtClean="0">
                          <a:solidFill>
                            <a:schemeClr val="tx1"/>
                          </a:solidFill>
                          <a:latin typeface="Arial" pitchFamily="34" charset="0"/>
                          <a:cs typeface="Arial" pitchFamily="34" charset="0"/>
                        </a:rPr>
                        <a:t> Sayısı</a:t>
                      </a:r>
                      <a:endParaRPr lang="tr-TR" sz="1600" dirty="0">
                        <a:solidFill>
                          <a:schemeClr val="tx1"/>
                        </a:solidFill>
                        <a:latin typeface="Arial" pitchFamily="34" charset="0"/>
                        <a:cs typeface="Arial" pitchFamily="34" charset="0"/>
                      </a:endParaRPr>
                    </a:p>
                  </a:txBody>
                  <a:tcPr marL="91095" marR="91095" marT="45562" marB="455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dirty="0" smtClean="0">
                          <a:solidFill>
                            <a:schemeClr val="tx1"/>
                          </a:solidFill>
                          <a:latin typeface="Arial" pitchFamily="34" charset="0"/>
                          <a:cs typeface="Arial" pitchFamily="34" charset="0"/>
                        </a:rPr>
                        <a:t>Bilanço </a:t>
                      </a:r>
                    </a:p>
                    <a:p>
                      <a:pPr algn="ctr"/>
                      <a:r>
                        <a:rPr lang="tr-TR" sz="1600" dirty="0" smtClean="0">
                          <a:solidFill>
                            <a:schemeClr val="tx1"/>
                          </a:solidFill>
                          <a:latin typeface="Arial" pitchFamily="34" charset="0"/>
                          <a:cs typeface="Arial" pitchFamily="34" charset="0"/>
                        </a:rPr>
                        <a:t>(Milyon TL)</a:t>
                      </a:r>
                      <a:endParaRPr lang="tr-TR" sz="1600" dirty="0">
                        <a:latin typeface="Arial" pitchFamily="34" charset="0"/>
                        <a:cs typeface="Arial" pitchFamily="34" charset="0"/>
                      </a:endParaRPr>
                    </a:p>
                  </a:txBody>
                  <a:tcPr marL="91095" marR="91095" marT="45562" marB="455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dirty="0" smtClean="0">
                          <a:solidFill>
                            <a:schemeClr val="tx1"/>
                          </a:solidFill>
                          <a:latin typeface="Arial" pitchFamily="34" charset="0"/>
                          <a:cs typeface="Arial" pitchFamily="34" charset="0"/>
                        </a:rPr>
                        <a:t>Net Satış </a:t>
                      </a:r>
                    </a:p>
                    <a:p>
                      <a:pPr algn="ctr"/>
                      <a:r>
                        <a:rPr lang="tr-TR" sz="1600" dirty="0" smtClean="0">
                          <a:solidFill>
                            <a:schemeClr val="tx1"/>
                          </a:solidFill>
                          <a:latin typeface="Arial" pitchFamily="34" charset="0"/>
                          <a:cs typeface="Arial" pitchFamily="34" charset="0"/>
                        </a:rPr>
                        <a:t>(Milyon TL)</a:t>
                      </a:r>
                      <a:endParaRPr lang="tr-TR" sz="1600" dirty="0">
                        <a:solidFill>
                          <a:schemeClr val="tx1"/>
                        </a:solidFill>
                        <a:latin typeface="Arial" pitchFamily="34" charset="0"/>
                        <a:cs typeface="Arial" pitchFamily="34" charset="0"/>
                      </a:endParaRPr>
                    </a:p>
                  </a:txBody>
                  <a:tcPr marL="91095" marR="91095" marT="45562" marB="455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5924">
                <a:tc>
                  <a:txBody>
                    <a:bodyPr/>
                    <a:lstStyle/>
                    <a:p>
                      <a:pPr algn="ctr"/>
                      <a:r>
                        <a:rPr lang="tr-TR" sz="1600" dirty="0" smtClean="0">
                          <a:latin typeface="Arial" pitchFamily="34" charset="0"/>
                          <a:cs typeface="Arial" pitchFamily="34" charset="0"/>
                        </a:rPr>
                        <a:t>Mikro</a:t>
                      </a:r>
                      <a:endParaRPr lang="tr-TR" sz="1600" dirty="0">
                        <a:latin typeface="Arial" pitchFamily="34" charset="0"/>
                        <a:cs typeface="Arial" pitchFamily="34" charset="0"/>
                      </a:endParaRPr>
                    </a:p>
                  </a:txBody>
                  <a:tcPr marL="91095" marR="91095" marT="45562" marB="455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dirty="0" smtClean="0">
                          <a:latin typeface="Arial" pitchFamily="34" charset="0"/>
                          <a:cs typeface="Arial" pitchFamily="34" charset="0"/>
                        </a:rPr>
                        <a:t>&lt;10</a:t>
                      </a:r>
                      <a:endParaRPr lang="tr-TR" sz="2000" b="1" dirty="0">
                        <a:latin typeface="Arial" pitchFamily="34" charset="0"/>
                        <a:cs typeface="Arial" pitchFamily="34" charset="0"/>
                      </a:endParaRPr>
                    </a:p>
                  </a:txBody>
                  <a:tcPr marL="91095" marR="91095" marT="45562" marB="455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kern="1200" dirty="0" smtClean="0">
                          <a:solidFill>
                            <a:schemeClr val="dk1"/>
                          </a:solidFill>
                          <a:latin typeface="Arial" pitchFamily="34" charset="0"/>
                          <a:ea typeface="+mn-ea"/>
                          <a:cs typeface="Arial" pitchFamily="34" charset="0"/>
                        </a:rPr>
                        <a:t>≤ 1</a:t>
                      </a:r>
                      <a:endParaRPr lang="tr-TR" sz="2000" b="1" kern="1200" dirty="0">
                        <a:solidFill>
                          <a:schemeClr val="dk1"/>
                        </a:solidFill>
                        <a:latin typeface="Arial" pitchFamily="34" charset="0"/>
                        <a:ea typeface="+mn-ea"/>
                        <a:cs typeface="Arial" pitchFamily="34" charset="0"/>
                      </a:endParaRPr>
                    </a:p>
                  </a:txBody>
                  <a:tcPr marL="91095" marR="91095" marT="45562" marB="455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kern="1200" dirty="0" smtClean="0">
                          <a:solidFill>
                            <a:schemeClr val="dk1"/>
                          </a:solidFill>
                          <a:latin typeface="Arial" pitchFamily="34" charset="0"/>
                          <a:ea typeface="+mn-ea"/>
                          <a:cs typeface="Arial" pitchFamily="34" charset="0"/>
                        </a:rPr>
                        <a:t>≤ 1</a:t>
                      </a:r>
                      <a:endParaRPr lang="tr-TR" sz="2000" b="1" kern="1200" dirty="0">
                        <a:solidFill>
                          <a:schemeClr val="dk1"/>
                        </a:solidFill>
                        <a:latin typeface="Arial" pitchFamily="34" charset="0"/>
                        <a:ea typeface="+mn-ea"/>
                        <a:cs typeface="Arial" pitchFamily="34" charset="0"/>
                      </a:endParaRPr>
                    </a:p>
                  </a:txBody>
                  <a:tcPr marL="91095" marR="91095" marT="45562" marB="455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r>
              <a:tr h="573819">
                <a:tc>
                  <a:txBody>
                    <a:bodyPr/>
                    <a:lstStyle/>
                    <a:p>
                      <a:pPr algn="ctr"/>
                      <a:r>
                        <a:rPr lang="tr-TR" sz="1600" dirty="0" smtClean="0">
                          <a:latin typeface="Arial" pitchFamily="34" charset="0"/>
                          <a:cs typeface="Arial" pitchFamily="34" charset="0"/>
                        </a:rPr>
                        <a:t>Küçük</a:t>
                      </a:r>
                      <a:endParaRPr lang="tr-TR" sz="1600" dirty="0">
                        <a:latin typeface="Arial" pitchFamily="34" charset="0"/>
                        <a:cs typeface="Arial" pitchFamily="34" charset="0"/>
                      </a:endParaRPr>
                    </a:p>
                  </a:txBody>
                  <a:tcPr marL="91095" marR="91095" marT="45562" marB="455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2000" b="1" dirty="0" smtClean="0">
                          <a:latin typeface="Arial" pitchFamily="34" charset="0"/>
                          <a:cs typeface="Arial" pitchFamily="34" charset="0"/>
                        </a:rPr>
                        <a:t>&lt;50</a:t>
                      </a:r>
                      <a:endParaRPr lang="tr-TR" sz="2000" b="1" dirty="0">
                        <a:latin typeface="Arial" pitchFamily="34" charset="0"/>
                        <a:cs typeface="Arial" pitchFamily="34" charset="0"/>
                      </a:endParaRPr>
                    </a:p>
                  </a:txBody>
                  <a:tcPr marL="91095" marR="91095" marT="45562" marB="455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2000" b="1" kern="1200" dirty="0" smtClean="0">
                          <a:solidFill>
                            <a:schemeClr val="dk1"/>
                          </a:solidFill>
                          <a:latin typeface="Arial" pitchFamily="34" charset="0"/>
                          <a:ea typeface="+mn-ea"/>
                          <a:cs typeface="Arial" pitchFamily="34" charset="0"/>
                        </a:rPr>
                        <a:t>≤ 8</a:t>
                      </a:r>
                      <a:endParaRPr lang="tr-TR" sz="2000" b="1" kern="1200" dirty="0">
                        <a:solidFill>
                          <a:schemeClr val="dk1"/>
                        </a:solidFill>
                        <a:latin typeface="Arial" pitchFamily="34" charset="0"/>
                        <a:ea typeface="+mn-ea"/>
                        <a:cs typeface="Arial" pitchFamily="34" charset="0"/>
                      </a:endParaRPr>
                    </a:p>
                  </a:txBody>
                  <a:tcPr marL="91095" marR="91095" marT="45562" marB="455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2000" b="1" kern="1200" dirty="0" smtClean="0">
                          <a:solidFill>
                            <a:schemeClr val="dk1"/>
                          </a:solidFill>
                          <a:latin typeface="Arial" pitchFamily="34" charset="0"/>
                          <a:ea typeface="+mn-ea"/>
                          <a:cs typeface="Arial" pitchFamily="34" charset="0"/>
                        </a:rPr>
                        <a:t>≤ 8</a:t>
                      </a:r>
                      <a:endParaRPr lang="tr-TR" sz="2000" b="1" kern="1200" dirty="0">
                        <a:solidFill>
                          <a:schemeClr val="dk1"/>
                        </a:solidFill>
                        <a:latin typeface="Arial" pitchFamily="34" charset="0"/>
                        <a:ea typeface="+mn-ea"/>
                        <a:cs typeface="Arial" pitchFamily="34" charset="0"/>
                      </a:endParaRPr>
                    </a:p>
                  </a:txBody>
                  <a:tcPr marL="91095" marR="91095" marT="45562" marB="455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5924">
                <a:tc>
                  <a:txBody>
                    <a:bodyPr/>
                    <a:lstStyle/>
                    <a:p>
                      <a:pPr algn="ctr"/>
                      <a:r>
                        <a:rPr lang="tr-TR" sz="1600" dirty="0" smtClean="0">
                          <a:latin typeface="Arial" pitchFamily="34" charset="0"/>
                          <a:cs typeface="Arial" pitchFamily="34" charset="0"/>
                        </a:rPr>
                        <a:t>Orta</a:t>
                      </a:r>
                      <a:endParaRPr lang="tr-TR" sz="1600" dirty="0">
                        <a:latin typeface="Arial" pitchFamily="34" charset="0"/>
                        <a:cs typeface="Arial" pitchFamily="34" charset="0"/>
                      </a:endParaRPr>
                    </a:p>
                  </a:txBody>
                  <a:tcPr marL="91095" marR="91095" marT="45562" marB="455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dirty="0" smtClean="0">
                          <a:latin typeface="Arial" pitchFamily="34" charset="0"/>
                          <a:cs typeface="Arial" pitchFamily="34" charset="0"/>
                        </a:rPr>
                        <a:t>&lt;250</a:t>
                      </a:r>
                      <a:endParaRPr lang="tr-TR" sz="2000" b="1" dirty="0">
                        <a:latin typeface="Arial" pitchFamily="34" charset="0"/>
                        <a:cs typeface="Arial" pitchFamily="34" charset="0"/>
                      </a:endParaRPr>
                    </a:p>
                  </a:txBody>
                  <a:tcPr marL="91095" marR="91095" marT="45562" marB="455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kern="1200" dirty="0" smtClean="0">
                          <a:solidFill>
                            <a:schemeClr val="dk1"/>
                          </a:solidFill>
                          <a:latin typeface="Arial" pitchFamily="34" charset="0"/>
                          <a:ea typeface="+mn-ea"/>
                          <a:cs typeface="Arial" pitchFamily="34" charset="0"/>
                        </a:rPr>
                        <a:t>≤ 40</a:t>
                      </a:r>
                      <a:endParaRPr lang="tr-TR" sz="2000" b="1" kern="1200" dirty="0">
                        <a:solidFill>
                          <a:schemeClr val="dk1"/>
                        </a:solidFill>
                        <a:latin typeface="Arial" pitchFamily="34" charset="0"/>
                        <a:ea typeface="+mn-ea"/>
                        <a:cs typeface="Arial" pitchFamily="34" charset="0"/>
                      </a:endParaRPr>
                    </a:p>
                  </a:txBody>
                  <a:tcPr marL="91095" marR="91095" marT="45562" marB="455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kern="1200" dirty="0" smtClean="0">
                          <a:solidFill>
                            <a:schemeClr val="dk1"/>
                          </a:solidFill>
                          <a:latin typeface="Arial" pitchFamily="34" charset="0"/>
                          <a:ea typeface="+mn-ea"/>
                          <a:cs typeface="Arial" pitchFamily="34" charset="0"/>
                        </a:rPr>
                        <a:t>≤ 40</a:t>
                      </a:r>
                      <a:endParaRPr lang="tr-TR" sz="2000" b="1" kern="1200" dirty="0">
                        <a:solidFill>
                          <a:schemeClr val="dk1"/>
                        </a:solidFill>
                        <a:latin typeface="Arial" pitchFamily="34" charset="0"/>
                        <a:ea typeface="+mn-ea"/>
                        <a:cs typeface="Arial" pitchFamily="34" charset="0"/>
                      </a:endParaRPr>
                    </a:p>
                  </a:txBody>
                  <a:tcPr marL="91095" marR="91095" marT="45562" marB="455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r>
            </a:tbl>
          </a:graphicData>
        </a:graphic>
      </p:graphicFrame>
      <p:sp>
        <p:nvSpPr>
          <p:cNvPr id="4" name="Yuvarlatılmış Dikdörtgen 3"/>
          <p:cNvSpPr/>
          <p:nvPr/>
        </p:nvSpPr>
        <p:spPr>
          <a:xfrm>
            <a:off x="899596" y="4160916"/>
            <a:ext cx="7389354" cy="2152239"/>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r-TR">
              <a:solidFill>
                <a:prstClr val="white"/>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4</a:t>
            </a:fld>
            <a:endParaRPr lang="en-CA">
              <a:solidFill>
                <a:prstClr val="black">
                  <a:tint val="75000"/>
                </a:prstClr>
              </a:solidFill>
            </a:endParaRPr>
          </a:p>
        </p:txBody>
      </p:sp>
      <p:sp>
        <p:nvSpPr>
          <p:cNvPr id="13" name="1 Metin kutusu"/>
          <p:cNvSpPr txBox="1"/>
          <p:nvPr/>
        </p:nvSpPr>
        <p:spPr>
          <a:xfrm>
            <a:off x="195780" y="116347"/>
            <a:ext cx="5093633" cy="582609"/>
          </a:xfrm>
          <a:prstGeom prst="rect">
            <a:avLst/>
          </a:prstGeom>
          <a:noFill/>
        </p:spPr>
        <p:txBody>
          <a:bodyPr wrap="square" rtlCol="0">
            <a:spAutoFit/>
          </a:bodyPr>
          <a:lstStyle/>
          <a:p>
            <a:pPr fontAlgn="auto">
              <a:spcBef>
                <a:spcPts val="0"/>
              </a:spcBef>
              <a:spcAft>
                <a:spcPts val="0"/>
              </a:spcAft>
            </a:pPr>
            <a:r>
              <a:rPr lang="tr-TR" sz="3188" b="1" dirty="0">
                <a:solidFill>
                  <a:srgbClr val="00B3D2"/>
                </a:solidFill>
                <a:latin typeface="Calibri"/>
                <a:ea typeface="+mn-ea"/>
              </a:rPr>
              <a:t>Türkiye’de KOBİ Tanımı</a:t>
            </a:r>
          </a:p>
        </p:txBody>
      </p:sp>
    </p:spTree>
    <p:extLst>
      <p:ext uri="{BB962C8B-B14F-4D97-AF65-F5344CB8AC3E}">
        <p14:creationId xmlns:p14="http://schemas.microsoft.com/office/powerpoint/2010/main" val="564879626"/>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a:xfrm>
            <a:off x="6553200" y="7661042"/>
            <a:ext cx="2133600" cy="363773"/>
          </a:xfrm>
        </p:spPr>
        <p:txBody>
          <a:bodyPr/>
          <a:lstStyle/>
          <a:p>
            <a:pPr>
              <a:defRPr/>
            </a:pPr>
            <a:fld id="{78E0FEDD-D6DD-4FA3-BCD6-09AD50B199F8}" type="slidenum">
              <a:rPr lang="tr-TR">
                <a:solidFill>
                  <a:prstClr val="black">
                    <a:tint val="75000"/>
                  </a:prstClr>
                </a:solidFill>
              </a:rPr>
              <a:pPr>
                <a:defRPr/>
              </a:pPr>
              <a:t>40</a:t>
            </a:fld>
            <a:endParaRPr lang="tr-TR">
              <a:solidFill>
                <a:prstClr val="black">
                  <a:tint val="75000"/>
                </a:prstClr>
              </a:solidFill>
            </a:endParaRPr>
          </a:p>
        </p:txBody>
      </p:sp>
      <p:pic>
        <p:nvPicPr>
          <p:cNvPr id="25" name="Picture 3"/>
          <p:cNvPicPr>
            <a:picLocks noChangeAspect="1" noChangeArrowheads="1"/>
          </p:cNvPicPr>
          <p:nvPr/>
        </p:nvPicPr>
        <p:blipFill>
          <a:blip r:embed="rId3" cstate="print"/>
          <a:srcRect/>
          <a:stretch>
            <a:fillRect/>
          </a:stretch>
        </p:blipFill>
        <p:spPr bwMode="auto">
          <a:xfrm>
            <a:off x="8423920" y="6224612"/>
            <a:ext cx="720080" cy="507913"/>
          </a:xfrm>
          <a:prstGeom prst="rect">
            <a:avLst/>
          </a:prstGeom>
          <a:noFill/>
          <a:ln w="9525">
            <a:noFill/>
            <a:miter lim="800000"/>
            <a:headEnd/>
            <a:tailEnd/>
          </a:ln>
        </p:spPr>
      </p:pic>
      <p:sp>
        <p:nvSpPr>
          <p:cNvPr id="14" name="Text Box 2"/>
          <p:cNvSpPr txBox="1">
            <a:spLocks noChangeArrowheads="1"/>
          </p:cNvSpPr>
          <p:nvPr/>
        </p:nvSpPr>
        <p:spPr bwMode="auto">
          <a:xfrm>
            <a:off x="0" y="693169"/>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rPr>
              <a:t>DESTEK PROGRAMI SÜREÇLERİ</a:t>
            </a:r>
          </a:p>
        </p:txBody>
      </p:sp>
      <p:sp>
        <p:nvSpPr>
          <p:cNvPr id="15" name="Dikdörtgen 14"/>
          <p:cNvSpPr/>
          <p:nvPr/>
        </p:nvSpPr>
        <p:spPr>
          <a:xfrm>
            <a:off x="323528" y="1070332"/>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tr-TR" b="1" dirty="0" smtClean="0"/>
              <a:t>Ön Değerlendirme (Uygulama Birimi tarafından eksiklerin  </a:t>
            </a:r>
            <a:r>
              <a:rPr lang="tr-TR" b="1" dirty="0"/>
              <a:t>bildirimi ve </a:t>
            </a:r>
            <a:r>
              <a:rPr lang="tr-TR" b="1" dirty="0" smtClean="0"/>
              <a:t>tamamlanması)</a:t>
            </a:r>
            <a:endParaRPr lang="tr-TR" b="1" dirty="0"/>
          </a:p>
        </p:txBody>
      </p:sp>
      <p:sp>
        <p:nvSpPr>
          <p:cNvPr id="23" name="1 Başlık"/>
          <p:cNvSpPr txBox="1">
            <a:spLocks/>
          </p:cNvSpPr>
          <p:nvPr/>
        </p:nvSpPr>
        <p:spPr bwMode="auto">
          <a:xfrm>
            <a:off x="323528" y="0"/>
            <a:ext cx="8229600" cy="833613"/>
          </a:xfrm>
          <a:prstGeom prst="rect">
            <a:avLst/>
          </a:prstGeom>
          <a:noFill/>
          <a:ln>
            <a:noFill/>
          </a:ln>
          <a:extLst/>
        </p:spPr>
        <p:txBody>
          <a:bodyPr anchor="ctr"/>
          <a:lstStyle>
            <a:lvl1pPr algn="ctr" defTabSz="914400" rtl="0" eaLnBrk="0" fontAlgn="base" latinLnBrk="0" hangingPunct="0">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smtClean="0">
                <a:solidFill>
                  <a:srgbClr val="00BAD5"/>
                </a:solidFill>
                <a:ea typeface="ヒラギノ角ゴ Pro W3" pitchFamily="1" charset="-128"/>
              </a:rPr>
              <a:t>STRATEJİK ÜRÜN </a:t>
            </a:r>
            <a:r>
              <a:rPr lang="sv-SE" sz="2400" b="1" smtClean="0">
                <a:solidFill>
                  <a:srgbClr val="00BAD5"/>
                </a:solidFill>
                <a:ea typeface="ヒラギノ角ゴ Pro W3" pitchFamily="1" charset="-128"/>
              </a:rPr>
              <a:t>DESTEK PROGRAMI</a:t>
            </a:r>
            <a:endParaRPr lang="sv-SE" sz="2400" b="1" dirty="0">
              <a:solidFill>
                <a:srgbClr val="00BAD5"/>
              </a:solidFill>
              <a:ea typeface="ヒラギノ角ゴ Pro W3" pitchFamily="1" charset="-128"/>
            </a:endParaRPr>
          </a:p>
        </p:txBody>
      </p:sp>
      <p:sp>
        <p:nvSpPr>
          <p:cNvPr id="3" name="Dikdörtgen 2"/>
          <p:cNvSpPr/>
          <p:nvPr/>
        </p:nvSpPr>
        <p:spPr>
          <a:xfrm>
            <a:off x="323528" y="1453858"/>
            <a:ext cx="8496944" cy="4493538"/>
          </a:xfrm>
          <a:prstGeom prst="rect">
            <a:avLst/>
          </a:prstGeom>
        </p:spPr>
        <p:txBody>
          <a:bodyPr wrap="square">
            <a:spAutoFit/>
          </a:bodyPr>
          <a:lstStyle/>
          <a:p>
            <a:pPr algn="just"/>
            <a:r>
              <a:rPr lang="tr-TR" sz="2200" dirty="0"/>
              <a:t>İşletmeden sorumlu personel tarafından </a:t>
            </a:r>
            <a:r>
              <a:rPr lang="tr-TR" sz="2200" dirty="0" smtClean="0"/>
              <a:t>proje </a:t>
            </a:r>
            <a:r>
              <a:rPr lang="tr-TR" sz="2200" dirty="0"/>
              <a:t>başvurusunun belge ve şekil yönünden kontrolü yapılarak ekte yer alan Stratejik Ürün Destek Programı Proje Ön Değerlendirme Formu hazırlanır.</a:t>
            </a:r>
          </a:p>
          <a:p>
            <a:pPr algn="just"/>
            <a:endParaRPr lang="tr-TR" sz="2200" dirty="0"/>
          </a:p>
          <a:p>
            <a:pPr algn="just"/>
            <a:r>
              <a:rPr lang="tr-TR" sz="2200" dirty="0" smtClean="0"/>
              <a:t>Ön </a:t>
            </a:r>
            <a:r>
              <a:rPr lang="tr-TR" sz="2200" dirty="0"/>
              <a:t>değerlendirme sonucu Proje ve eklerinde hata ve/veya eksiklik bulunan başvurular KOBİ Bilgi Sistemi üzerinden değişikliğe açılır. </a:t>
            </a:r>
            <a:endParaRPr lang="tr-TR" sz="2200" dirty="0" smtClean="0"/>
          </a:p>
          <a:p>
            <a:pPr algn="just"/>
            <a:endParaRPr lang="tr-TR" sz="2200" dirty="0"/>
          </a:p>
          <a:p>
            <a:pPr algn="just"/>
            <a:r>
              <a:rPr lang="tr-TR" sz="2200" dirty="0" smtClean="0"/>
              <a:t>Süresi </a:t>
            </a:r>
            <a:r>
              <a:rPr lang="tr-TR" sz="2200" dirty="0"/>
              <a:t>içerisinde gerekli düzeltmeleri yapılmayan veya KOBİ Bilgi Sistemi üzerinden onaylanmayan projeler değerlendirmeye alınmaz. Bu durum Uygulama Birimi tarafından işletmelere bildirilir. </a:t>
            </a:r>
          </a:p>
          <a:p>
            <a:pPr algn="just"/>
            <a:endParaRPr lang="tr-TR" sz="2200" dirty="0"/>
          </a:p>
          <a:p>
            <a:pPr algn="just"/>
            <a:r>
              <a:rPr lang="tr-TR" sz="2200" dirty="0"/>
              <a:t> </a:t>
            </a:r>
            <a:r>
              <a:rPr lang="tr-TR" sz="2200" dirty="0" smtClean="0"/>
              <a:t>Ön </a:t>
            </a:r>
            <a:r>
              <a:rPr lang="tr-TR" sz="2200" dirty="0"/>
              <a:t>değerlendirme sonucu uygun bulunan proje başvuruları için değerlendirme sürecine devam edilir.</a:t>
            </a:r>
          </a:p>
        </p:txBody>
      </p:sp>
    </p:spTree>
    <p:extLst>
      <p:ext uri="{BB962C8B-B14F-4D97-AF65-F5344CB8AC3E}">
        <p14:creationId xmlns:p14="http://schemas.microsoft.com/office/powerpoint/2010/main" val="2481854660"/>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a:xfrm>
            <a:off x="6553200" y="7661042"/>
            <a:ext cx="2133600" cy="363773"/>
          </a:xfrm>
        </p:spPr>
        <p:txBody>
          <a:bodyPr/>
          <a:lstStyle/>
          <a:p>
            <a:pPr>
              <a:defRPr/>
            </a:pPr>
            <a:fld id="{78E0FEDD-D6DD-4FA3-BCD6-09AD50B199F8}" type="slidenum">
              <a:rPr lang="tr-TR">
                <a:solidFill>
                  <a:prstClr val="black">
                    <a:tint val="75000"/>
                  </a:prstClr>
                </a:solidFill>
              </a:rPr>
              <a:pPr>
                <a:defRPr/>
              </a:pPr>
              <a:t>41</a:t>
            </a:fld>
            <a:endParaRPr lang="tr-TR">
              <a:solidFill>
                <a:prstClr val="black">
                  <a:tint val="75000"/>
                </a:prstClr>
              </a:solidFill>
            </a:endParaRPr>
          </a:p>
        </p:txBody>
      </p:sp>
      <p:pic>
        <p:nvPicPr>
          <p:cNvPr id="25" name="Picture 3"/>
          <p:cNvPicPr>
            <a:picLocks noChangeAspect="1" noChangeArrowheads="1"/>
          </p:cNvPicPr>
          <p:nvPr/>
        </p:nvPicPr>
        <p:blipFill>
          <a:blip r:embed="rId3" cstate="print"/>
          <a:srcRect/>
          <a:stretch>
            <a:fillRect/>
          </a:stretch>
        </p:blipFill>
        <p:spPr bwMode="auto">
          <a:xfrm>
            <a:off x="7967510" y="6194235"/>
            <a:ext cx="720080" cy="507913"/>
          </a:xfrm>
          <a:prstGeom prst="rect">
            <a:avLst/>
          </a:prstGeom>
          <a:noFill/>
          <a:ln w="9525">
            <a:noFill/>
            <a:miter lim="800000"/>
            <a:headEnd/>
            <a:tailEnd/>
          </a:ln>
        </p:spPr>
      </p:pic>
      <p:sp>
        <p:nvSpPr>
          <p:cNvPr id="14" name="Text Box 2"/>
          <p:cNvSpPr txBox="1">
            <a:spLocks noChangeArrowheads="1"/>
          </p:cNvSpPr>
          <p:nvPr/>
        </p:nvSpPr>
        <p:spPr bwMode="auto">
          <a:xfrm>
            <a:off x="0" y="693169"/>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rPr>
              <a:t>DESTEK PROGRAMI SÜREÇLERİ</a:t>
            </a:r>
          </a:p>
        </p:txBody>
      </p:sp>
      <p:sp>
        <p:nvSpPr>
          <p:cNvPr id="16" name="Dikdörtgen 15"/>
          <p:cNvSpPr/>
          <p:nvPr/>
        </p:nvSpPr>
        <p:spPr>
          <a:xfrm>
            <a:off x="272930" y="1183045"/>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Yerinde İncelemeler (Teknik ve mali raporların hazırlanması)</a:t>
            </a:r>
          </a:p>
        </p:txBody>
      </p:sp>
      <p:sp>
        <p:nvSpPr>
          <p:cNvPr id="23" name="1 Başlık"/>
          <p:cNvSpPr txBox="1">
            <a:spLocks/>
          </p:cNvSpPr>
          <p:nvPr/>
        </p:nvSpPr>
        <p:spPr bwMode="auto">
          <a:xfrm>
            <a:off x="323528" y="0"/>
            <a:ext cx="8229600" cy="833613"/>
          </a:xfrm>
          <a:prstGeom prst="rect">
            <a:avLst/>
          </a:prstGeom>
          <a:noFill/>
          <a:ln>
            <a:noFill/>
          </a:ln>
          <a:extLst/>
        </p:spPr>
        <p:txBody>
          <a:bodyPr anchor="ctr"/>
          <a:lstStyle>
            <a:lvl1pPr algn="ctr" defTabSz="914400" rtl="0" eaLnBrk="0" fontAlgn="base" latinLnBrk="0" hangingPunct="0">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smtClean="0">
                <a:solidFill>
                  <a:srgbClr val="00BAD5"/>
                </a:solidFill>
                <a:ea typeface="ヒラギノ角ゴ Pro W3" pitchFamily="1" charset="-128"/>
              </a:rPr>
              <a:t>STRATEJİK ÜRÜN </a:t>
            </a:r>
            <a:r>
              <a:rPr lang="sv-SE" sz="2400" b="1" smtClean="0">
                <a:solidFill>
                  <a:srgbClr val="00BAD5"/>
                </a:solidFill>
                <a:ea typeface="ヒラギノ角ゴ Pro W3" pitchFamily="1" charset="-128"/>
              </a:rPr>
              <a:t>DESTEK PROGRAMI</a:t>
            </a:r>
            <a:endParaRPr lang="sv-SE" sz="2400" b="1" dirty="0">
              <a:solidFill>
                <a:srgbClr val="00BAD5"/>
              </a:solidFill>
              <a:ea typeface="ヒラギノ角ゴ Pro W3" pitchFamily="1" charset="-128"/>
            </a:endParaRPr>
          </a:p>
        </p:txBody>
      </p:sp>
      <p:sp>
        <p:nvSpPr>
          <p:cNvPr id="3" name="Dikdörtgen 2"/>
          <p:cNvSpPr/>
          <p:nvPr/>
        </p:nvSpPr>
        <p:spPr>
          <a:xfrm>
            <a:off x="272930" y="1752560"/>
            <a:ext cx="8496944" cy="4832092"/>
          </a:xfrm>
          <a:prstGeom prst="rect">
            <a:avLst/>
          </a:prstGeom>
        </p:spPr>
        <p:txBody>
          <a:bodyPr wrap="square">
            <a:spAutoFit/>
          </a:bodyPr>
          <a:lstStyle/>
          <a:p>
            <a:pPr algn="just"/>
            <a:r>
              <a:rPr lang="tr-TR" sz="2200" dirty="0" smtClean="0"/>
              <a:t>İşletmenin </a:t>
            </a:r>
            <a:r>
              <a:rPr lang="tr-TR" sz="2200" dirty="0"/>
              <a:t>yerinde incelenerek projenin teknik ve mali açıdan değerlendirilmesi için, Uygulama Birimi tarafından Stratejik Ürün Destek Programı Teknik İnceleme Formunu hazırlamak üzere en az 1 (bir) ve Stratejik Ürün Destek Programı Mali Analiz Formunu hazırlamak üzere en az 1 (bir) öğretim elemanı görevlendirilir. </a:t>
            </a:r>
          </a:p>
          <a:p>
            <a:pPr algn="just"/>
            <a:endParaRPr lang="tr-TR" sz="2200" dirty="0"/>
          </a:p>
          <a:p>
            <a:pPr algn="just"/>
            <a:r>
              <a:rPr lang="tr-TR" sz="2200" dirty="0" smtClean="0"/>
              <a:t>Görevlendirilen </a:t>
            </a:r>
            <a:r>
              <a:rPr lang="tr-TR" sz="2200" dirty="0"/>
              <a:t>öğretim elemanları hazırladıkları </a:t>
            </a:r>
            <a:r>
              <a:rPr lang="tr-TR" sz="2200" dirty="0" smtClean="0"/>
              <a:t>formları Uygulama </a:t>
            </a:r>
            <a:r>
              <a:rPr lang="tr-TR" sz="2200" dirty="0"/>
              <a:t>Birimine sunar. Uygulama Birimi, söz konusu formların süresi içinde teslim edilmesini sağlamak üzere gerekli durumlarda öğretim elemanı değişikliği yapabilir.</a:t>
            </a:r>
          </a:p>
          <a:p>
            <a:pPr algn="just"/>
            <a:endParaRPr lang="tr-TR" sz="2200" dirty="0"/>
          </a:p>
          <a:p>
            <a:pPr algn="just"/>
            <a:r>
              <a:rPr lang="tr-TR" sz="2200" dirty="0" smtClean="0"/>
              <a:t>Proje </a:t>
            </a:r>
            <a:r>
              <a:rPr lang="tr-TR" sz="2200" dirty="0"/>
              <a:t>başvuru dosyası ve görevlendirilen öğretim elemanlarının hazırladığı formlar, Uygulama Birimi tarafından </a:t>
            </a:r>
            <a:r>
              <a:rPr lang="tr-TR" sz="2200" dirty="0" smtClean="0"/>
              <a:t>ilgili </a:t>
            </a:r>
            <a:r>
              <a:rPr lang="tr-TR" sz="2200" dirty="0"/>
              <a:t>Başkanlık Birimi’ne gönderilir. </a:t>
            </a:r>
          </a:p>
        </p:txBody>
      </p:sp>
    </p:spTree>
    <p:extLst>
      <p:ext uri="{BB962C8B-B14F-4D97-AF65-F5344CB8AC3E}">
        <p14:creationId xmlns:p14="http://schemas.microsoft.com/office/powerpoint/2010/main" val="60027407"/>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a:xfrm>
            <a:off x="6553200" y="7661042"/>
            <a:ext cx="2133600" cy="363773"/>
          </a:xfrm>
        </p:spPr>
        <p:txBody>
          <a:bodyPr/>
          <a:lstStyle/>
          <a:p>
            <a:pPr>
              <a:defRPr/>
            </a:pPr>
            <a:fld id="{78E0FEDD-D6DD-4FA3-BCD6-09AD50B199F8}" type="slidenum">
              <a:rPr lang="tr-TR">
                <a:solidFill>
                  <a:prstClr val="black">
                    <a:tint val="75000"/>
                  </a:prstClr>
                </a:solidFill>
              </a:rPr>
              <a:pPr>
                <a:defRPr/>
              </a:pPr>
              <a:t>42</a:t>
            </a:fld>
            <a:endParaRPr lang="tr-TR">
              <a:solidFill>
                <a:prstClr val="black">
                  <a:tint val="75000"/>
                </a:prstClr>
              </a:solidFill>
            </a:endParaRPr>
          </a:p>
        </p:txBody>
      </p:sp>
      <p:pic>
        <p:nvPicPr>
          <p:cNvPr id="25" name="Picture 3"/>
          <p:cNvPicPr>
            <a:picLocks noChangeAspect="1" noChangeArrowheads="1"/>
          </p:cNvPicPr>
          <p:nvPr/>
        </p:nvPicPr>
        <p:blipFill>
          <a:blip r:embed="rId3" cstate="print"/>
          <a:srcRect/>
          <a:stretch>
            <a:fillRect/>
          </a:stretch>
        </p:blipFill>
        <p:spPr bwMode="auto">
          <a:xfrm>
            <a:off x="7812360" y="5864572"/>
            <a:ext cx="720080" cy="507913"/>
          </a:xfrm>
          <a:prstGeom prst="rect">
            <a:avLst/>
          </a:prstGeom>
          <a:noFill/>
          <a:ln w="9525">
            <a:noFill/>
            <a:miter lim="800000"/>
            <a:headEnd/>
            <a:tailEnd/>
          </a:ln>
        </p:spPr>
      </p:pic>
      <p:sp>
        <p:nvSpPr>
          <p:cNvPr id="14" name="Text Box 2"/>
          <p:cNvSpPr txBox="1">
            <a:spLocks noChangeArrowheads="1"/>
          </p:cNvSpPr>
          <p:nvPr/>
        </p:nvSpPr>
        <p:spPr bwMode="auto">
          <a:xfrm>
            <a:off x="0" y="693169"/>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rPr>
              <a:t>DESTEK PROGRAMI SÜREÇLERİ</a:t>
            </a:r>
          </a:p>
        </p:txBody>
      </p:sp>
      <p:sp>
        <p:nvSpPr>
          <p:cNvPr id="17" name="Dikdörtgen 16"/>
          <p:cNvSpPr/>
          <p:nvPr/>
        </p:nvSpPr>
        <p:spPr>
          <a:xfrm>
            <a:off x="323528" y="1255053"/>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tr-TR" b="1" dirty="0" smtClean="0"/>
              <a:t>Değerlendirme ve Karar Kurulu (</a:t>
            </a:r>
            <a:r>
              <a:rPr lang="tr-TR" sz="1600" b="1" dirty="0" smtClean="0"/>
              <a:t>Kararın </a:t>
            </a:r>
            <a:r>
              <a:rPr lang="tr-TR" sz="1600" b="1" dirty="0"/>
              <a:t>verilmesi </a:t>
            </a:r>
            <a:r>
              <a:rPr lang="tr-TR" sz="1600" b="1" dirty="0" smtClean="0"/>
              <a:t>kabul</a:t>
            </a:r>
            <a:r>
              <a:rPr lang="tr-TR" sz="1600" b="1" dirty="0"/>
              <a:t>, </a:t>
            </a:r>
            <a:r>
              <a:rPr lang="tr-TR" sz="1600" b="1" dirty="0" smtClean="0"/>
              <a:t>ret</a:t>
            </a:r>
            <a:r>
              <a:rPr lang="tr-TR" sz="1600" b="1" dirty="0"/>
              <a:t>, </a:t>
            </a:r>
            <a:r>
              <a:rPr lang="tr-TR" sz="1600" b="1" dirty="0" smtClean="0"/>
              <a:t>görüş</a:t>
            </a:r>
            <a:r>
              <a:rPr lang="tr-TR" sz="1600" b="1" dirty="0"/>
              <a:t>, r</a:t>
            </a:r>
            <a:r>
              <a:rPr lang="tr-TR" sz="1600" b="1" dirty="0" smtClean="0"/>
              <a:t>evizyon</a:t>
            </a:r>
            <a:r>
              <a:rPr lang="tr-TR" sz="1600" b="1" dirty="0"/>
              <a:t>)</a:t>
            </a:r>
          </a:p>
        </p:txBody>
      </p:sp>
      <p:sp>
        <p:nvSpPr>
          <p:cNvPr id="23" name="1 Başlık"/>
          <p:cNvSpPr txBox="1">
            <a:spLocks/>
          </p:cNvSpPr>
          <p:nvPr/>
        </p:nvSpPr>
        <p:spPr bwMode="auto">
          <a:xfrm>
            <a:off x="323528" y="0"/>
            <a:ext cx="6264696" cy="833613"/>
          </a:xfrm>
          <a:prstGeom prst="rect">
            <a:avLst/>
          </a:prstGeom>
          <a:noFill/>
          <a:ln>
            <a:noFill/>
          </a:ln>
          <a:extLst/>
        </p:spPr>
        <p:txBody>
          <a:bodyPr anchor="ctr"/>
          <a:lstStyle>
            <a:lvl1pPr algn="ctr" defTabSz="914400" rtl="0" eaLnBrk="0" fontAlgn="base" latinLnBrk="0" hangingPunct="0">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smtClean="0">
                <a:solidFill>
                  <a:srgbClr val="00BAD5"/>
                </a:solidFill>
                <a:ea typeface="ヒラギノ角ゴ Pro W3" pitchFamily="1" charset="-128"/>
              </a:rPr>
              <a:t>STRATEJİK ÜRÜN </a:t>
            </a:r>
            <a:r>
              <a:rPr lang="sv-SE" sz="2400" b="1" smtClean="0">
                <a:solidFill>
                  <a:srgbClr val="00BAD5"/>
                </a:solidFill>
                <a:ea typeface="ヒラギノ角ゴ Pro W3" pitchFamily="1" charset="-128"/>
              </a:rPr>
              <a:t>DESTEK PROGRAMI</a:t>
            </a:r>
            <a:endParaRPr lang="sv-SE" sz="2400" b="1" dirty="0">
              <a:solidFill>
                <a:srgbClr val="00BAD5"/>
              </a:solidFill>
              <a:ea typeface="ヒラギノ角ゴ Pro W3" pitchFamily="1" charset="-128"/>
            </a:endParaRPr>
          </a:p>
        </p:txBody>
      </p:sp>
      <p:sp>
        <p:nvSpPr>
          <p:cNvPr id="3" name="Dikdörtgen 2"/>
          <p:cNvSpPr/>
          <p:nvPr/>
        </p:nvSpPr>
        <p:spPr>
          <a:xfrm>
            <a:off x="323528" y="1832124"/>
            <a:ext cx="8496944" cy="3477875"/>
          </a:xfrm>
          <a:prstGeom prst="rect">
            <a:avLst/>
          </a:prstGeom>
        </p:spPr>
        <p:txBody>
          <a:bodyPr wrap="square">
            <a:spAutoFit/>
          </a:bodyPr>
          <a:lstStyle/>
          <a:p>
            <a:pPr algn="just"/>
            <a:r>
              <a:rPr lang="tr-TR" sz="2200" dirty="0"/>
              <a:t>Kurul, KOSGEB’den 3 (üç) (Başkan Yardımcısı/Daire Başkanı/Başkan Baş Müşaviri/Başkan Müşaviri/Müdür/Başkanlık Müşaviri), en az 2 (iki)’si öğretim üyesi olan 3 (üç) Bağımsız Değerlendirici olmak üzere toplam 6 (altı) üyeden oluşur. </a:t>
            </a:r>
          </a:p>
          <a:p>
            <a:pPr algn="just"/>
            <a:endParaRPr lang="tr-TR" sz="2200" dirty="0"/>
          </a:p>
          <a:p>
            <a:pPr algn="just"/>
            <a:r>
              <a:rPr lang="tr-TR" sz="2200" dirty="0" smtClean="0"/>
              <a:t>Kurul </a:t>
            </a:r>
            <a:r>
              <a:rPr lang="tr-TR" sz="2200" dirty="0"/>
              <a:t>Başkanı, KOSGEB Başkan Yardımcısı ya da görevlendireceği Daire Başkanıdır. Kurum içi üyeler Başkanlık Makam Olur’u ile kurum dışı üyeler ise ilgili Başkanlık Birimi tarafından belirlenir. İhtiyaç olması halinde birden fazla kurul oluşturulabilir.</a:t>
            </a:r>
          </a:p>
          <a:p>
            <a:pPr algn="just"/>
            <a:endParaRPr lang="tr-TR" sz="2200" dirty="0"/>
          </a:p>
        </p:txBody>
      </p:sp>
    </p:spTree>
    <p:extLst>
      <p:ext uri="{BB962C8B-B14F-4D97-AF65-F5344CB8AC3E}">
        <p14:creationId xmlns:p14="http://schemas.microsoft.com/office/powerpoint/2010/main" val="3483488182"/>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a:xfrm>
            <a:off x="6553200" y="7661042"/>
            <a:ext cx="2133600" cy="363773"/>
          </a:xfrm>
        </p:spPr>
        <p:txBody>
          <a:bodyPr/>
          <a:lstStyle/>
          <a:p>
            <a:pPr>
              <a:defRPr/>
            </a:pPr>
            <a:fld id="{78E0FEDD-D6DD-4FA3-BCD6-09AD50B199F8}" type="slidenum">
              <a:rPr lang="tr-TR">
                <a:solidFill>
                  <a:prstClr val="black">
                    <a:tint val="75000"/>
                  </a:prstClr>
                </a:solidFill>
              </a:rPr>
              <a:pPr>
                <a:defRPr/>
              </a:pPr>
              <a:t>43</a:t>
            </a:fld>
            <a:endParaRPr lang="tr-TR">
              <a:solidFill>
                <a:prstClr val="black">
                  <a:tint val="75000"/>
                </a:prstClr>
              </a:solidFill>
            </a:endParaRPr>
          </a:p>
        </p:txBody>
      </p:sp>
      <p:pic>
        <p:nvPicPr>
          <p:cNvPr id="25" name="Picture 3"/>
          <p:cNvPicPr>
            <a:picLocks noChangeAspect="1" noChangeArrowheads="1"/>
          </p:cNvPicPr>
          <p:nvPr/>
        </p:nvPicPr>
        <p:blipFill>
          <a:blip r:embed="rId3" cstate="print"/>
          <a:srcRect/>
          <a:stretch>
            <a:fillRect/>
          </a:stretch>
        </p:blipFill>
        <p:spPr bwMode="auto">
          <a:xfrm>
            <a:off x="8172400" y="6066236"/>
            <a:ext cx="720080" cy="507913"/>
          </a:xfrm>
          <a:prstGeom prst="rect">
            <a:avLst/>
          </a:prstGeom>
          <a:noFill/>
          <a:ln w="9525">
            <a:noFill/>
            <a:miter lim="800000"/>
            <a:headEnd/>
            <a:tailEnd/>
          </a:ln>
        </p:spPr>
      </p:pic>
      <p:sp>
        <p:nvSpPr>
          <p:cNvPr id="14" name="Text Box 2"/>
          <p:cNvSpPr txBox="1">
            <a:spLocks noChangeArrowheads="1"/>
          </p:cNvSpPr>
          <p:nvPr/>
        </p:nvSpPr>
        <p:spPr bwMode="auto">
          <a:xfrm>
            <a:off x="0" y="693169"/>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rPr>
              <a:t>DESTEK PROGRAMI SÜREÇLERİ</a:t>
            </a:r>
          </a:p>
        </p:txBody>
      </p:sp>
      <p:sp>
        <p:nvSpPr>
          <p:cNvPr id="18" name="Dikdörtgen 17"/>
          <p:cNvSpPr/>
          <p:nvPr/>
        </p:nvSpPr>
        <p:spPr>
          <a:xfrm>
            <a:off x="323528" y="1107099"/>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Proje Faaliyetlerinin  Yürütülmesi ( 4 aylık dönemsel izleme)</a:t>
            </a:r>
          </a:p>
        </p:txBody>
      </p:sp>
      <p:sp>
        <p:nvSpPr>
          <p:cNvPr id="23" name="1 Başlık"/>
          <p:cNvSpPr txBox="1">
            <a:spLocks/>
          </p:cNvSpPr>
          <p:nvPr/>
        </p:nvSpPr>
        <p:spPr bwMode="auto">
          <a:xfrm>
            <a:off x="323528" y="0"/>
            <a:ext cx="6696744" cy="833613"/>
          </a:xfrm>
          <a:prstGeom prst="rect">
            <a:avLst/>
          </a:prstGeom>
          <a:noFill/>
          <a:ln>
            <a:noFill/>
          </a:ln>
          <a:extLst/>
        </p:spPr>
        <p:txBody>
          <a:bodyPr anchor="ctr"/>
          <a:lstStyle>
            <a:lvl1pPr algn="ctr" defTabSz="914400" rtl="0" eaLnBrk="0" fontAlgn="base" latinLnBrk="0" hangingPunct="0">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smtClean="0">
                <a:solidFill>
                  <a:srgbClr val="00BAD5"/>
                </a:solidFill>
                <a:ea typeface="ヒラギノ角ゴ Pro W3" pitchFamily="1" charset="-128"/>
              </a:rPr>
              <a:t>STRATEJİK ÜRÜN </a:t>
            </a:r>
            <a:r>
              <a:rPr lang="sv-SE" sz="2400" b="1" smtClean="0">
                <a:solidFill>
                  <a:srgbClr val="00BAD5"/>
                </a:solidFill>
                <a:ea typeface="ヒラギノ角ゴ Pro W3" pitchFamily="1" charset="-128"/>
              </a:rPr>
              <a:t>DESTEK PROGRAMI</a:t>
            </a:r>
            <a:endParaRPr lang="sv-SE" sz="2400" b="1" dirty="0">
              <a:solidFill>
                <a:srgbClr val="00BAD5"/>
              </a:solidFill>
              <a:ea typeface="ヒラギノ角ゴ Pro W3" pitchFamily="1" charset="-128"/>
            </a:endParaRPr>
          </a:p>
        </p:txBody>
      </p:sp>
      <p:sp>
        <p:nvSpPr>
          <p:cNvPr id="3" name="Dikdörtgen 2"/>
          <p:cNvSpPr/>
          <p:nvPr/>
        </p:nvSpPr>
        <p:spPr>
          <a:xfrm>
            <a:off x="323528" y="1688108"/>
            <a:ext cx="8496944" cy="4154984"/>
          </a:xfrm>
          <a:prstGeom prst="rect">
            <a:avLst/>
          </a:prstGeom>
        </p:spPr>
        <p:txBody>
          <a:bodyPr wrap="square">
            <a:spAutoFit/>
          </a:bodyPr>
          <a:lstStyle/>
          <a:p>
            <a:pPr algn="ctr"/>
            <a:r>
              <a:rPr lang="tr-TR" sz="2200" b="1" dirty="0">
                <a:solidFill>
                  <a:srgbClr val="FF0000"/>
                </a:solidFill>
              </a:rPr>
              <a:t>İZLEME</a:t>
            </a:r>
          </a:p>
          <a:p>
            <a:pPr algn="just"/>
            <a:r>
              <a:rPr lang="tr-TR" sz="2200" dirty="0"/>
              <a:t> Destek kapsamına alınan her bir yatırım projesinin izlenmesi, destek süresince ve sonrasında olmak üzere iki aşamalı yapılır.</a:t>
            </a:r>
          </a:p>
          <a:p>
            <a:pPr algn="just"/>
            <a:endParaRPr lang="tr-TR" sz="2200" dirty="0"/>
          </a:p>
          <a:p>
            <a:pPr algn="just"/>
            <a:r>
              <a:rPr lang="tr-TR" sz="2200" dirty="0"/>
              <a:t>Kurulda destekleme kararı alınan her bir </a:t>
            </a:r>
            <a:r>
              <a:rPr lang="tr-TR" sz="2200" dirty="0" smtClean="0"/>
              <a:t>proje için proje </a:t>
            </a:r>
            <a:r>
              <a:rPr lang="tr-TR" sz="2200" dirty="0"/>
              <a:t>konusu dikkate alınarak Uygulama Birimi tarafından İzleyici </a:t>
            </a:r>
            <a:r>
              <a:rPr lang="tr-TR" sz="2200" dirty="0" smtClean="0"/>
              <a:t>belirlenir</a:t>
            </a:r>
            <a:r>
              <a:rPr lang="tr-TR" sz="2200" dirty="0"/>
              <a:t>. </a:t>
            </a:r>
            <a:r>
              <a:rPr lang="tr-TR" sz="2200" dirty="0" smtClean="0"/>
              <a:t>(4 </a:t>
            </a:r>
            <a:r>
              <a:rPr lang="tr-TR" sz="2200" dirty="0"/>
              <a:t>Aylık dönemsel </a:t>
            </a:r>
            <a:r>
              <a:rPr lang="tr-TR" sz="2200" dirty="0" smtClean="0"/>
              <a:t>izleme)</a:t>
            </a:r>
          </a:p>
          <a:p>
            <a:pPr algn="just"/>
            <a:endParaRPr lang="tr-TR" sz="2200" dirty="0" smtClean="0"/>
          </a:p>
          <a:p>
            <a:pPr algn="just"/>
            <a:r>
              <a:rPr lang="tr-TR" sz="2200" dirty="0"/>
              <a:t>Projenin büyük işletme ile işbirliği içerisinde sunulması halinde </a:t>
            </a:r>
            <a:r>
              <a:rPr lang="tr-TR" sz="2200" dirty="0" smtClean="0"/>
              <a:t>Büyük İşletme tarafından  </a:t>
            </a:r>
            <a:r>
              <a:rPr lang="tr-TR" sz="2200" dirty="0"/>
              <a:t>Görüş </a:t>
            </a:r>
            <a:r>
              <a:rPr lang="tr-TR" sz="2200" dirty="0" smtClean="0"/>
              <a:t>Formu düzenlenir.  (4 </a:t>
            </a:r>
            <a:r>
              <a:rPr lang="tr-TR" sz="2200" dirty="0"/>
              <a:t>A</a:t>
            </a:r>
            <a:r>
              <a:rPr lang="tr-TR" sz="2200" dirty="0" smtClean="0"/>
              <a:t>ylık dönemlerde) </a:t>
            </a:r>
            <a:endParaRPr lang="tr-TR" sz="2200" dirty="0"/>
          </a:p>
          <a:p>
            <a:pPr algn="just"/>
            <a:endParaRPr lang="tr-TR" sz="2200" dirty="0"/>
          </a:p>
          <a:p>
            <a:pPr algn="just"/>
            <a:endParaRPr lang="tr-TR" sz="2200" dirty="0"/>
          </a:p>
        </p:txBody>
      </p:sp>
    </p:spTree>
    <p:extLst>
      <p:ext uri="{BB962C8B-B14F-4D97-AF65-F5344CB8AC3E}">
        <p14:creationId xmlns:p14="http://schemas.microsoft.com/office/powerpoint/2010/main" val="2842918088"/>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a:xfrm>
            <a:off x="6553200" y="7661042"/>
            <a:ext cx="2133600" cy="363773"/>
          </a:xfrm>
        </p:spPr>
        <p:txBody>
          <a:bodyPr/>
          <a:lstStyle/>
          <a:p>
            <a:pPr>
              <a:defRPr/>
            </a:pPr>
            <a:fld id="{78E0FEDD-D6DD-4FA3-BCD6-09AD50B199F8}" type="slidenum">
              <a:rPr lang="tr-TR">
                <a:solidFill>
                  <a:prstClr val="black">
                    <a:tint val="75000"/>
                  </a:prstClr>
                </a:solidFill>
              </a:rPr>
              <a:pPr>
                <a:defRPr/>
              </a:pPr>
              <a:t>44</a:t>
            </a:fld>
            <a:endParaRPr lang="tr-TR">
              <a:solidFill>
                <a:prstClr val="black">
                  <a:tint val="75000"/>
                </a:prstClr>
              </a:solidFill>
            </a:endParaRPr>
          </a:p>
        </p:txBody>
      </p:sp>
      <p:pic>
        <p:nvPicPr>
          <p:cNvPr id="25" name="Picture 3"/>
          <p:cNvPicPr>
            <a:picLocks noChangeAspect="1" noChangeArrowheads="1"/>
          </p:cNvPicPr>
          <p:nvPr/>
        </p:nvPicPr>
        <p:blipFill>
          <a:blip r:embed="rId3" cstate="print"/>
          <a:srcRect/>
          <a:stretch>
            <a:fillRect/>
          </a:stretch>
        </p:blipFill>
        <p:spPr bwMode="auto">
          <a:xfrm>
            <a:off x="8112988" y="5864572"/>
            <a:ext cx="720080" cy="507913"/>
          </a:xfrm>
          <a:prstGeom prst="rect">
            <a:avLst/>
          </a:prstGeom>
          <a:noFill/>
          <a:ln w="9525">
            <a:noFill/>
            <a:miter lim="800000"/>
            <a:headEnd/>
            <a:tailEnd/>
          </a:ln>
        </p:spPr>
      </p:pic>
      <p:sp>
        <p:nvSpPr>
          <p:cNvPr id="14" name="Text Box 2"/>
          <p:cNvSpPr txBox="1">
            <a:spLocks noChangeArrowheads="1"/>
          </p:cNvSpPr>
          <p:nvPr/>
        </p:nvSpPr>
        <p:spPr bwMode="auto">
          <a:xfrm>
            <a:off x="0" y="693169"/>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rPr>
              <a:t>DESTEK PROGRAMI SÜREÇLERİ</a:t>
            </a:r>
          </a:p>
        </p:txBody>
      </p:sp>
      <p:sp>
        <p:nvSpPr>
          <p:cNvPr id="19" name="Dikdörtgen 18"/>
          <p:cNvSpPr/>
          <p:nvPr/>
        </p:nvSpPr>
        <p:spPr>
          <a:xfrm>
            <a:off x="274234" y="1327061"/>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t>Ödeme (Erken Ödeme/Dönemsel izleme raporu doğrultusunda 4 aylık dönemlerde)</a:t>
            </a:r>
          </a:p>
        </p:txBody>
      </p:sp>
      <p:sp>
        <p:nvSpPr>
          <p:cNvPr id="23" name="1 Başlık"/>
          <p:cNvSpPr txBox="1">
            <a:spLocks/>
          </p:cNvSpPr>
          <p:nvPr/>
        </p:nvSpPr>
        <p:spPr bwMode="auto">
          <a:xfrm>
            <a:off x="323528" y="0"/>
            <a:ext cx="8229600" cy="833613"/>
          </a:xfrm>
          <a:prstGeom prst="rect">
            <a:avLst/>
          </a:prstGeom>
          <a:noFill/>
          <a:ln>
            <a:noFill/>
          </a:ln>
          <a:extLst/>
        </p:spPr>
        <p:txBody>
          <a:bodyPr anchor="ctr"/>
          <a:lstStyle>
            <a:lvl1pPr algn="ctr" defTabSz="914400" rtl="0" eaLnBrk="0" fontAlgn="base" latinLnBrk="0" hangingPunct="0">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smtClean="0">
                <a:solidFill>
                  <a:srgbClr val="00BAD5"/>
                </a:solidFill>
                <a:ea typeface="ヒラギノ角ゴ Pro W3" pitchFamily="1" charset="-128"/>
              </a:rPr>
              <a:t>STRATEJİK ÜRÜN </a:t>
            </a:r>
            <a:r>
              <a:rPr lang="sv-SE" sz="2400" b="1" smtClean="0">
                <a:solidFill>
                  <a:srgbClr val="00BAD5"/>
                </a:solidFill>
                <a:ea typeface="ヒラギノ角ゴ Pro W3" pitchFamily="1" charset="-128"/>
              </a:rPr>
              <a:t>DESTEK PROGRAMI</a:t>
            </a:r>
            <a:endParaRPr lang="sv-SE" sz="2400" b="1" dirty="0">
              <a:solidFill>
                <a:srgbClr val="00BAD5"/>
              </a:solidFill>
              <a:ea typeface="ヒラギノ角ゴ Pro W3" pitchFamily="1" charset="-128"/>
            </a:endParaRPr>
          </a:p>
        </p:txBody>
      </p:sp>
      <p:sp>
        <p:nvSpPr>
          <p:cNvPr id="3" name="Dikdörtgen 2"/>
          <p:cNvSpPr/>
          <p:nvPr/>
        </p:nvSpPr>
        <p:spPr>
          <a:xfrm>
            <a:off x="274234" y="1985139"/>
            <a:ext cx="8496944" cy="3139321"/>
          </a:xfrm>
          <a:prstGeom prst="rect">
            <a:avLst/>
          </a:prstGeom>
        </p:spPr>
        <p:txBody>
          <a:bodyPr wrap="square">
            <a:spAutoFit/>
          </a:bodyPr>
          <a:lstStyle/>
          <a:p>
            <a:pPr algn="ctr"/>
            <a:r>
              <a:rPr lang="tr-TR" sz="2200" b="1" dirty="0">
                <a:solidFill>
                  <a:srgbClr val="FF0000"/>
                </a:solidFill>
              </a:rPr>
              <a:t>ERKEN ÖDEME</a:t>
            </a:r>
          </a:p>
          <a:p>
            <a:endParaRPr lang="tr-TR" sz="2200" dirty="0" smtClean="0"/>
          </a:p>
          <a:p>
            <a:pPr algn="just"/>
            <a:r>
              <a:rPr lang="tr-TR" sz="2200" dirty="0" smtClean="0"/>
              <a:t>İşletmenin </a:t>
            </a:r>
            <a:r>
              <a:rPr lang="tr-TR" sz="2200" dirty="0"/>
              <a:t>talep etmesi halinde teminat karşılığında erken ödeme yapılabilir.</a:t>
            </a:r>
          </a:p>
          <a:p>
            <a:endParaRPr lang="tr-TR" sz="2200" dirty="0"/>
          </a:p>
          <a:p>
            <a:pPr algn="just"/>
            <a:r>
              <a:rPr lang="tr-TR" sz="2200" dirty="0"/>
              <a:t>İlk kurul kararında belirtilen toplam desteklemeye esas tutarın %25 (</a:t>
            </a:r>
            <a:r>
              <a:rPr lang="tr-TR" sz="2200" dirty="0" err="1"/>
              <a:t>yirmibeş</a:t>
            </a:r>
            <a:r>
              <a:rPr lang="tr-TR" sz="2200" dirty="0"/>
              <a:t>)’i oranında erken ödeme yapılabilir. Erken ödeme ve mahsup işlemlerinde, KOSGEB Destek Programları Erken Ödeme Usul ve Esasları uygulanır.</a:t>
            </a:r>
          </a:p>
        </p:txBody>
      </p:sp>
    </p:spTree>
    <p:extLst>
      <p:ext uri="{BB962C8B-B14F-4D97-AF65-F5344CB8AC3E}">
        <p14:creationId xmlns:p14="http://schemas.microsoft.com/office/powerpoint/2010/main" val="3135414854"/>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a:xfrm>
            <a:off x="6553200" y="7661042"/>
            <a:ext cx="2133600" cy="363773"/>
          </a:xfrm>
        </p:spPr>
        <p:txBody>
          <a:bodyPr/>
          <a:lstStyle/>
          <a:p>
            <a:pPr>
              <a:defRPr/>
            </a:pPr>
            <a:fld id="{78E0FEDD-D6DD-4FA3-BCD6-09AD50B199F8}" type="slidenum">
              <a:rPr lang="tr-TR">
                <a:solidFill>
                  <a:prstClr val="black">
                    <a:tint val="75000"/>
                  </a:prstClr>
                </a:solidFill>
              </a:rPr>
              <a:pPr>
                <a:defRPr/>
              </a:pPr>
              <a:t>45</a:t>
            </a:fld>
            <a:endParaRPr lang="tr-TR">
              <a:solidFill>
                <a:prstClr val="black">
                  <a:tint val="75000"/>
                </a:prstClr>
              </a:solidFill>
            </a:endParaRPr>
          </a:p>
        </p:txBody>
      </p:sp>
      <p:pic>
        <p:nvPicPr>
          <p:cNvPr id="25" name="Picture 3"/>
          <p:cNvPicPr>
            <a:picLocks noChangeAspect="1" noChangeArrowheads="1"/>
          </p:cNvPicPr>
          <p:nvPr/>
        </p:nvPicPr>
        <p:blipFill>
          <a:blip r:embed="rId3" cstate="print"/>
          <a:srcRect/>
          <a:stretch>
            <a:fillRect/>
          </a:stretch>
        </p:blipFill>
        <p:spPr bwMode="auto">
          <a:xfrm>
            <a:off x="8051098" y="5936580"/>
            <a:ext cx="720080" cy="507913"/>
          </a:xfrm>
          <a:prstGeom prst="rect">
            <a:avLst/>
          </a:prstGeom>
          <a:noFill/>
          <a:ln w="9525">
            <a:noFill/>
            <a:miter lim="800000"/>
            <a:headEnd/>
            <a:tailEnd/>
          </a:ln>
        </p:spPr>
      </p:pic>
      <p:sp>
        <p:nvSpPr>
          <p:cNvPr id="14" name="Text Box 2"/>
          <p:cNvSpPr txBox="1">
            <a:spLocks noChangeArrowheads="1"/>
          </p:cNvSpPr>
          <p:nvPr/>
        </p:nvSpPr>
        <p:spPr bwMode="auto">
          <a:xfrm>
            <a:off x="0" y="693169"/>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rPr>
              <a:t>DESTEK PROGRAMI SÜREÇLERİ</a:t>
            </a:r>
          </a:p>
        </p:txBody>
      </p:sp>
      <p:sp>
        <p:nvSpPr>
          <p:cNvPr id="19" name="Dikdörtgen 18"/>
          <p:cNvSpPr/>
          <p:nvPr/>
        </p:nvSpPr>
        <p:spPr>
          <a:xfrm>
            <a:off x="274234" y="1399069"/>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t>Ödeme (Erken Ödeme/Dönemsel izleme raporu doğrultusunda 4 aylık dönemlerde)</a:t>
            </a:r>
          </a:p>
        </p:txBody>
      </p:sp>
      <p:sp>
        <p:nvSpPr>
          <p:cNvPr id="23" name="1 Başlık"/>
          <p:cNvSpPr txBox="1">
            <a:spLocks/>
          </p:cNvSpPr>
          <p:nvPr/>
        </p:nvSpPr>
        <p:spPr bwMode="auto">
          <a:xfrm>
            <a:off x="323528" y="0"/>
            <a:ext cx="8229600" cy="833613"/>
          </a:xfrm>
          <a:prstGeom prst="rect">
            <a:avLst/>
          </a:prstGeom>
          <a:noFill/>
          <a:ln>
            <a:noFill/>
          </a:ln>
          <a:extLst/>
        </p:spPr>
        <p:txBody>
          <a:bodyPr anchor="ctr"/>
          <a:lstStyle>
            <a:lvl1pPr algn="ctr" defTabSz="914400" rtl="0" eaLnBrk="0" fontAlgn="base" latinLnBrk="0" hangingPunct="0">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smtClean="0">
                <a:solidFill>
                  <a:srgbClr val="00BAD5"/>
                </a:solidFill>
                <a:ea typeface="ヒラギノ角ゴ Pro W3" pitchFamily="1" charset="-128"/>
              </a:rPr>
              <a:t>STRATEJİK ÜRÜN </a:t>
            </a:r>
            <a:r>
              <a:rPr lang="sv-SE" sz="2400" b="1" smtClean="0">
                <a:solidFill>
                  <a:srgbClr val="00BAD5"/>
                </a:solidFill>
                <a:ea typeface="ヒラギノ角ゴ Pro W3" pitchFamily="1" charset="-128"/>
              </a:rPr>
              <a:t>DESTEK PROGRAMI</a:t>
            </a:r>
            <a:endParaRPr lang="sv-SE" sz="2400" b="1" dirty="0">
              <a:solidFill>
                <a:srgbClr val="00BAD5"/>
              </a:solidFill>
              <a:ea typeface="ヒラギノ角ゴ Pro W3" pitchFamily="1" charset="-128"/>
            </a:endParaRPr>
          </a:p>
        </p:txBody>
      </p:sp>
      <p:sp>
        <p:nvSpPr>
          <p:cNvPr id="2" name="Dikdörtgen 1"/>
          <p:cNvSpPr/>
          <p:nvPr/>
        </p:nvSpPr>
        <p:spPr>
          <a:xfrm>
            <a:off x="189856" y="2048143"/>
            <a:ext cx="8496944" cy="3139321"/>
          </a:xfrm>
          <a:prstGeom prst="rect">
            <a:avLst/>
          </a:prstGeom>
        </p:spPr>
        <p:txBody>
          <a:bodyPr wrap="square">
            <a:spAutoFit/>
          </a:bodyPr>
          <a:lstStyle/>
          <a:p>
            <a:pPr algn="just"/>
            <a:r>
              <a:rPr lang="tr-TR" sz="2200" dirty="0"/>
              <a:t> İşletme, </a:t>
            </a:r>
            <a:r>
              <a:rPr lang="tr-TR" sz="2200" dirty="0" smtClean="0"/>
              <a:t>projesi </a:t>
            </a:r>
            <a:r>
              <a:rPr lang="tr-TR" sz="2200" dirty="0"/>
              <a:t>başvurusu için desteğin başlangıç tarihinden itibaren 3 (üç) ay içerisinde ve sadece 1 (bir) kez erken ödeme talebinde bulunabilir.</a:t>
            </a:r>
          </a:p>
          <a:p>
            <a:pPr algn="just"/>
            <a:endParaRPr lang="tr-TR" sz="2200" dirty="0"/>
          </a:p>
          <a:p>
            <a:pPr algn="just"/>
            <a:r>
              <a:rPr lang="tr-TR" sz="2200" dirty="0"/>
              <a:t>Erken ödeme yapılabilmesi için işletmenin, </a:t>
            </a:r>
            <a:r>
              <a:rPr lang="tr-TR" sz="2200" dirty="0" smtClean="0"/>
              <a:t>teminat </a:t>
            </a:r>
            <a:r>
              <a:rPr lang="tr-TR" sz="2200" dirty="0"/>
              <a:t>vermesi ve ilgili mevzuatta belirtilen limitlerin üzerinde vergi ve/veya SGK borcu olmaması gerekir.</a:t>
            </a:r>
          </a:p>
          <a:p>
            <a:pPr algn="just"/>
            <a:endParaRPr lang="tr-TR" sz="2200" dirty="0"/>
          </a:p>
          <a:p>
            <a:pPr algn="just"/>
            <a:r>
              <a:rPr lang="tr-TR" sz="2200" dirty="0"/>
              <a:t>Erken ödeme yapılabilmesi için; erken ödemeden önce </a:t>
            </a:r>
            <a:r>
              <a:rPr lang="tr-TR" sz="2200" dirty="0" smtClean="0"/>
              <a:t>işletmeden, erken </a:t>
            </a:r>
            <a:r>
              <a:rPr lang="tr-TR" sz="2200" dirty="0"/>
              <a:t>ödeme tutarının % 20 fazlası kadar teminat alınır</a:t>
            </a:r>
          </a:p>
        </p:txBody>
      </p:sp>
    </p:spTree>
    <p:extLst>
      <p:ext uri="{BB962C8B-B14F-4D97-AF65-F5344CB8AC3E}">
        <p14:creationId xmlns:p14="http://schemas.microsoft.com/office/powerpoint/2010/main" val="1195303284"/>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a:xfrm>
            <a:off x="6553200" y="7661042"/>
            <a:ext cx="2133600" cy="363773"/>
          </a:xfrm>
        </p:spPr>
        <p:txBody>
          <a:bodyPr/>
          <a:lstStyle/>
          <a:p>
            <a:pPr>
              <a:defRPr/>
            </a:pPr>
            <a:fld id="{78E0FEDD-D6DD-4FA3-BCD6-09AD50B199F8}" type="slidenum">
              <a:rPr lang="tr-TR">
                <a:solidFill>
                  <a:prstClr val="black">
                    <a:tint val="75000"/>
                  </a:prstClr>
                </a:solidFill>
              </a:rPr>
              <a:pPr>
                <a:defRPr/>
              </a:pPr>
              <a:t>46</a:t>
            </a:fld>
            <a:endParaRPr lang="tr-TR">
              <a:solidFill>
                <a:prstClr val="black">
                  <a:tint val="75000"/>
                </a:prstClr>
              </a:solidFill>
            </a:endParaRPr>
          </a:p>
        </p:txBody>
      </p:sp>
      <p:pic>
        <p:nvPicPr>
          <p:cNvPr id="25" name="Picture 3"/>
          <p:cNvPicPr>
            <a:picLocks noChangeAspect="1" noChangeArrowheads="1"/>
          </p:cNvPicPr>
          <p:nvPr/>
        </p:nvPicPr>
        <p:blipFill>
          <a:blip r:embed="rId3" cstate="print"/>
          <a:srcRect/>
          <a:stretch>
            <a:fillRect/>
          </a:stretch>
        </p:blipFill>
        <p:spPr bwMode="auto">
          <a:xfrm>
            <a:off x="8100392" y="6008588"/>
            <a:ext cx="720080" cy="507913"/>
          </a:xfrm>
          <a:prstGeom prst="rect">
            <a:avLst/>
          </a:prstGeom>
          <a:noFill/>
          <a:ln w="9525">
            <a:noFill/>
            <a:miter lim="800000"/>
            <a:headEnd/>
            <a:tailEnd/>
          </a:ln>
        </p:spPr>
      </p:pic>
      <p:sp>
        <p:nvSpPr>
          <p:cNvPr id="14" name="Text Box 2"/>
          <p:cNvSpPr txBox="1">
            <a:spLocks noChangeArrowheads="1"/>
          </p:cNvSpPr>
          <p:nvPr/>
        </p:nvSpPr>
        <p:spPr bwMode="auto">
          <a:xfrm>
            <a:off x="0" y="693169"/>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rPr>
              <a:t>DESTEK PROGRAMI SÜREÇLERİ</a:t>
            </a:r>
          </a:p>
        </p:txBody>
      </p:sp>
      <p:sp>
        <p:nvSpPr>
          <p:cNvPr id="19" name="Dikdörtgen 18"/>
          <p:cNvSpPr/>
          <p:nvPr/>
        </p:nvSpPr>
        <p:spPr>
          <a:xfrm>
            <a:off x="274234" y="1062501"/>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t>Ödeme (Erken Ödeme/Dönemsel izleme raporu doğrultusunda 4 aylık dönemlerde)</a:t>
            </a:r>
          </a:p>
        </p:txBody>
      </p:sp>
      <p:sp>
        <p:nvSpPr>
          <p:cNvPr id="23" name="1 Başlık"/>
          <p:cNvSpPr txBox="1">
            <a:spLocks/>
          </p:cNvSpPr>
          <p:nvPr/>
        </p:nvSpPr>
        <p:spPr bwMode="auto">
          <a:xfrm>
            <a:off x="323528" y="0"/>
            <a:ext cx="8229600" cy="833613"/>
          </a:xfrm>
          <a:prstGeom prst="rect">
            <a:avLst/>
          </a:prstGeom>
          <a:noFill/>
          <a:ln>
            <a:noFill/>
          </a:ln>
          <a:extLst/>
        </p:spPr>
        <p:txBody>
          <a:bodyPr anchor="ctr"/>
          <a:lstStyle>
            <a:lvl1pPr algn="ctr" defTabSz="914400" rtl="0" eaLnBrk="0" fontAlgn="base" latinLnBrk="0" hangingPunct="0">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smtClean="0">
                <a:solidFill>
                  <a:srgbClr val="00BAD5"/>
                </a:solidFill>
                <a:ea typeface="ヒラギノ角ゴ Pro W3" pitchFamily="1" charset="-128"/>
              </a:rPr>
              <a:t>STRATEJİK ÜRÜN </a:t>
            </a:r>
            <a:r>
              <a:rPr lang="sv-SE" sz="2400" b="1" smtClean="0">
                <a:solidFill>
                  <a:srgbClr val="00BAD5"/>
                </a:solidFill>
                <a:ea typeface="ヒラギノ角ゴ Pro W3" pitchFamily="1" charset="-128"/>
              </a:rPr>
              <a:t>DESTEK PROGRAMI</a:t>
            </a:r>
            <a:endParaRPr lang="sv-SE" sz="2400" b="1" dirty="0">
              <a:solidFill>
                <a:srgbClr val="00BAD5"/>
              </a:solidFill>
              <a:ea typeface="ヒラギノ角ゴ Pro W3" pitchFamily="1" charset="-128"/>
            </a:endParaRPr>
          </a:p>
        </p:txBody>
      </p:sp>
      <p:sp>
        <p:nvSpPr>
          <p:cNvPr id="2" name="Dikdörtgen 1"/>
          <p:cNvSpPr/>
          <p:nvPr/>
        </p:nvSpPr>
        <p:spPr>
          <a:xfrm>
            <a:off x="189856" y="1760116"/>
            <a:ext cx="8496944" cy="430887"/>
          </a:xfrm>
          <a:prstGeom prst="rect">
            <a:avLst/>
          </a:prstGeom>
        </p:spPr>
        <p:txBody>
          <a:bodyPr wrap="square">
            <a:spAutoFit/>
          </a:bodyPr>
          <a:lstStyle/>
          <a:p>
            <a:r>
              <a:rPr lang="tr-TR" sz="2200" dirty="0"/>
              <a:t> </a:t>
            </a:r>
          </a:p>
        </p:txBody>
      </p:sp>
      <p:sp>
        <p:nvSpPr>
          <p:cNvPr id="3" name="Dikdörtgen 2"/>
          <p:cNvSpPr/>
          <p:nvPr/>
        </p:nvSpPr>
        <p:spPr>
          <a:xfrm>
            <a:off x="323528" y="1781596"/>
            <a:ext cx="8496944" cy="4154984"/>
          </a:xfrm>
          <a:prstGeom prst="rect">
            <a:avLst/>
          </a:prstGeom>
        </p:spPr>
        <p:txBody>
          <a:bodyPr wrap="square">
            <a:spAutoFit/>
          </a:bodyPr>
          <a:lstStyle/>
          <a:p>
            <a:pPr algn="ctr"/>
            <a:r>
              <a:rPr lang="tr-TR" sz="2200" b="1" dirty="0">
                <a:solidFill>
                  <a:srgbClr val="FF0000"/>
                </a:solidFill>
              </a:rPr>
              <a:t>ÖDEME</a:t>
            </a:r>
          </a:p>
          <a:p>
            <a:pPr algn="just"/>
            <a:r>
              <a:rPr lang="tr-TR" sz="2200" dirty="0"/>
              <a:t>İşletme, destek başlangıç tarihinden itibaren İzleyici tarafından hazırlanan </a:t>
            </a:r>
            <a:r>
              <a:rPr lang="tr-TR" sz="2200" dirty="0" smtClean="0"/>
              <a:t>Stratejik Ürün Destek </a:t>
            </a:r>
            <a:r>
              <a:rPr lang="tr-TR" sz="2200" dirty="0"/>
              <a:t>Programı Dönemsel İzleme Raporu teslimini  ve </a:t>
            </a:r>
            <a:r>
              <a:rPr lang="tr-TR" sz="2200" dirty="0" smtClean="0"/>
              <a:t>projenin </a:t>
            </a:r>
            <a:r>
              <a:rPr lang="tr-TR" sz="2200" dirty="0"/>
              <a:t>büyük işletme ile işbirliği içerisinde sunulması halinde Büyük İşletme tarafından  Görüş Formu </a:t>
            </a:r>
            <a:r>
              <a:rPr lang="tr-TR" sz="2200" dirty="0" smtClean="0"/>
              <a:t>düzenlenmesini müteakip</a:t>
            </a:r>
            <a:r>
              <a:rPr lang="tr-TR" sz="2200" dirty="0"/>
              <a:t>, ödeme talep eder. </a:t>
            </a:r>
          </a:p>
          <a:p>
            <a:pPr algn="just"/>
            <a:endParaRPr lang="tr-TR" sz="2200" dirty="0"/>
          </a:p>
          <a:p>
            <a:pPr algn="just"/>
            <a:r>
              <a:rPr lang="tr-TR" sz="2200" dirty="0"/>
              <a:t>İşletme uygun bulunan giderlere ilişkin mal ve hizmet alımını gerçekleştirerek ekte yer alan </a:t>
            </a:r>
            <a:r>
              <a:rPr lang="tr-TR" sz="2200" dirty="0" smtClean="0"/>
              <a:t>Stratejik Ürün </a:t>
            </a:r>
            <a:r>
              <a:rPr lang="tr-TR" sz="2200" dirty="0"/>
              <a:t>Destek Programı Ödeme Talep Formu ve eki ödemeye esas belgelerini KOBİ Bilgi Sistemi üzerinden Uygulama Birimine sunarak ödeme talebini yapar.</a:t>
            </a:r>
          </a:p>
          <a:p>
            <a:pPr algn="just"/>
            <a:endParaRPr lang="tr-TR" sz="2200" dirty="0"/>
          </a:p>
        </p:txBody>
      </p:sp>
    </p:spTree>
    <p:extLst>
      <p:ext uri="{BB962C8B-B14F-4D97-AF65-F5344CB8AC3E}">
        <p14:creationId xmlns:p14="http://schemas.microsoft.com/office/powerpoint/2010/main" val="2953904331"/>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a:xfrm>
            <a:off x="6553200" y="7661042"/>
            <a:ext cx="2133600" cy="363773"/>
          </a:xfrm>
        </p:spPr>
        <p:txBody>
          <a:bodyPr/>
          <a:lstStyle/>
          <a:p>
            <a:pPr>
              <a:defRPr/>
            </a:pPr>
            <a:fld id="{78E0FEDD-D6DD-4FA3-BCD6-09AD50B199F8}" type="slidenum">
              <a:rPr lang="tr-TR">
                <a:solidFill>
                  <a:prstClr val="black">
                    <a:tint val="75000"/>
                  </a:prstClr>
                </a:solidFill>
              </a:rPr>
              <a:pPr>
                <a:defRPr/>
              </a:pPr>
              <a:t>47</a:t>
            </a:fld>
            <a:endParaRPr lang="tr-TR">
              <a:solidFill>
                <a:prstClr val="black">
                  <a:tint val="75000"/>
                </a:prstClr>
              </a:solidFill>
            </a:endParaRPr>
          </a:p>
        </p:txBody>
      </p:sp>
      <p:pic>
        <p:nvPicPr>
          <p:cNvPr id="25" name="Picture 3"/>
          <p:cNvPicPr>
            <a:picLocks noChangeAspect="1" noChangeArrowheads="1"/>
          </p:cNvPicPr>
          <p:nvPr/>
        </p:nvPicPr>
        <p:blipFill>
          <a:blip r:embed="rId3" cstate="print"/>
          <a:srcRect/>
          <a:stretch>
            <a:fillRect/>
          </a:stretch>
        </p:blipFill>
        <p:spPr bwMode="auto">
          <a:xfrm>
            <a:off x="8172400" y="6008588"/>
            <a:ext cx="720080" cy="507913"/>
          </a:xfrm>
          <a:prstGeom prst="rect">
            <a:avLst/>
          </a:prstGeom>
          <a:noFill/>
          <a:ln w="9525">
            <a:noFill/>
            <a:miter lim="800000"/>
            <a:headEnd/>
            <a:tailEnd/>
          </a:ln>
        </p:spPr>
      </p:pic>
      <p:sp>
        <p:nvSpPr>
          <p:cNvPr id="14" name="Text Box 2"/>
          <p:cNvSpPr txBox="1">
            <a:spLocks noChangeArrowheads="1"/>
          </p:cNvSpPr>
          <p:nvPr/>
        </p:nvSpPr>
        <p:spPr bwMode="auto">
          <a:xfrm>
            <a:off x="0" y="693169"/>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rPr>
              <a:t>DESTEK PROGRAMI SÜREÇLERİ</a:t>
            </a:r>
          </a:p>
        </p:txBody>
      </p:sp>
      <p:sp>
        <p:nvSpPr>
          <p:cNvPr id="19" name="Dikdörtgen 18"/>
          <p:cNvSpPr/>
          <p:nvPr/>
        </p:nvSpPr>
        <p:spPr>
          <a:xfrm>
            <a:off x="274234" y="1399069"/>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t>Ödeme (Erken Ödeme/Dönemsel izleme raporu doğrultusunda 4 aylık dönemlerde)</a:t>
            </a:r>
          </a:p>
        </p:txBody>
      </p:sp>
      <p:sp>
        <p:nvSpPr>
          <p:cNvPr id="23" name="1 Başlık"/>
          <p:cNvSpPr txBox="1">
            <a:spLocks/>
          </p:cNvSpPr>
          <p:nvPr/>
        </p:nvSpPr>
        <p:spPr bwMode="auto">
          <a:xfrm>
            <a:off x="323528" y="0"/>
            <a:ext cx="7416824" cy="833613"/>
          </a:xfrm>
          <a:prstGeom prst="rect">
            <a:avLst/>
          </a:prstGeom>
          <a:noFill/>
          <a:ln>
            <a:noFill/>
          </a:ln>
          <a:extLst/>
        </p:spPr>
        <p:txBody>
          <a:bodyPr anchor="ctr"/>
          <a:lstStyle>
            <a:lvl1pPr algn="ctr" defTabSz="914400" rtl="0" eaLnBrk="0" fontAlgn="base" latinLnBrk="0" hangingPunct="0">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smtClean="0">
                <a:solidFill>
                  <a:srgbClr val="00BAD5"/>
                </a:solidFill>
                <a:ea typeface="ヒラギノ角ゴ Pro W3" pitchFamily="1" charset="-128"/>
              </a:rPr>
              <a:t>STRATEJİK ÜRÜN </a:t>
            </a:r>
            <a:r>
              <a:rPr lang="sv-SE" sz="2400" b="1" smtClean="0">
                <a:solidFill>
                  <a:srgbClr val="00BAD5"/>
                </a:solidFill>
                <a:ea typeface="ヒラギノ角ゴ Pro W3" pitchFamily="1" charset="-128"/>
              </a:rPr>
              <a:t>DESTEK PROGRAMI</a:t>
            </a:r>
            <a:endParaRPr lang="sv-SE" sz="2400" b="1" dirty="0">
              <a:solidFill>
                <a:srgbClr val="00BAD5"/>
              </a:solidFill>
              <a:ea typeface="ヒラギノ角ゴ Pro W3" pitchFamily="1" charset="-128"/>
            </a:endParaRPr>
          </a:p>
        </p:txBody>
      </p:sp>
      <p:sp>
        <p:nvSpPr>
          <p:cNvPr id="2" name="Dikdörtgen 1"/>
          <p:cNvSpPr/>
          <p:nvPr/>
        </p:nvSpPr>
        <p:spPr>
          <a:xfrm>
            <a:off x="189856" y="2005171"/>
            <a:ext cx="8496944" cy="2800767"/>
          </a:xfrm>
          <a:prstGeom prst="rect">
            <a:avLst/>
          </a:prstGeom>
        </p:spPr>
        <p:txBody>
          <a:bodyPr wrap="square">
            <a:spAutoFit/>
          </a:bodyPr>
          <a:lstStyle/>
          <a:p>
            <a:r>
              <a:rPr lang="tr-TR" sz="2200" dirty="0"/>
              <a:t>Kurul tarafından uygun görülen ve projeye konu satın alınan yerli malı belgesine haiz makine, teçhizat ve yazılımın, fatura tarihi veya ödeme talebi itibariyle güncel yerli malı belgesi aranır.</a:t>
            </a:r>
          </a:p>
          <a:p>
            <a:endParaRPr lang="tr-TR" sz="2200" dirty="0"/>
          </a:p>
          <a:p>
            <a:r>
              <a:rPr lang="tr-TR" sz="2200" dirty="0"/>
              <a:t>İşletmeden Sorumlu Personel, ödeme talebi ve eki belgeleri inceleyerek </a:t>
            </a:r>
            <a:r>
              <a:rPr lang="tr-TR" sz="2200" dirty="0" smtClean="0"/>
              <a:t>Stratejik Ürün </a:t>
            </a:r>
            <a:r>
              <a:rPr lang="tr-TR" sz="2200" dirty="0"/>
              <a:t>Destek Programı Destek Ödeme Oluru hazırlar ve Uygulama Birimi Müdürünün oluruna sunar. Ödeme Oluru hazırlanırken </a:t>
            </a:r>
            <a:r>
              <a:rPr lang="tr-TR" sz="2200" dirty="0" smtClean="0"/>
              <a:t>Stratejik Ürün </a:t>
            </a:r>
            <a:r>
              <a:rPr lang="tr-TR" sz="2200" dirty="0"/>
              <a:t>Destek Programı Dönemsel İzleme Formu dikkate alınır.</a:t>
            </a:r>
          </a:p>
        </p:txBody>
      </p:sp>
    </p:spTree>
    <p:extLst>
      <p:ext uri="{BB962C8B-B14F-4D97-AF65-F5344CB8AC3E}">
        <p14:creationId xmlns:p14="http://schemas.microsoft.com/office/powerpoint/2010/main" val="732143098"/>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a:xfrm>
            <a:off x="6553200" y="7661042"/>
            <a:ext cx="2133600" cy="363773"/>
          </a:xfrm>
        </p:spPr>
        <p:txBody>
          <a:bodyPr/>
          <a:lstStyle/>
          <a:p>
            <a:pPr>
              <a:defRPr/>
            </a:pPr>
            <a:fld id="{78E0FEDD-D6DD-4FA3-BCD6-09AD50B199F8}" type="slidenum">
              <a:rPr lang="tr-TR">
                <a:solidFill>
                  <a:prstClr val="black">
                    <a:tint val="75000"/>
                  </a:prstClr>
                </a:solidFill>
              </a:rPr>
              <a:pPr>
                <a:defRPr/>
              </a:pPr>
              <a:t>48</a:t>
            </a:fld>
            <a:endParaRPr lang="tr-TR">
              <a:solidFill>
                <a:prstClr val="black">
                  <a:tint val="75000"/>
                </a:prstClr>
              </a:solidFill>
            </a:endParaRPr>
          </a:p>
        </p:txBody>
      </p:sp>
      <p:pic>
        <p:nvPicPr>
          <p:cNvPr id="25" name="Picture 3"/>
          <p:cNvPicPr>
            <a:picLocks noChangeAspect="1" noChangeArrowheads="1"/>
          </p:cNvPicPr>
          <p:nvPr/>
        </p:nvPicPr>
        <p:blipFill>
          <a:blip r:embed="rId3" cstate="print"/>
          <a:srcRect/>
          <a:stretch>
            <a:fillRect/>
          </a:stretch>
        </p:blipFill>
        <p:spPr bwMode="auto">
          <a:xfrm>
            <a:off x="8172400" y="5864572"/>
            <a:ext cx="720080" cy="507913"/>
          </a:xfrm>
          <a:prstGeom prst="rect">
            <a:avLst/>
          </a:prstGeom>
          <a:noFill/>
          <a:ln w="9525">
            <a:noFill/>
            <a:miter lim="800000"/>
            <a:headEnd/>
            <a:tailEnd/>
          </a:ln>
        </p:spPr>
      </p:pic>
      <p:sp>
        <p:nvSpPr>
          <p:cNvPr id="14" name="Text Box 2"/>
          <p:cNvSpPr txBox="1">
            <a:spLocks noChangeArrowheads="1"/>
          </p:cNvSpPr>
          <p:nvPr/>
        </p:nvSpPr>
        <p:spPr bwMode="auto">
          <a:xfrm>
            <a:off x="0" y="693169"/>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rPr>
              <a:t>DESTEK PROGRAMI SÜREÇLERİ</a:t>
            </a:r>
          </a:p>
        </p:txBody>
      </p:sp>
      <p:sp>
        <p:nvSpPr>
          <p:cNvPr id="20" name="Dikdörtgen 19"/>
          <p:cNvSpPr/>
          <p:nvPr/>
        </p:nvSpPr>
        <p:spPr>
          <a:xfrm>
            <a:off x="251520" y="1327061"/>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Projenin Tamamlanması (Proje başarılı/başarısız tamamlanması)</a:t>
            </a:r>
          </a:p>
        </p:txBody>
      </p:sp>
      <p:sp>
        <p:nvSpPr>
          <p:cNvPr id="23" name="1 Başlık"/>
          <p:cNvSpPr txBox="1">
            <a:spLocks/>
          </p:cNvSpPr>
          <p:nvPr/>
        </p:nvSpPr>
        <p:spPr bwMode="auto">
          <a:xfrm>
            <a:off x="323528" y="0"/>
            <a:ext cx="8229600" cy="833613"/>
          </a:xfrm>
          <a:prstGeom prst="rect">
            <a:avLst/>
          </a:prstGeom>
          <a:noFill/>
          <a:ln>
            <a:noFill/>
          </a:ln>
          <a:extLst/>
        </p:spPr>
        <p:txBody>
          <a:bodyPr anchor="ctr"/>
          <a:lstStyle>
            <a:lvl1pPr algn="ctr" defTabSz="914400" rtl="0" eaLnBrk="0" fontAlgn="base" latinLnBrk="0" hangingPunct="0">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smtClean="0">
                <a:solidFill>
                  <a:srgbClr val="00BAD5"/>
                </a:solidFill>
                <a:ea typeface="ヒラギノ角ゴ Pro W3" pitchFamily="1" charset="-128"/>
              </a:rPr>
              <a:t>STRATEJİK ÜRÜN </a:t>
            </a:r>
            <a:r>
              <a:rPr lang="sv-SE" sz="2400" b="1" smtClean="0">
                <a:solidFill>
                  <a:srgbClr val="00BAD5"/>
                </a:solidFill>
                <a:ea typeface="ヒラギノ角ゴ Pro W3" pitchFamily="1" charset="-128"/>
              </a:rPr>
              <a:t>DESTEK PROGRAMI</a:t>
            </a:r>
            <a:endParaRPr lang="sv-SE" sz="2400" b="1" dirty="0">
              <a:solidFill>
                <a:srgbClr val="00BAD5"/>
              </a:solidFill>
              <a:ea typeface="ヒラギノ角ゴ Pro W3" pitchFamily="1" charset="-128"/>
            </a:endParaRPr>
          </a:p>
        </p:txBody>
      </p:sp>
      <p:sp>
        <p:nvSpPr>
          <p:cNvPr id="3" name="Dikdörtgen 2"/>
          <p:cNvSpPr/>
          <p:nvPr/>
        </p:nvSpPr>
        <p:spPr>
          <a:xfrm>
            <a:off x="251520" y="2077179"/>
            <a:ext cx="8496944" cy="3139321"/>
          </a:xfrm>
          <a:prstGeom prst="rect">
            <a:avLst/>
          </a:prstGeom>
        </p:spPr>
        <p:txBody>
          <a:bodyPr wrap="square">
            <a:spAutoFit/>
          </a:bodyPr>
          <a:lstStyle/>
          <a:p>
            <a:pPr algn="just"/>
            <a:r>
              <a:rPr lang="tr-TR" sz="2200" dirty="0"/>
              <a:t>Kurul tarafından ilgili formlar çerçevesinde; </a:t>
            </a:r>
            <a:r>
              <a:rPr lang="tr-TR" sz="2200" dirty="0" smtClean="0"/>
              <a:t>proje </a:t>
            </a:r>
            <a:r>
              <a:rPr lang="tr-TR" sz="2200" dirty="0"/>
              <a:t>faaliyetlerinin gerçekleşme durumu, gerçekleşmeyen faaliyetlerin proje başarısına olan etkisi, iş-zaman planı ve genel olarak proje hedeflerine ulaşılma durumu değerlendirilerek </a:t>
            </a:r>
            <a:r>
              <a:rPr lang="tr-TR" sz="2200" dirty="0" smtClean="0"/>
              <a:t>projenin </a:t>
            </a:r>
            <a:r>
              <a:rPr lang="tr-TR" sz="2200" dirty="0"/>
              <a:t>başarı ile tamamlanıp tamamlanmadığına karar verilir.</a:t>
            </a:r>
          </a:p>
          <a:p>
            <a:pPr algn="just"/>
            <a:endParaRPr lang="tr-TR" sz="2200" dirty="0"/>
          </a:p>
          <a:p>
            <a:pPr algn="just"/>
            <a:r>
              <a:rPr lang="tr-TR" sz="2200" dirty="0" smtClean="0"/>
              <a:t>Projenin </a:t>
            </a:r>
            <a:r>
              <a:rPr lang="tr-TR" sz="2200" dirty="0"/>
              <a:t>başarılı/başarısız tamamlanmasına karar verilmesi durumunda; yapılan geri ödemesiz desteklerin iadesi istenmez, geri ödemeli destekler sürecine uygun olarak tahsil edilir. </a:t>
            </a:r>
          </a:p>
        </p:txBody>
      </p:sp>
    </p:spTree>
    <p:extLst>
      <p:ext uri="{BB962C8B-B14F-4D97-AF65-F5344CB8AC3E}">
        <p14:creationId xmlns:p14="http://schemas.microsoft.com/office/powerpoint/2010/main" val="1751959771"/>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a:xfrm>
            <a:off x="6553200" y="7661042"/>
            <a:ext cx="2133600" cy="363773"/>
          </a:xfrm>
        </p:spPr>
        <p:txBody>
          <a:bodyPr/>
          <a:lstStyle/>
          <a:p>
            <a:pPr>
              <a:defRPr/>
            </a:pPr>
            <a:fld id="{78E0FEDD-D6DD-4FA3-BCD6-09AD50B199F8}" type="slidenum">
              <a:rPr lang="tr-TR">
                <a:solidFill>
                  <a:prstClr val="black">
                    <a:tint val="75000"/>
                  </a:prstClr>
                </a:solidFill>
              </a:rPr>
              <a:pPr>
                <a:defRPr/>
              </a:pPr>
              <a:t>49</a:t>
            </a:fld>
            <a:endParaRPr lang="tr-TR">
              <a:solidFill>
                <a:prstClr val="black">
                  <a:tint val="75000"/>
                </a:prstClr>
              </a:solidFill>
            </a:endParaRPr>
          </a:p>
        </p:txBody>
      </p:sp>
      <p:pic>
        <p:nvPicPr>
          <p:cNvPr id="25" name="Picture 3"/>
          <p:cNvPicPr>
            <a:picLocks noChangeAspect="1" noChangeArrowheads="1"/>
          </p:cNvPicPr>
          <p:nvPr/>
        </p:nvPicPr>
        <p:blipFill>
          <a:blip r:embed="rId3" cstate="print"/>
          <a:srcRect/>
          <a:stretch>
            <a:fillRect/>
          </a:stretch>
        </p:blipFill>
        <p:spPr bwMode="auto">
          <a:xfrm>
            <a:off x="8003569" y="5936580"/>
            <a:ext cx="720080" cy="507913"/>
          </a:xfrm>
          <a:prstGeom prst="rect">
            <a:avLst/>
          </a:prstGeom>
          <a:noFill/>
          <a:ln w="9525">
            <a:noFill/>
            <a:miter lim="800000"/>
            <a:headEnd/>
            <a:tailEnd/>
          </a:ln>
        </p:spPr>
      </p:pic>
      <p:sp>
        <p:nvSpPr>
          <p:cNvPr id="14" name="Text Box 2"/>
          <p:cNvSpPr txBox="1">
            <a:spLocks noChangeArrowheads="1"/>
          </p:cNvSpPr>
          <p:nvPr/>
        </p:nvSpPr>
        <p:spPr bwMode="auto">
          <a:xfrm>
            <a:off x="0" y="693169"/>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rPr>
              <a:t>DESTEK PROGRAMI SÜREÇLERİ</a:t>
            </a:r>
          </a:p>
        </p:txBody>
      </p:sp>
      <p:sp>
        <p:nvSpPr>
          <p:cNvPr id="22" name="Dikdörtgen 21"/>
          <p:cNvSpPr/>
          <p:nvPr/>
        </p:nvSpPr>
        <p:spPr>
          <a:xfrm>
            <a:off x="251520" y="1543085"/>
            <a:ext cx="8496944" cy="57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Proje tamamlandıktan sonra 3 yıl boyunca izlenme</a:t>
            </a:r>
          </a:p>
        </p:txBody>
      </p:sp>
      <p:sp>
        <p:nvSpPr>
          <p:cNvPr id="23" name="1 Başlık"/>
          <p:cNvSpPr txBox="1">
            <a:spLocks/>
          </p:cNvSpPr>
          <p:nvPr/>
        </p:nvSpPr>
        <p:spPr bwMode="auto">
          <a:xfrm>
            <a:off x="323528" y="0"/>
            <a:ext cx="8229600" cy="833613"/>
          </a:xfrm>
          <a:prstGeom prst="rect">
            <a:avLst/>
          </a:prstGeom>
          <a:noFill/>
          <a:ln>
            <a:noFill/>
          </a:ln>
          <a:extLst/>
        </p:spPr>
        <p:txBody>
          <a:bodyPr anchor="ctr"/>
          <a:lstStyle>
            <a:lvl1pPr algn="ctr" defTabSz="914400" rtl="0" eaLnBrk="0" fontAlgn="base" latinLnBrk="0" hangingPunct="0">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smtClean="0">
                <a:solidFill>
                  <a:srgbClr val="00BAD5"/>
                </a:solidFill>
                <a:ea typeface="ヒラギノ角ゴ Pro W3" pitchFamily="1" charset="-128"/>
              </a:rPr>
              <a:t>STRATEJİK ÜRÜN </a:t>
            </a:r>
            <a:r>
              <a:rPr lang="sv-SE" sz="2400" b="1" smtClean="0">
                <a:solidFill>
                  <a:srgbClr val="00BAD5"/>
                </a:solidFill>
                <a:ea typeface="ヒラギノ角ゴ Pro W3" pitchFamily="1" charset="-128"/>
              </a:rPr>
              <a:t>DESTEK PROGRAMI</a:t>
            </a:r>
            <a:endParaRPr lang="sv-SE" sz="2400" b="1" dirty="0">
              <a:solidFill>
                <a:srgbClr val="00BAD5"/>
              </a:solidFill>
              <a:ea typeface="ヒラギノ角ゴ Pro W3" pitchFamily="1" charset="-128"/>
            </a:endParaRPr>
          </a:p>
        </p:txBody>
      </p:sp>
      <p:sp>
        <p:nvSpPr>
          <p:cNvPr id="3" name="Dikdörtgen 2"/>
          <p:cNvSpPr/>
          <p:nvPr/>
        </p:nvSpPr>
        <p:spPr>
          <a:xfrm>
            <a:off x="251520" y="2495292"/>
            <a:ext cx="8496944" cy="1785104"/>
          </a:xfrm>
          <a:prstGeom prst="rect">
            <a:avLst/>
          </a:prstGeom>
        </p:spPr>
        <p:txBody>
          <a:bodyPr wrap="square">
            <a:spAutoFit/>
          </a:bodyPr>
          <a:lstStyle/>
          <a:p>
            <a:pPr algn="just"/>
            <a:r>
              <a:rPr lang="tr-TR" sz="2200" dirty="0"/>
              <a:t>Projenin başarı ile tamamlanma tarihinden itibaren 1 (bir) yıl sonra başlamak üzere, sonuçlarının değerlendirilmesi amacıyla İşletmeden Sorumlu Personel tarafından ve/veya hizmet alımı yolu ile ekte yer alan Stratejik Ürün Destek Programı Proje Sonrası İzleme Formu düzenlenerek her yıl 1 (bir) kez olmak üzere toplam </a:t>
            </a:r>
            <a:r>
              <a:rPr lang="tr-TR" sz="2200" dirty="0" smtClean="0"/>
              <a:t>3 (üç) </a:t>
            </a:r>
            <a:r>
              <a:rPr lang="tr-TR" sz="2200" dirty="0"/>
              <a:t>yıl süre ile izleme yapılır.</a:t>
            </a:r>
          </a:p>
        </p:txBody>
      </p:sp>
    </p:spTree>
    <p:extLst>
      <p:ext uri="{BB962C8B-B14F-4D97-AF65-F5344CB8AC3E}">
        <p14:creationId xmlns:p14="http://schemas.microsoft.com/office/powerpoint/2010/main" val="395490203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95780" y="116351"/>
            <a:ext cx="7963285" cy="582609"/>
          </a:xfrm>
          <a:prstGeom prst="rect">
            <a:avLst/>
          </a:prstGeom>
          <a:noFill/>
        </p:spPr>
        <p:txBody>
          <a:bodyPr wrap="square" rtlCol="0">
            <a:spAutoFit/>
          </a:bodyPr>
          <a:lstStyle/>
          <a:p>
            <a:pPr fontAlgn="auto">
              <a:spcBef>
                <a:spcPts val="0"/>
              </a:spcBef>
              <a:spcAft>
                <a:spcPts val="0"/>
              </a:spcAft>
            </a:pPr>
            <a:r>
              <a:rPr lang="tr-TR" sz="3188" b="1" dirty="0">
                <a:solidFill>
                  <a:srgbClr val="00BAD5"/>
                </a:solidFill>
                <a:latin typeface="Calibri"/>
                <a:ea typeface="+mn-ea"/>
              </a:rPr>
              <a:t>KOSGEB,</a:t>
            </a:r>
          </a:p>
        </p:txBody>
      </p:sp>
      <p:pic>
        <p:nvPicPr>
          <p:cNvPr id="3" name="Picture 3"/>
          <p:cNvPicPr>
            <a:picLocks noChangeAspect="1" noChangeArrowheads="1"/>
          </p:cNvPicPr>
          <p:nvPr/>
        </p:nvPicPr>
        <p:blipFill>
          <a:blip r:embed="rId2" cstate="print"/>
          <a:srcRect/>
          <a:stretch>
            <a:fillRect/>
          </a:stretch>
        </p:blipFill>
        <p:spPr bwMode="auto">
          <a:xfrm>
            <a:off x="8159065" y="188033"/>
            <a:ext cx="717413" cy="506032"/>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482754" y="691865"/>
            <a:ext cx="408058" cy="417548"/>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82754" y="1120577"/>
            <a:ext cx="408058" cy="417548"/>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482754" y="2700621"/>
            <a:ext cx="408058" cy="417548"/>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82754" y="3129335"/>
            <a:ext cx="408058" cy="417548"/>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984974" y="2054958"/>
            <a:ext cx="218264" cy="227753"/>
          </a:xfrm>
          <a:prstGeom prst="rect">
            <a:avLst/>
          </a:prstGeom>
          <a:noFill/>
          <a:ln w="9525">
            <a:noFill/>
            <a:miter lim="800000"/>
            <a:headEnd/>
            <a:tailEnd/>
          </a:ln>
        </p:spPr>
      </p:pic>
      <p:pic>
        <p:nvPicPr>
          <p:cNvPr id="6150" name="Picture 6"/>
          <p:cNvPicPr>
            <a:picLocks noChangeAspect="1" noChangeArrowheads="1"/>
          </p:cNvPicPr>
          <p:nvPr/>
        </p:nvPicPr>
        <p:blipFill>
          <a:blip r:embed="rId4" cstate="print"/>
          <a:srcRect/>
          <a:stretch>
            <a:fillRect/>
          </a:stretch>
        </p:blipFill>
        <p:spPr bwMode="auto">
          <a:xfrm>
            <a:off x="984974" y="1767993"/>
            <a:ext cx="218264" cy="227753"/>
          </a:xfrm>
          <a:prstGeom prst="rect">
            <a:avLst/>
          </a:prstGeom>
          <a:noFill/>
          <a:ln w="9525">
            <a:noFill/>
            <a:miter lim="800000"/>
            <a:headEnd/>
            <a:tailEnd/>
          </a:ln>
        </p:spPr>
      </p:pic>
      <p:pic>
        <p:nvPicPr>
          <p:cNvPr id="11" name="Picture 5"/>
          <p:cNvPicPr>
            <a:picLocks noChangeAspect="1" noChangeArrowheads="1"/>
          </p:cNvPicPr>
          <p:nvPr/>
        </p:nvPicPr>
        <p:blipFill>
          <a:blip r:embed="rId4" cstate="print"/>
          <a:srcRect/>
          <a:stretch>
            <a:fillRect/>
          </a:stretch>
        </p:blipFill>
        <p:spPr bwMode="auto">
          <a:xfrm>
            <a:off x="984974" y="2341915"/>
            <a:ext cx="218264" cy="227753"/>
          </a:xfrm>
          <a:prstGeom prst="rect">
            <a:avLst/>
          </a:prstGeom>
          <a:noFill/>
          <a:ln w="9525">
            <a:noFill/>
            <a:miter lim="800000"/>
            <a:headEnd/>
            <a:tailEnd/>
          </a:ln>
        </p:spPr>
      </p:pic>
      <p:sp>
        <p:nvSpPr>
          <p:cNvPr id="14" name="13 Metin kutusu"/>
          <p:cNvSpPr txBox="1"/>
          <p:nvPr/>
        </p:nvSpPr>
        <p:spPr>
          <a:xfrm>
            <a:off x="913194" y="691865"/>
            <a:ext cx="6671941" cy="367964"/>
          </a:xfrm>
          <a:prstGeom prst="rect">
            <a:avLst/>
          </a:prstGeom>
          <a:noFill/>
        </p:spPr>
        <p:txBody>
          <a:bodyPr wrap="square" rtlCol="0">
            <a:spAutoFit/>
          </a:bodyPr>
          <a:lstStyle/>
          <a:p>
            <a:pPr fontAlgn="auto">
              <a:spcBef>
                <a:spcPts val="0"/>
              </a:spcBef>
              <a:spcAft>
                <a:spcPts val="0"/>
              </a:spcAft>
            </a:pPr>
            <a:r>
              <a:rPr lang="tr-TR" b="1" dirty="0" smtClean="0">
                <a:solidFill>
                  <a:prstClr val="black"/>
                </a:solidFill>
                <a:latin typeface="Calibri"/>
                <a:ea typeface="+mn-ea"/>
              </a:rPr>
              <a:t>1990 </a:t>
            </a:r>
            <a:r>
              <a:rPr lang="tr-TR" b="1" dirty="0">
                <a:solidFill>
                  <a:prstClr val="black"/>
                </a:solidFill>
                <a:latin typeface="Calibri"/>
                <a:ea typeface="+mn-ea"/>
              </a:rPr>
              <a:t>yılında 3624 sayılı Kanun </a:t>
            </a:r>
            <a:r>
              <a:rPr lang="tr-TR" b="1" dirty="0" smtClean="0">
                <a:solidFill>
                  <a:prstClr val="black"/>
                </a:solidFill>
                <a:latin typeface="Calibri"/>
                <a:ea typeface="+mn-ea"/>
              </a:rPr>
              <a:t>ile kurulmuştur.</a:t>
            </a:r>
            <a:endParaRPr lang="tr-TR" b="1" dirty="0">
              <a:solidFill>
                <a:prstClr val="black"/>
              </a:solidFill>
              <a:latin typeface="Calibri"/>
              <a:ea typeface="+mn-ea"/>
            </a:endParaRPr>
          </a:p>
        </p:txBody>
      </p:sp>
      <p:sp>
        <p:nvSpPr>
          <p:cNvPr id="15" name="14 Metin kutusu"/>
          <p:cNvSpPr txBox="1"/>
          <p:nvPr/>
        </p:nvSpPr>
        <p:spPr>
          <a:xfrm>
            <a:off x="926081" y="1125744"/>
            <a:ext cx="7461096" cy="643937"/>
          </a:xfrm>
          <a:prstGeom prst="rect">
            <a:avLst/>
          </a:prstGeom>
          <a:noFill/>
        </p:spPr>
        <p:txBody>
          <a:bodyPr wrap="square" rtlCol="0">
            <a:spAutoFit/>
          </a:bodyPr>
          <a:lstStyle/>
          <a:p>
            <a:pPr algn="just" fontAlgn="auto">
              <a:spcBef>
                <a:spcPts val="0"/>
              </a:spcBef>
              <a:spcAft>
                <a:spcPts val="0"/>
              </a:spcAft>
            </a:pPr>
            <a:r>
              <a:rPr lang="tr-TR" b="1" dirty="0">
                <a:solidFill>
                  <a:prstClr val="black"/>
                </a:solidFill>
                <a:latin typeface="Calibri"/>
                <a:ea typeface="+mn-ea"/>
              </a:rPr>
              <a:t>Amacı; ülkenin ekonomik ve sosyal ihtiyaçlarının karşılanmasında</a:t>
            </a:r>
          </a:p>
          <a:p>
            <a:pPr fontAlgn="auto">
              <a:spcBef>
                <a:spcPts val="0"/>
              </a:spcBef>
              <a:spcAft>
                <a:spcPts val="0"/>
              </a:spcAft>
            </a:pPr>
            <a:r>
              <a:rPr lang="tr-TR" b="1" dirty="0" smtClean="0">
                <a:solidFill>
                  <a:srgbClr val="56C9E0"/>
                </a:solidFill>
                <a:latin typeface="Calibri"/>
                <a:ea typeface="+mn-ea"/>
              </a:rPr>
              <a:t>Küçük ve Orta Ölçekli İşletmelerin (</a:t>
            </a:r>
            <a:r>
              <a:rPr lang="tr-TR" b="1" dirty="0">
                <a:solidFill>
                  <a:srgbClr val="56C9E0"/>
                </a:solidFill>
                <a:latin typeface="Calibri"/>
                <a:ea typeface="+mn-ea"/>
              </a:rPr>
              <a:t>KOBİ’lerin)</a:t>
            </a:r>
          </a:p>
        </p:txBody>
      </p:sp>
      <p:sp>
        <p:nvSpPr>
          <p:cNvPr id="16" name="15 Metin kutusu"/>
          <p:cNvSpPr txBox="1"/>
          <p:nvPr/>
        </p:nvSpPr>
        <p:spPr>
          <a:xfrm>
            <a:off x="1143446" y="1696311"/>
            <a:ext cx="2566741" cy="337300"/>
          </a:xfrm>
          <a:prstGeom prst="rect">
            <a:avLst/>
          </a:prstGeom>
          <a:noFill/>
        </p:spPr>
        <p:txBody>
          <a:bodyPr wrap="none" rtlCol="0">
            <a:spAutoFit/>
          </a:bodyPr>
          <a:lstStyle/>
          <a:p>
            <a:pPr fontAlgn="auto">
              <a:spcBef>
                <a:spcPts val="0"/>
              </a:spcBef>
              <a:spcAft>
                <a:spcPts val="0"/>
              </a:spcAft>
            </a:pPr>
            <a:r>
              <a:rPr lang="tr-TR" sz="1594" dirty="0">
                <a:solidFill>
                  <a:prstClr val="black"/>
                </a:solidFill>
                <a:latin typeface="Calibri"/>
                <a:ea typeface="+mn-ea"/>
              </a:rPr>
              <a:t>Payını ve etkinliğini artırmak,</a:t>
            </a:r>
          </a:p>
        </p:txBody>
      </p:sp>
      <p:sp>
        <p:nvSpPr>
          <p:cNvPr id="18" name="17 Metin kutusu"/>
          <p:cNvSpPr txBox="1"/>
          <p:nvPr/>
        </p:nvSpPr>
        <p:spPr>
          <a:xfrm>
            <a:off x="1128424" y="2004615"/>
            <a:ext cx="3845671" cy="337300"/>
          </a:xfrm>
          <a:prstGeom prst="rect">
            <a:avLst/>
          </a:prstGeom>
          <a:noFill/>
        </p:spPr>
        <p:txBody>
          <a:bodyPr wrap="none" rtlCol="0">
            <a:spAutoFit/>
          </a:bodyPr>
          <a:lstStyle/>
          <a:p>
            <a:pPr fontAlgn="auto">
              <a:spcBef>
                <a:spcPts val="0"/>
              </a:spcBef>
              <a:spcAft>
                <a:spcPts val="0"/>
              </a:spcAft>
            </a:pPr>
            <a:r>
              <a:rPr lang="tr-TR" sz="1594" dirty="0">
                <a:solidFill>
                  <a:prstClr val="black"/>
                </a:solidFill>
                <a:latin typeface="Calibri"/>
                <a:ea typeface="+mn-ea"/>
              </a:rPr>
              <a:t>Rekabet güçlerini ve düzeylerini yükseltmek,</a:t>
            </a:r>
          </a:p>
        </p:txBody>
      </p:sp>
      <p:sp>
        <p:nvSpPr>
          <p:cNvPr id="19" name="18 Metin kutusu"/>
          <p:cNvSpPr txBox="1"/>
          <p:nvPr/>
        </p:nvSpPr>
        <p:spPr>
          <a:xfrm>
            <a:off x="1128423" y="2291865"/>
            <a:ext cx="6763638" cy="337300"/>
          </a:xfrm>
          <a:prstGeom prst="rect">
            <a:avLst/>
          </a:prstGeom>
          <a:noFill/>
        </p:spPr>
        <p:txBody>
          <a:bodyPr wrap="none" rtlCol="0">
            <a:spAutoFit/>
          </a:bodyPr>
          <a:lstStyle/>
          <a:p>
            <a:pPr fontAlgn="auto">
              <a:spcBef>
                <a:spcPts val="0"/>
              </a:spcBef>
              <a:spcAft>
                <a:spcPts val="0"/>
              </a:spcAft>
            </a:pPr>
            <a:r>
              <a:rPr lang="tr-TR" sz="1594" dirty="0">
                <a:solidFill>
                  <a:prstClr val="black"/>
                </a:solidFill>
                <a:latin typeface="Calibri"/>
                <a:ea typeface="+mn-ea"/>
              </a:rPr>
              <a:t>Sanayide entegrasyonu ekonomik gelişmelere uygun biçimde gerçekleştirmektir.</a:t>
            </a:r>
          </a:p>
        </p:txBody>
      </p:sp>
      <p:sp>
        <p:nvSpPr>
          <p:cNvPr id="20" name="19 Metin kutusu"/>
          <p:cNvSpPr txBox="1"/>
          <p:nvPr/>
        </p:nvSpPr>
        <p:spPr>
          <a:xfrm>
            <a:off x="902348" y="2711467"/>
            <a:ext cx="7461096" cy="367964"/>
          </a:xfrm>
          <a:prstGeom prst="rect">
            <a:avLst/>
          </a:prstGeom>
          <a:noFill/>
        </p:spPr>
        <p:txBody>
          <a:bodyPr wrap="square" rtlCol="0">
            <a:spAutoFit/>
          </a:bodyPr>
          <a:lstStyle/>
          <a:p>
            <a:pPr fontAlgn="auto">
              <a:spcBef>
                <a:spcPts val="0"/>
              </a:spcBef>
              <a:spcAft>
                <a:spcPts val="0"/>
              </a:spcAft>
            </a:pPr>
            <a:r>
              <a:rPr lang="tr-TR" b="1" dirty="0" smtClean="0">
                <a:solidFill>
                  <a:prstClr val="black"/>
                </a:solidFill>
                <a:latin typeface="Calibri"/>
                <a:ea typeface="+mn-ea"/>
              </a:rPr>
              <a:t>Bilim</a:t>
            </a:r>
            <a:r>
              <a:rPr lang="tr-TR" b="1" dirty="0">
                <a:solidFill>
                  <a:prstClr val="black"/>
                </a:solidFill>
                <a:latin typeface="Calibri"/>
                <a:ea typeface="+mn-ea"/>
              </a:rPr>
              <a:t>, Sanayi ve Teknoloji Bakanlığının </a:t>
            </a:r>
            <a:r>
              <a:rPr lang="tr-TR" b="1" dirty="0" smtClean="0">
                <a:solidFill>
                  <a:srgbClr val="00BAD9"/>
                </a:solidFill>
                <a:latin typeface="Calibri"/>
                <a:ea typeface="+mn-ea"/>
              </a:rPr>
              <a:t>ilgili kuruluşu</a:t>
            </a:r>
            <a:r>
              <a:rPr lang="tr-TR" b="1" dirty="0" smtClean="0">
                <a:solidFill>
                  <a:prstClr val="black"/>
                </a:solidFill>
                <a:latin typeface="Calibri"/>
                <a:ea typeface="+mn-ea"/>
              </a:rPr>
              <a:t>dur.</a:t>
            </a:r>
            <a:endParaRPr lang="tr-TR" b="1" dirty="0">
              <a:solidFill>
                <a:prstClr val="black"/>
              </a:solidFill>
              <a:latin typeface="Calibri"/>
              <a:ea typeface="+mn-ea"/>
            </a:endParaRPr>
          </a:p>
        </p:txBody>
      </p:sp>
      <p:sp>
        <p:nvSpPr>
          <p:cNvPr id="21" name="20 Metin kutusu"/>
          <p:cNvSpPr txBox="1"/>
          <p:nvPr/>
        </p:nvSpPr>
        <p:spPr>
          <a:xfrm>
            <a:off x="913194" y="3057662"/>
            <a:ext cx="7676319" cy="643937"/>
          </a:xfrm>
          <a:prstGeom prst="rect">
            <a:avLst/>
          </a:prstGeom>
          <a:noFill/>
        </p:spPr>
        <p:txBody>
          <a:bodyPr wrap="square" rtlCol="0">
            <a:spAutoFit/>
          </a:bodyPr>
          <a:lstStyle/>
          <a:p>
            <a:pPr algn="just" fontAlgn="auto">
              <a:spcBef>
                <a:spcPts val="0"/>
              </a:spcBef>
              <a:spcAft>
                <a:spcPts val="0"/>
              </a:spcAft>
            </a:pPr>
            <a:r>
              <a:rPr lang="tr-TR" b="1" dirty="0" smtClean="0">
                <a:solidFill>
                  <a:prstClr val="black"/>
                </a:solidFill>
                <a:latin typeface="Calibri"/>
                <a:ea typeface="+mn-ea"/>
              </a:rPr>
              <a:t>Hedef </a:t>
            </a:r>
            <a:r>
              <a:rPr lang="tr-TR" b="1" dirty="0">
                <a:solidFill>
                  <a:prstClr val="black"/>
                </a:solidFill>
                <a:latin typeface="Calibri"/>
                <a:ea typeface="+mn-ea"/>
              </a:rPr>
              <a:t>kitlesini; 2009/15431 sayılı Bakanlar Kurulu Kararı’nda belirlenen sektörlerde faaliyet gösteren </a:t>
            </a:r>
            <a:r>
              <a:rPr lang="tr-TR" b="1" dirty="0">
                <a:solidFill>
                  <a:srgbClr val="00BAD9"/>
                </a:solidFill>
                <a:latin typeface="Calibri"/>
                <a:ea typeface="+mn-ea"/>
              </a:rPr>
              <a:t>KOBİ</a:t>
            </a:r>
            <a:r>
              <a:rPr lang="tr-TR" b="1" dirty="0">
                <a:solidFill>
                  <a:prstClr val="black"/>
                </a:solidFill>
                <a:latin typeface="Calibri"/>
                <a:ea typeface="+mn-ea"/>
              </a:rPr>
              <a:t>’ler </a:t>
            </a:r>
            <a:r>
              <a:rPr lang="tr-TR" b="1" dirty="0" smtClean="0">
                <a:solidFill>
                  <a:prstClr val="black"/>
                </a:solidFill>
                <a:latin typeface="Calibri"/>
                <a:ea typeface="+mn-ea"/>
              </a:rPr>
              <a:t>oluşturmaktadır.</a:t>
            </a:r>
            <a:endParaRPr lang="tr-TR" b="1" dirty="0">
              <a:solidFill>
                <a:prstClr val="black"/>
              </a:solidFill>
              <a:latin typeface="Calibri"/>
              <a:ea typeface="+mn-ea"/>
            </a:endParaRPr>
          </a:p>
        </p:txBody>
      </p:sp>
      <p:graphicFrame>
        <p:nvGraphicFramePr>
          <p:cNvPr id="22" name="11 Tablo"/>
          <p:cNvGraphicFramePr>
            <a:graphicFrameLocks noGrp="1"/>
          </p:cNvGraphicFramePr>
          <p:nvPr>
            <p:extLst/>
          </p:nvPr>
        </p:nvGraphicFramePr>
        <p:xfrm>
          <a:off x="571412" y="3775098"/>
          <a:ext cx="8089842" cy="2797912"/>
        </p:xfrm>
        <a:graphic>
          <a:graphicData uri="http://schemas.openxmlformats.org/drawingml/2006/table">
            <a:tbl>
              <a:tblPr firstRow="1" bandRow="1">
                <a:tableStyleId>{5C22544A-7EE6-4342-B048-85BDC9FD1C3A}</a:tableStyleId>
              </a:tblPr>
              <a:tblGrid>
                <a:gridCol w="1704866"/>
                <a:gridCol w="1434826"/>
                <a:gridCol w="4950150"/>
              </a:tblGrid>
              <a:tr h="1024274">
                <a:tc>
                  <a:txBody>
                    <a:bodyPr/>
                    <a:lstStyle/>
                    <a:p>
                      <a:pPr algn="ctr"/>
                      <a:r>
                        <a:rPr lang="tr-TR" sz="1800" dirty="0" smtClean="0">
                          <a:latin typeface="+mn-lt"/>
                        </a:rPr>
                        <a:t>Sanayi</a:t>
                      </a:r>
                      <a:endParaRPr lang="tr-TR" sz="1800" dirty="0">
                        <a:latin typeface="+mn-lt"/>
                      </a:endParaRPr>
                    </a:p>
                  </a:txBody>
                  <a:tcPr marL="91098" marR="91098" marT="37997" marB="37997" anchor="ctr">
                    <a:solidFill>
                      <a:srgbClr val="B0C025"/>
                    </a:solidFill>
                  </a:tcPr>
                </a:tc>
                <a:tc gridSpan="2">
                  <a:txBody>
                    <a:bodyPr/>
                    <a:lstStyle/>
                    <a:p>
                      <a:pPr marL="285750" indent="-285750">
                        <a:buClr>
                          <a:schemeClr val="bg1"/>
                        </a:buClr>
                        <a:buFont typeface="Wingdings" pitchFamily="2" charset="2"/>
                        <a:buChar char="ü"/>
                      </a:pPr>
                      <a:r>
                        <a:rPr lang="tr-TR" sz="1800" b="1" dirty="0" smtClean="0">
                          <a:solidFill>
                            <a:schemeClr val="tx1"/>
                          </a:solidFill>
                          <a:latin typeface="+mn-lt"/>
                        </a:rPr>
                        <a:t>Madencilik</a:t>
                      </a:r>
                    </a:p>
                    <a:p>
                      <a:pPr marL="285750" indent="-285750">
                        <a:buClr>
                          <a:schemeClr val="bg1"/>
                        </a:buClr>
                        <a:buFont typeface="Wingdings" pitchFamily="2" charset="2"/>
                        <a:buChar char="ü"/>
                      </a:pPr>
                      <a:r>
                        <a:rPr lang="tr-TR" sz="1800" b="1" dirty="0" smtClean="0">
                          <a:solidFill>
                            <a:schemeClr val="tx1"/>
                          </a:solidFill>
                          <a:latin typeface="+mn-lt"/>
                        </a:rPr>
                        <a:t>İmalat</a:t>
                      </a:r>
                    </a:p>
                    <a:p>
                      <a:pPr marL="285750" indent="-285750">
                        <a:buClr>
                          <a:schemeClr val="bg1"/>
                        </a:buClr>
                        <a:buFont typeface="Wingdings" pitchFamily="2" charset="2"/>
                        <a:buChar char="ü"/>
                      </a:pPr>
                      <a:r>
                        <a:rPr lang="tr-TR" sz="1800" b="1" dirty="0" smtClean="0">
                          <a:solidFill>
                            <a:schemeClr val="tx1"/>
                          </a:solidFill>
                          <a:latin typeface="+mn-lt"/>
                        </a:rPr>
                        <a:t>Enerji</a:t>
                      </a:r>
                      <a:endParaRPr lang="tr-TR" sz="1800" b="1" dirty="0">
                        <a:solidFill>
                          <a:schemeClr val="tx1"/>
                        </a:solidFill>
                        <a:latin typeface="+mn-lt"/>
                      </a:endParaRPr>
                    </a:p>
                  </a:txBody>
                  <a:tcPr marL="91098" marR="91098" marT="37997" marB="37997" anchor="ctr">
                    <a:solidFill>
                      <a:srgbClr val="B0C025"/>
                    </a:solidFill>
                  </a:tcPr>
                </a:tc>
                <a:tc hMerge="1">
                  <a:txBody>
                    <a:bodyPr/>
                    <a:lstStyle/>
                    <a:p>
                      <a:endParaRPr lang="tr-TR" sz="1050" b="1" dirty="0">
                        <a:solidFill>
                          <a:schemeClr val="tx1"/>
                        </a:solidFill>
                        <a:latin typeface="Frutiger 45 Light" pitchFamily="50" charset="0"/>
                      </a:endParaRPr>
                    </a:p>
                  </a:txBody>
                  <a:tcPr marL="91437" marR="91437" marT="38117" marB="38117">
                    <a:solidFill>
                      <a:srgbClr val="B0C025"/>
                    </a:solidFill>
                  </a:tcPr>
                </a:tc>
              </a:tr>
              <a:tr h="1773638">
                <a:tc>
                  <a:txBody>
                    <a:bodyPr/>
                    <a:lstStyle/>
                    <a:p>
                      <a:pPr algn="ctr"/>
                      <a:r>
                        <a:rPr lang="tr-TR" sz="1800" b="1" dirty="0" smtClean="0">
                          <a:solidFill>
                            <a:schemeClr val="bg1"/>
                          </a:solidFill>
                          <a:latin typeface="+mn-lt"/>
                        </a:rPr>
                        <a:t>Hizmet</a:t>
                      </a:r>
                      <a:r>
                        <a:rPr lang="tr-TR" sz="1800" b="1" baseline="0" dirty="0" smtClean="0">
                          <a:solidFill>
                            <a:schemeClr val="bg1"/>
                          </a:solidFill>
                          <a:latin typeface="+mn-lt"/>
                        </a:rPr>
                        <a:t> ve Ticaret</a:t>
                      </a:r>
                      <a:endParaRPr lang="tr-TR" sz="1800" b="1" dirty="0">
                        <a:solidFill>
                          <a:schemeClr val="bg1"/>
                        </a:solidFill>
                        <a:latin typeface="+mn-lt"/>
                      </a:endParaRPr>
                    </a:p>
                  </a:txBody>
                  <a:tcPr marL="91098" marR="91098" marT="37997" marB="37997" anchor="ctr">
                    <a:solidFill>
                      <a:srgbClr val="00BAD9"/>
                    </a:solidFill>
                  </a:tcPr>
                </a:tc>
                <a:tc>
                  <a:txBody>
                    <a:bodyPr/>
                    <a:lstStyle/>
                    <a:p>
                      <a:pPr marL="285750" indent="-285750">
                        <a:buClr>
                          <a:schemeClr val="bg1"/>
                        </a:buClr>
                        <a:buFont typeface="Wingdings" pitchFamily="2" charset="2"/>
                        <a:buChar char="ü"/>
                      </a:pPr>
                      <a:r>
                        <a:rPr lang="tr-TR" sz="1800" b="1" dirty="0" smtClean="0">
                          <a:latin typeface="+mn-lt"/>
                        </a:rPr>
                        <a:t>Su</a:t>
                      </a:r>
                    </a:p>
                    <a:p>
                      <a:pPr marL="285750" indent="-285750">
                        <a:buClr>
                          <a:schemeClr val="bg1"/>
                        </a:buClr>
                        <a:buFont typeface="Wingdings" pitchFamily="2" charset="2"/>
                        <a:buChar char="ü"/>
                      </a:pPr>
                      <a:r>
                        <a:rPr lang="tr-TR" sz="1800" b="1" dirty="0" smtClean="0">
                          <a:latin typeface="+mn-lt"/>
                        </a:rPr>
                        <a:t>İnşaat</a:t>
                      </a:r>
                    </a:p>
                    <a:p>
                      <a:pPr marL="285750" indent="-285750">
                        <a:buClr>
                          <a:schemeClr val="bg1"/>
                        </a:buClr>
                        <a:buFont typeface="Wingdings" pitchFamily="2" charset="2"/>
                        <a:buChar char="ü"/>
                      </a:pPr>
                      <a:r>
                        <a:rPr lang="tr-TR" sz="1800" b="1" dirty="0" smtClean="0">
                          <a:latin typeface="+mn-lt"/>
                        </a:rPr>
                        <a:t>Ticaret</a:t>
                      </a:r>
                    </a:p>
                    <a:p>
                      <a:pPr marL="285750" indent="-285750">
                        <a:buClr>
                          <a:schemeClr val="bg1"/>
                        </a:buClr>
                        <a:buFont typeface="Wingdings" pitchFamily="2" charset="2"/>
                        <a:buChar char="ü"/>
                      </a:pPr>
                      <a:r>
                        <a:rPr lang="tr-TR" sz="1800" b="1" dirty="0" smtClean="0">
                          <a:latin typeface="+mn-lt"/>
                        </a:rPr>
                        <a:t>Ulaştırma</a:t>
                      </a:r>
                    </a:p>
                    <a:p>
                      <a:pPr marL="285750" indent="-285750">
                        <a:buClr>
                          <a:schemeClr val="bg1"/>
                        </a:buClr>
                        <a:buFont typeface="Wingdings" pitchFamily="2" charset="2"/>
                        <a:buChar char="ü"/>
                      </a:pPr>
                      <a:r>
                        <a:rPr lang="tr-TR" sz="1800" b="1" dirty="0" smtClean="0">
                          <a:latin typeface="+mn-lt"/>
                        </a:rPr>
                        <a:t>Turizm</a:t>
                      </a:r>
                    </a:p>
                  </a:txBody>
                  <a:tcPr marL="91098" marR="91098" marT="37997" marB="37997" anchor="ctr">
                    <a:solidFill>
                      <a:srgbClr val="00BAD9"/>
                    </a:solidFill>
                  </a:tcPr>
                </a:tc>
                <a:tc>
                  <a:txBody>
                    <a:bodyPr/>
                    <a:lstStyle/>
                    <a:p>
                      <a:pPr marL="285750" indent="-285750">
                        <a:buClr>
                          <a:schemeClr val="bg1"/>
                        </a:buClr>
                        <a:buFont typeface="Wingdings" pitchFamily="2" charset="2"/>
                        <a:buChar char="ü"/>
                      </a:pPr>
                      <a:r>
                        <a:rPr lang="tr-TR" sz="1800" b="1" dirty="0" smtClean="0">
                          <a:latin typeface="+mn-lt"/>
                        </a:rPr>
                        <a:t>Bilgi ve İletişim</a:t>
                      </a:r>
                    </a:p>
                    <a:p>
                      <a:pPr marL="285750" indent="-285750">
                        <a:buClr>
                          <a:schemeClr val="bg1"/>
                        </a:buClr>
                        <a:buFont typeface="Wingdings" pitchFamily="2" charset="2"/>
                        <a:buChar char="ü"/>
                      </a:pPr>
                      <a:r>
                        <a:rPr lang="tr-TR" sz="1800" b="1" dirty="0" smtClean="0">
                          <a:latin typeface="+mn-lt"/>
                        </a:rPr>
                        <a:t>Mesleki, bilimsel</a:t>
                      </a:r>
                      <a:r>
                        <a:rPr lang="tr-TR" sz="1800" b="1" baseline="0" dirty="0" smtClean="0">
                          <a:latin typeface="+mn-lt"/>
                        </a:rPr>
                        <a:t> ve teknik faaliyetler</a:t>
                      </a:r>
                    </a:p>
                    <a:p>
                      <a:pPr marL="285750" indent="-285750">
                        <a:buClr>
                          <a:schemeClr val="bg1"/>
                        </a:buClr>
                        <a:buFont typeface="Wingdings" pitchFamily="2" charset="2"/>
                        <a:buChar char="ü"/>
                      </a:pPr>
                      <a:r>
                        <a:rPr lang="tr-TR" sz="1800" b="1" baseline="0" dirty="0" smtClean="0">
                          <a:latin typeface="+mn-lt"/>
                        </a:rPr>
                        <a:t>İdari ve destek hizmet faaliyetleri</a:t>
                      </a:r>
                    </a:p>
                    <a:p>
                      <a:pPr marL="285750" indent="-285750">
                        <a:buClr>
                          <a:schemeClr val="bg1"/>
                        </a:buClr>
                        <a:buFont typeface="Wingdings" pitchFamily="2" charset="2"/>
                        <a:buChar char="ü"/>
                      </a:pPr>
                      <a:r>
                        <a:rPr lang="tr-TR" sz="1800" b="1" dirty="0" smtClean="0">
                          <a:latin typeface="+mn-lt"/>
                        </a:rPr>
                        <a:t>Kültür, sanat, eğlence, dinlence ve spor</a:t>
                      </a:r>
                    </a:p>
                    <a:p>
                      <a:pPr marL="285750" indent="-285750" algn="l">
                        <a:buClr>
                          <a:schemeClr val="bg1"/>
                        </a:buClr>
                        <a:buFont typeface="Wingdings" pitchFamily="2" charset="2"/>
                        <a:buChar char="ü"/>
                      </a:pPr>
                      <a:r>
                        <a:rPr lang="tr-TR" sz="1800" b="1" dirty="0" smtClean="0"/>
                        <a:t>Sigorta acentelerinin ve aracılarının faaliyetleri</a:t>
                      </a:r>
                      <a:endParaRPr lang="tr-TR" sz="1800" b="1" dirty="0" smtClean="0">
                        <a:latin typeface="+mn-lt"/>
                      </a:endParaRPr>
                    </a:p>
                    <a:p>
                      <a:pPr marL="285750" indent="-285750">
                        <a:buClr>
                          <a:schemeClr val="bg1"/>
                        </a:buClr>
                        <a:buFont typeface="Wingdings" pitchFamily="2" charset="2"/>
                        <a:buChar char="ü"/>
                      </a:pPr>
                      <a:r>
                        <a:rPr lang="tr-TR" sz="1800" b="1" dirty="0" smtClean="0">
                          <a:latin typeface="+mn-lt"/>
                        </a:rPr>
                        <a:t>Diğer hizmet faaliyetleri</a:t>
                      </a:r>
                    </a:p>
                  </a:txBody>
                  <a:tcPr marL="91098" marR="91098" marT="37997" marB="37997" anchor="ctr">
                    <a:solidFill>
                      <a:srgbClr val="00BAD9"/>
                    </a:solidFill>
                  </a:tcPr>
                </a:tc>
              </a:tr>
            </a:tbl>
          </a:graphicData>
        </a:graphic>
      </p:graphicFrame>
      <p:sp>
        <p:nvSpPr>
          <p:cNvPr id="4" name="Slayt Numarası Yer Tutucusu 3"/>
          <p:cNvSpPr>
            <a:spLocks noGrp="1"/>
          </p:cNvSpPr>
          <p:nvPr>
            <p:ph type="sldNum" sz="quarter" idx="12"/>
          </p:nvPr>
        </p:nvSpPr>
        <p:spPr>
          <a:xfrm>
            <a:off x="6750780" y="6401890"/>
            <a:ext cx="2125698" cy="363773"/>
          </a:xfrm>
        </p:spPr>
        <p:txBody>
          <a:bodyPr/>
          <a:lstStyle/>
          <a:p>
            <a:pPr>
              <a:defRPr/>
            </a:pPr>
            <a:fld id="{FF16F97C-866D-4F85-A1F6-DDF39F62CB6A}" type="slidenum">
              <a:rPr lang="en-CA" smtClean="0">
                <a:solidFill>
                  <a:prstClr val="black">
                    <a:tint val="75000"/>
                  </a:prstClr>
                </a:solidFill>
              </a:rPr>
              <a:pPr>
                <a:defRPr/>
              </a:pPr>
              <a:t>5</a:t>
            </a:fld>
            <a:endParaRPr lang="en-CA" dirty="0">
              <a:solidFill>
                <a:prstClr val="black">
                  <a:tint val="75000"/>
                </a:prstClr>
              </a:solidFill>
            </a:endParaRPr>
          </a:p>
        </p:txBody>
      </p:sp>
    </p:spTree>
    <p:extLst>
      <p:ext uri="{BB962C8B-B14F-4D97-AF65-F5344CB8AC3E}">
        <p14:creationId xmlns:p14="http://schemas.microsoft.com/office/powerpoint/2010/main" val="24582722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BAD9"/>
        </a:solidFill>
        <a:effectLst/>
      </p:bgPr>
    </p:bg>
    <p:spTree>
      <p:nvGrpSpPr>
        <p:cNvPr id="1" name=""/>
        <p:cNvGrpSpPr/>
        <p:nvPr/>
      </p:nvGrpSpPr>
      <p:grpSpPr>
        <a:xfrm>
          <a:off x="0" y="0"/>
          <a:ext cx="0" cy="0"/>
          <a:chOff x="0" y="0"/>
          <a:chExt cx="0" cy="0"/>
        </a:xfrm>
      </p:grpSpPr>
      <p:sp>
        <p:nvSpPr>
          <p:cNvPr id="2050" name="3 Metin kutusu"/>
          <p:cNvSpPr txBox="1">
            <a:spLocks noChangeArrowheads="1"/>
          </p:cNvSpPr>
          <p:nvPr/>
        </p:nvSpPr>
        <p:spPr bwMode="auto">
          <a:xfrm>
            <a:off x="395308" y="3430595"/>
            <a:ext cx="84978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ヒラギノ角ゴ Pro W3"/>
                <a:cs typeface="ヒラギノ角ゴ Pro W3"/>
              </a:defRPr>
            </a:lvl1pPr>
            <a:lvl2pPr marL="742950" indent="-285750" eaLnBrk="0" hangingPunct="0">
              <a:defRPr>
                <a:solidFill>
                  <a:schemeClr val="tx1"/>
                </a:solidFill>
                <a:latin typeface="Calibri" pitchFamily="34" charset="0"/>
                <a:ea typeface="ヒラギノ角ゴ Pro W3"/>
                <a:cs typeface="ヒラギノ角ゴ Pro W3"/>
              </a:defRPr>
            </a:lvl2pPr>
            <a:lvl3pPr marL="1143000" indent="-228600" eaLnBrk="0" hangingPunct="0">
              <a:defRPr>
                <a:solidFill>
                  <a:schemeClr val="tx1"/>
                </a:solidFill>
                <a:latin typeface="Calibri" pitchFamily="34" charset="0"/>
                <a:ea typeface="ヒラギノ角ゴ Pro W3"/>
                <a:cs typeface="ヒラギノ角ゴ Pro W3"/>
              </a:defRPr>
            </a:lvl3pPr>
            <a:lvl4pPr marL="1600200" indent="-228600" eaLnBrk="0" hangingPunct="0">
              <a:defRPr>
                <a:solidFill>
                  <a:schemeClr val="tx1"/>
                </a:solidFill>
                <a:latin typeface="Calibri" pitchFamily="34" charset="0"/>
                <a:ea typeface="ヒラギノ角ゴ Pro W3"/>
                <a:cs typeface="ヒラギノ角ゴ Pro W3"/>
              </a:defRPr>
            </a:lvl4pPr>
            <a:lvl5pPr marL="2057400" indent="-228600" eaLnBrk="0" hangingPunct="0">
              <a:defRPr>
                <a:solidFill>
                  <a:schemeClr val="tx1"/>
                </a:solidFill>
                <a:latin typeface="Calibri"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Calibri"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Calibri"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Calibri"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Calibri" pitchFamily="34" charset="0"/>
                <a:ea typeface="ヒラギノ角ゴ Pro W3"/>
                <a:cs typeface="ヒラギノ角ゴ Pro W3"/>
              </a:defRPr>
            </a:lvl9pPr>
          </a:lstStyle>
          <a:p>
            <a:pPr algn="ctr" eaLnBrk="1" hangingPunct="1"/>
            <a:r>
              <a:rPr lang="tr-TR" sz="3200" b="1" dirty="0" smtClean="0">
                <a:solidFill>
                  <a:prstClr val="white"/>
                </a:solidFill>
              </a:rPr>
              <a:t>KOBİ TEKNOLOJİK ÜRÜN YATIRIM </a:t>
            </a:r>
          </a:p>
          <a:p>
            <a:pPr algn="ctr" eaLnBrk="1" hangingPunct="1"/>
            <a:r>
              <a:rPr lang="tr-TR" sz="3200" b="1" dirty="0" smtClean="0">
                <a:solidFill>
                  <a:prstClr val="white"/>
                </a:solidFill>
              </a:rPr>
              <a:t>(KOBİ TEKNOYATIRIM) DESTEK PROGRAMI</a:t>
            </a:r>
          </a:p>
          <a:p>
            <a:pPr algn="ctr" eaLnBrk="1" hangingPunct="1"/>
            <a:endParaRPr lang="tr-TR" sz="3200" b="1" dirty="0">
              <a:solidFill>
                <a:prstClr val="white"/>
              </a:solidFill>
            </a:endParaRPr>
          </a:p>
        </p:txBody>
      </p:sp>
      <p:pic>
        <p:nvPicPr>
          <p:cNvPr id="2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275" y="463550"/>
            <a:ext cx="34194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pPr>
              <a:defRPr/>
            </a:pPr>
            <a:fld id="{FF7B4E72-62B8-422C-A41E-153ABF87B654}" type="slidenum">
              <a:rPr lang="en-CA" smtClean="0">
                <a:solidFill>
                  <a:prstClr val="black">
                    <a:tint val="75000"/>
                  </a:prstClr>
                </a:solidFill>
              </a:rPr>
              <a:pPr>
                <a:defRPr/>
              </a:pPr>
              <a:t>50</a:t>
            </a:fld>
            <a:endParaRPr lang="en-CA">
              <a:solidFill>
                <a:prstClr val="black">
                  <a:tint val="75000"/>
                </a:prstClr>
              </a:solidFill>
            </a:endParaRPr>
          </a:p>
        </p:txBody>
      </p:sp>
    </p:spTree>
    <p:extLst>
      <p:ext uri="{BB962C8B-B14F-4D97-AF65-F5344CB8AC3E}">
        <p14:creationId xmlns:p14="http://schemas.microsoft.com/office/powerpoint/2010/main" val="2354139449"/>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txBox="1">
            <a:spLocks/>
          </p:cNvSpPr>
          <p:nvPr/>
        </p:nvSpPr>
        <p:spPr bwMode="auto">
          <a:xfrm>
            <a:off x="231637" y="44459"/>
            <a:ext cx="8229600"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2400" b="1" dirty="0" smtClean="0">
                <a:solidFill>
                  <a:srgbClr val="00BAD5"/>
                </a:solidFill>
                <a:ea typeface="ヒラギノ角ゴ Pro W3" pitchFamily="1" charset="-128"/>
              </a:rPr>
              <a:t>KOBİ </a:t>
            </a:r>
            <a:r>
              <a:rPr lang="sv-SE" sz="2400" b="1" dirty="0" smtClean="0">
                <a:solidFill>
                  <a:srgbClr val="00BAD5"/>
                </a:solidFill>
                <a:ea typeface="ヒラギノ角ゴ Pro W3" pitchFamily="1" charset="-128"/>
              </a:rPr>
              <a:t>TEKNOYATIRIM </a:t>
            </a:r>
            <a:r>
              <a:rPr lang="sv-SE" sz="2400" b="1" dirty="0">
                <a:solidFill>
                  <a:srgbClr val="00BAD5"/>
                </a:solidFill>
                <a:ea typeface="ヒラギノ角ゴ Pro W3" pitchFamily="1" charset="-128"/>
              </a:rPr>
              <a:t>DESTEK PROGRAMI</a:t>
            </a:r>
          </a:p>
        </p:txBody>
      </p:sp>
      <p:sp>
        <p:nvSpPr>
          <p:cNvPr id="9" name="Metin kutusu 8"/>
          <p:cNvSpPr txBox="1"/>
          <p:nvPr/>
        </p:nvSpPr>
        <p:spPr>
          <a:xfrm>
            <a:off x="323529" y="3406459"/>
            <a:ext cx="8164911" cy="2913048"/>
          </a:xfrm>
          <a:prstGeom prst="rect">
            <a:avLst/>
          </a:prstGeom>
          <a:solidFill>
            <a:schemeClr val="bg1"/>
          </a:solidFill>
        </p:spPr>
        <p:txBody>
          <a:bodyPr wrap="square" rtlCol="0">
            <a:spAutoFit/>
          </a:bodyPr>
          <a:lstStyle/>
          <a:p>
            <a:r>
              <a:rPr lang="tr-TR" sz="2400" b="1" dirty="0" smtClean="0">
                <a:solidFill>
                  <a:srgbClr val="F9A91C"/>
                </a:solidFill>
                <a:latin typeface="Calibri" pitchFamily="34" charset="0"/>
                <a:ea typeface="ヒラギノ角ゴ Pro W3" pitchFamily="1" charset="-128"/>
                <a:cs typeface="+mn-cs"/>
              </a:rPr>
              <a:t>PROGRAMIN AMACI</a:t>
            </a:r>
          </a:p>
          <a:p>
            <a:pPr marL="342900" indent="-342900">
              <a:buFont typeface="Wingdings" panose="05000000000000000000" pitchFamily="2" charset="2"/>
              <a:buChar char="ü"/>
            </a:pPr>
            <a:endParaRPr lang="tr-TR" sz="2000" b="1" dirty="0">
              <a:solidFill>
                <a:srgbClr val="F9A91C"/>
              </a:solidFill>
              <a:latin typeface="Calibri" pitchFamily="34" charset="0"/>
              <a:ea typeface="ヒラギノ角ゴ Pro W3" pitchFamily="1" charset="-128"/>
              <a:cs typeface="+mn-cs"/>
            </a:endParaRPr>
          </a:p>
          <a:p>
            <a:pPr marL="342900" indent="-342900">
              <a:buFont typeface="Wingdings" panose="05000000000000000000" pitchFamily="2" charset="2"/>
              <a:buChar char="ü"/>
            </a:pPr>
            <a:r>
              <a:rPr lang="tr-TR" sz="2000" b="1" dirty="0">
                <a:solidFill>
                  <a:srgbClr val="1B5363"/>
                </a:solidFill>
                <a:latin typeface="Calibri" pitchFamily="34" charset="0"/>
                <a:ea typeface="ヒラギノ角ゴ Pro W3" pitchFamily="1" charset="-128"/>
              </a:rPr>
              <a:t>Öncelikli teknoloji alanlarında yer alan Ar-Ge ve yenilik faaliyetleri sonucu ortaya çıkan yeni ürün/ürünleri </a:t>
            </a:r>
            <a:r>
              <a:rPr lang="tr-TR" sz="2000" b="1" dirty="0" smtClean="0">
                <a:solidFill>
                  <a:srgbClr val="1B5363"/>
                </a:solidFill>
                <a:latin typeface="Calibri" pitchFamily="34" charset="0"/>
                <a:ea typeface="ヒラギノ角ゴ Pro W3" pitchFamily="1" charset="-128"/>
              </a:rPr>
              <a:t>ticarileştirmek</a:t>
            </a:r>
          </a:p>
          <a:p>
            <a:pPr marL="342900" indent="-342900">
              <a:buFont typeface="Wingdings" panose="05000000000000000000" pitchFamily="2" charset="2"/>
              <a:buChar char="ü"/>
            </a:pPr>
            <a:endParaRPr lang="tr-TR" sz="2000" b="1" dirty="0" smtClean="0">
              <a:solidFill>
                <a:srgbClr val="1B5363"/>
              </a:solidFill>
              <a:latin typeface="Calibri" pitchFamily="34" charset="0"/>
              <a:ea typeface="ヒラギノ角ゴ Pro W3" pitchFamily="1" charset="-128"/>
            </a:endParaRPr>
          </a:p>
          <a:p>
            <a:pPr marL="342900" indent="-342900">
              <a:buFont typeface="Wingdings" panose="05000000000000000000" pitchFamily="2" charset="2"/>
              <a:buChar char="ü"/>
            </a:pPr>
            <a:r>
              <a:rPr lang="tr-TR" sz="2000" b="1" dirty="0">
                <a:solidFill>
                  <a:srgbClr val="1B5363"/>
                </a:solidFill>
                <a:latin typeface="Calibri" pitchFamily="34" charset="0"/>
                <a:ea typeface="ヒラギノ角ゴ Pro W3" pitchFamily="1" charset="-128"/>
              </a:rPr>
              <a:t>Ülke ekonomisine katma değer oluşturmak </a:t>
            </a:r>
            <a:endParaRPr lang="tr-TR" sz="2000" b="1" dirty="0" smtClean="0">
              <a:solidFill>
                <a:srgbClr val="1B5363"/>
              </a:solidFill>
              <a:latin typeface="Calibri" pitchFamily="34" charset="0"/>
              <a:ea typeface="ヒラギノ角ゴ Pro W3" pitchFamily="1" charset="-128"/>
            </a:endParaRPr>
          </a:p>
          <a:p>
            <a:pPr marL="342900" indent="-342900">
              <a:buFont typeface="Wingdings" panose="05000000000000000000" pitchFamily="2" charset="2"/>
              <a:buChar char="ü"/>
            </a:pPr>
            <a:endParaRPr lang="tr-TR" sz="2000" b="1" dirty="0">
              <a:solidFill>
                <a:srgbClr val="1B5363"/>
              </a:solidFill>
              <a:latin typeface="Calibri" pitchFamily="34" charset="0"/>
              <a:ea typeface="ヒラギノ角ゴ Pro W3" pitchFamily="1" charset="-128"/>
            </a:endParaRPr>
          </a:p>
          <a:p>
            <a:pPr marL="342900" indent="-342900">
              <a:buFont typeface="Wingdings" panose="05000000000000000000" pitchFamily="2" charset="2"/>
              <a:buChar char="ü"/>
            </a:pPr>
            <a:r>
              <a:rPr lang="tr-TR" sz="2000" b="1" dirty="0">
                <a:solidFill>
                  <a:srgbClr val="1B5363"/>
                </a:solidFill>
                <a:latin typeface="Calibri" pitchFamily="34" charset="0"/>
                <a:ea typeface="ヒラギノ角ゴ Pro W3" pitchFamily="1" charset="-128"/>
              </a:rPr>
              <a:t>Uluslararası pazarlarda yer alarak teknolojik ürün ihracatını artırmak için işletmelerin yapacakları teknolojik ürün yatırımlarının desteklenmesidir</a:t>
            </a:r>
            <a:r>
              <a:rPr lang="tr-TR" sz="2000" b="1" dirty="0" smtClean="0">
                <a:solidFill>
                  <a:srgbClr val="1B5363"/>
                </a:solidFill>
                <a:latin typeface="Calibri" pitchFamily="34" charset="0"/>
                <a:ea typeface="ヒラギノ角ゴ Pro W3" pitchFamily="1" charset="-128"/>
              </a:rPr>
              <a:t>.</a:t>
            </a:r>
            <a:endParaRPr lang="tr-TR" sz="2400" b="1" dirty="0">
              <a:solidFill>
                <a:srgbClr val="F9A91C"/>
              </a:solidFill>
              <a:latin typeface="Calibri" pitchFamily="34" charset="0"/>
              <a:ea typeface="ヒラギノ角ゴ Pro W3" pitchFamily="1" charset="-128"/>
              <a:cs typeface="+mn-cs"/>
            </a:endParaRPr>
          </a:p>
        </p:txBody>
      </p:sp>
      <p:pic>
        <p:nvPicPr>
          <p:cNvPr id="3" name="Picture 3"/>
          <p:cNvPicPr>
            <a:picLocks noChangeAspect="1" noChangeArrowheads="1"/>
          </p:cNvPicPr>
          <p:nvPr/>
        </p:nvPicPr>
        <p:blipFill>
          <a:blip r:embed="rId3" cstate="print"/>
          <a:srcRect/>
          <a:stretch>
            <a:fillRect/>
          </a:stretch>
        </p:blipFill>
        <p:spPr bwMode="auto">
          <a:xfrm>
            <a:off x="8128399" y="6169929"/>
            <a:ext cx="720080" cy="507913"/>
          </a:xfrm>
          <a:prstGeom prst="rect">
            <a:avLst/>
          </a:prstGeom>
          <a:noFill/>
          <a:ln w="9525">
            <a:noFill/>
            <a:miter lim="800000"/>
            <a:headEnd/>
            <a:tailEnd/>
          </a:ln>
        </p:spPr>
      </p:pic>
      <p:sp>
        <p:nvSpPr>
          <p:cNvPr id="6" name="Dikdörtgen 5"/>
          <p:cNvSpPr/>
          <p:nvPr/>
        </p:nvSpPr>
        <p:spPr>
          <a:xfrm>
            <a:off x="231637" y="828982"/>
            <a:ext cx="8256802" cy="2085130"/>
          </a:xfrm>
          <a:prstGeom prst="rect">
            <a:avLst/>
          </a:prstGeom>
        </p:spPr>
        <p:txBody>
          <a:bodyPr wrap="square">
            <a:spAutoFit/>
          </a:bodyPr>
          <a:lstStyle/>
          <a:p>
            <a:pPr algn="just" defTabSz="800100">
              <a:lnSpc>
                <a:spcPct val="90000"/>
              </a:lnSpc>
              <a:spcAft>
                <a:spcPct val="35000"/>
              </a:spcAft>
            </a:pPr>
            <a:r>
              <a:rPr lang="tr-TR" sz="2000" b="1" dirty="0">
                <a:solidFill>
                  <a:srgbClr val="1B5363"/>
                </a:solidFill>
                <a:latin typeface="Calibri" pitchFamily="34" charset="0"/>
                <a:ea typeface="ヒラギノ角ゴ Pro W3" pitchFamily="1" charset="-128"/>
              </a:rPr>
              <a:t>Bilim Sanayi ve Teknoloji Bakanlığı tarafından </a:t>
            </a:r>
            <a:r>
              <a:rPr lang="tr-TR" sz="2000" b="1" dirty="0" smtClean="0">
                <a:solidFill>
                  <a:srgbClr val="1B5363"/>
                </a:solidFill>
                <a:latin typeface="Calibri" pitchFamily="34" charset="0"/>
                <a:ea typeface="ヒラギノ角ゴ Pro W3" pitchFamily="1" charset="-128"/>
              </a:rPr>
              <a:t>uygulanmakta olan Teknolojik </a:t>
            </a:r>
            <a:r>
              <a:rPr lang="tr-TR" sz="2000" b="1" dirty="0">
                <a:solidFill>
                  <a:srgbClr val="1B5363"/>
                </a:solidFill>
                <a:latin typeface="Calibri" pitchFamily="34" charset="0"/>
                <a:ea typeface="ヒラギノ角ゴ Pro W3" pitchFamily="1" charset="-128"/>
              </a:rPr>
              <a:t>Ürün Yatırım Destek Programı Yönetmeliği,  29/4/2014 tarih ve 28986 sayılı Resmi </a:t>
            </a:r>
            <a:r>
              <a:rPr lang="tr-TR" sz="2000" b="1" dirty="0" err="1">
                <a:solidFill>
                  <a:srgbClr val="1B5363"/>
                </a:solidFill>
                <a:latin typeface="Calibri" pitchFamily="34" charset="0"/>
                <a:ea typeface="ヒラギノ角ゴ Pro W3" pitchFamily="1" charset="-128"/>
              </a:rPr>
              <a:t>Gazete’de</a:t>
            </a:r>
            <a:r>
              <a:rPr lang="tr-TR" sz="2000" b="1" dirty="0">
                <a:solidFill>
                  <a:srgbClr val="1B5363"/>
                </a:solidFill>
                <a:latin typeface="Calibri" pitchFamily="34" charset="0"/>
                <a:ea typeface="ヒラギノ角ゴ Pro W3" pitchFamily="1" charset="-128"/>
              </a:rPr>
              <a:t> yayımlanarak </a:t>
            </a:r>
            <a:r>
              <a:rPr lang="tr-TR" sz="2000" b="1" dirty="0" smtClean="0">
                <a:solidFill>
                  <a:srgbClr val="1B5363"/>
                </a:solidFill>
                <a:latin typeface="Calibri" pitchFamily="34" charset="0"/>
                <a:ea typeface="ヒラギノ角ゴ Pro W3" pitchFamily="1" charset="-128"/>
              </a:rPr>
              <a:t>yürürlüğe alınmıştır.</a:t>
            </a:r>
          </a:p>
          <a:p>
            <a:pPr lvl="0" algn="just" defTabSz="800100">
              <a:lnSpc>
                <a:spcPct val="90000"/>
              </a:lnSpc>
              <a:spcAft>
                <a:spcPct val="35000"/>
              </a:spcAft>
            </a:pPr>
            <a:endParaRPr lang="tr-TR" sz="1200" b="1" dirty="0" smtClean="0">
              <a:solidFill>
                <a:srgbClr val="1B5363"/>
              </a:solidFill>
              <a:latin typeface="Calibri" pitchFamily="34" charset="0"/>
              <a:ea typeface="ヒラギノ角ゴ Pro W3" pitchFamily="1" charset="-128"/>
            </a:endParaRPr>
          </a:p>
          <a:p>
            <a:pPr lvl="0" algn="just" defTabSz="800100">
              <a:lnSpc>
                <a:spcPct val="90000"/>
              </a:lnSpc>
              <a:spcAft>
                <a:spcPct val="35000"/>
              </a:spcAft>
            </a:pPr>
            <a:r>
              <a:rPr lang="tr-TR" sz="2000" b="1" dirty="0">
                <a:solidFill>
                  <a:srgbClr val="1B5363"/>
                </a:solidFill>
                <a:latin typeface="Calibri" pitchFamily="34" charset="0"/>
                <a:ea typeface="ヒラギノ角ゴ Pro W3" pitchFamily="1" charset="-128"/>
              </a:rPr>
              <a:t>Türkiye’nin her noktasında hizmet ve destek vermekte olan KOSGEB tarafından bu desteğin KOBİ’lere verilmesi ve </a:t>
            </a:r>
            <a:r>
              <a:rPr lang="tr-TR" sz="2000" b="1">
                <a:solidFill>
                  <a:srgbClr val="1B5363"/>
                </a:solidFill>
                <a:latin typeface="Calibri" pitchFamily="34" charset="0"/>
                <a:ea typeface="ヒラギノ角ゴ Pro W3" pitchFamily="1" charset="-128"/>
              </a:rPr>
              <a:t>büyük </a:t>
            </a:r>
            <a:r>
              <a:rPr lang="tr-TR" sz="2000" b="1" smtClean="0">
                <a:solidFill>
                  <a:srgbClr val="1B5363"/>
                </a:solidFill>
                <a:latin typeface="Calibri" pitchFamily="34" charset="0"/>
                <a:ea typeface="ヒラギノ角ゴ Pro W3" pitchFamily="1" charset="-128"/>
              </a:rPr>
              <a:t>işletmelere de </a:t>
            </a:r>
            <a:r>
              <a:rPr lang="tr-TR" sz="2000" b="1" dirty="0">
                <a:solidFill>
                  <a:srgbClr val="1B5363"/>
                </a:solidFill>
                <a:latin typeface="Calibri" pitchFamily="34" charset="0"/>
                <a:ea typeface="ヒラギノ角ゴ Pro W3" pitchFamily="1" charset="-128"/>
              </a:rPr>
              <a:t>Bakanlık tarafından verilmeye devam edilmesi planlanmaktadır.</a:t>
            </a:r>
          </a:p>
        </p:txBody>
      </p:sp>
    </p:spTree>
    <p:extLst>
      <p:ext uri="{BB962C8B-B14F-4D97-AF65-F5344CB8AC3E}">
        <p14:creationId xmlns:p14="http://schemas.microsoft.com/office/powerpoint/2010/main" val="22455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5"/>
          <p:cNvSpPr>
            <a:spLocks noGrp="1"/>
          </p:cNvSpPr>
          <p:nvPr>
            <p:ph type="sldNum" sz="quarter" idx="12"/>
          </p:nvPr>
        </p:nvSpPr>
        <p:spPr>
          <a:xfrm>
            <a:off x="709613" y="7327974"/>
            <a:ext cx="1071562" cy="569383"/>
          </a:xfrm>
          <a:ln>
            <a:miter lim="800000"/>
            <a:headEnd/>
            <a:tailEnd/>
          </a:ln>
        </p:spPr>
        <p:txBody>
          <a:bodyPr/>
          <a:lstStyle/>
          <a:p>
            <a:pPr>
              <a:defRPr/>
            </a:pPr>
            <a:fld id="{7B46C576-5731-4AF6-8075-F5362250E3FD}" type="slidenum">
              <a:rPr lang="tr-TR" smtClean="0"/>
              <a:pPr>
                <a:defRPr/>
              </a:pPr>
              <a:t>52</a:t>
            </a:fld>
            <a:endParaRPr lang="tr-TR" smtClean="0"/>
          </a:p>
        </p:txBody>
      </p:sp>
      <p:sp>
        <p:nvSpPr>
          <p:cNvPr id="17" name="Slayt Numarası Yer Tutucusu 5"/>
          <p:cNvSpPr txBox="1">
            <a:spLocks/>
          </p:cNvSpPr>
          <p:nvPr/>
        </p:nvSpPr>
        <p:spPr>
          <a:xfrm>
            <a:off x="709613" y="7327974"/>
            <a:ext cx="1071562" cy="569383"/>
          </a:xfrm>
          <a:prstGeom prst="rect">
            <a:avLst/>
          </a:prstGeom>
          <a:noFill/>
          <a:ln>
            <a:miter lim="800000"/>
            <a:headEnd/>
            <a:tailEnd/>
          </a:ln>
        </p:spPr>
        <p:txBody>
          <a:bodyPr anchor="ctr"/>
          <a:lstStyle/>
          <a:p>
            <a:pPr algn="r" fontAlgn="auto">
              <a:spcBef>
                <a:spcPts val="0"/>
              </a:spcBef>
              <a:spcAft>
                <a:spcPts val="0"/>
              </a:spcAft>
              <a:defRPr/>
            </a:pPr>
            <a:fld id="{E3B29AA5-3A34-4A67-9DD6-75C837EE9A54}" type="slidenum">
              <a:rPr lang="tr-TR" sz="1200">
                <a:solidFill>
                  <a:schemeClr val="tx1">
                    <a:tint val="75000"/>
                  </a:schemeClr>
                </a:solidFill>
                <a:latin typeface="+mn-lt"/>
                <a:cs typeface="+mn-cs"/>
              </a:rPr>
              <a:pPr algn="r" fontAlgn="auto">
                <a:spcBef>
                  <a:spcPts val="0"/>
                </a:spcBef>
                <a:spcAft>
                  <a:spcPts val="0"/>
                </a:spcAft>
                <a:defRPr/>
              </a:pPr>
              <a:t>52</a:t>
            </a:fld>
            <a:endParaRPr lang="tr-TR" sz="1200">
              <a:solidFill>
                <a:schemeClr val="tx1">
                  <a:tint val="75000"/>
                </a:schemeClr>
              </a:solidFill>
              <a:latin typeface="+mn-lt"/>
              <a:cs typeface="+mn-cs"/>
            </a:endParaRPr>
          </a:p>
        </p:txBody>
      </p:sp>
      <p:sp>
        <p:nvSpPr>
          <p:cNvPr id="5" name="1 Başlık"/>
          <p:cNvSpPr txBox="1">
            <a:spLocks/>
          </p:cNvSpPr>
          <p:nvPr/>
        </p:nvSpPr>
        <p:spPr bwMode="auto">
          <a:xfrm>
            <a:off x="225272" y="-24844"/>
            <a:ext cx="8229600"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sv-SE" sz="2400" b="1" dirty="0" smtClean="0">
                <a:solidFill>
                  <a:srgbClr val="00BAD5"/>
                </a:solidFill>
                <a:latin typeface="Calibri" pitchFamily="34" charset="0"/>
                <a:ea typeface="ヒラギノ角ゴ Pro W3" pitchFamily="1" charset="-128"/>
                <a:cs typeface="+mn-cs"/>
              </a:rPr>
              <a:t>KOB</a:t>
            </a:r>
            <a:r>
              <a:rPr lang="tr-TR" sz="2400" b="1" dirty="0" smtClean="0">
                <a:solidFill>
                  <a:srgbClr val="00BAD5"/>
                </a:solidFill>
                <a:latin typeface="Calibri" pitchFamily="34" charset="0"/>
                <a:ea typeface="ヒラギノ角ゴ Pro W3" pitchFamily="1" charset="-128"/>
                <a:cs typeface="+mn-cs"/>
              </a:rPr>
              <a:t>İ</a:t>
            </a:r>
            <a:r>
              <a:rPr lang="sv-SE" sz="2400" b="1" dirty="0" smtClean="0">
                <a:solidFill>
                  <a:srgbClr val="00BAD5"/>
                </a:solidFill>
                <a:latin typeface="Calibri" pitchFamily="34" charset="0"/>
                <a:ea typeface="ヒラギノ角ゴ Pro W3" pitchFamily="1" charset="-128"/>
                <a:cs typeface="+mn-cs"/>
              </a:rPr>
              <a:t> </a:t>
            </a:r>
            <a:r>
              <a:rPr lang="sv-SE" sz="2400" b="1" dirty="0">
                <a:solidFill>
                  <a:srgbClr val="00BAD5"/>
                </a:solidFill>
                <a:latin typeface="Calibri" pitchFamily="34" charset="0"/>
                <a:ea typeface="ヒラギノ角ゴ Pro W3" pitchFamily="1" charset="-128"/>
                <a:cs typeface="+mn-cs"/>
              </a:rPr>
              <a:t>TEKNOYATIRIM DESTEK PROGRAMI</a:t>
            </a:r>
          </a:p>
        </p:txBody>
      </p:sp>
      <p:pic>
        <p:nvPicPr>
          <p:cNvPr id="8" name="Picture 3"/>
          <p:cNvPicPr>
            <a:picLocks noChangeAspect="1" noChangeArrowheads="1"/>
          </p:cNvPicPr>
          <p:nvPr/>
        </p:nvPicPr>
        <p:blipFill>
          <a:blip r:embed="rId3" cstate="print"/>
          <a:srcRect/>
          <a:stretch>
            <a:fillRect/>
          </a:stretch>
        </p:blipFill>
        <p:spPr bwMode="auto">
          <a:xfrm>
            <a:off x="8172400" y="175957"/>
            <a:ext cx="720080" cy="507913"/>
          </a:xfrm>
          <a:prstGeom prst="rect">
            <a:avLst/>
          </a:prstGeom>
          <a:noFill/>
          <a:ln w="9525">
            <a:noFill/>
            <a:miter lim="800000"/>
            <a:headEnd/>
            <a:tailEnd/>
          </a:ln>
        </p:spPr>
      </p:pic>
      <p:sp>
        <p:nvSpPr>
          <p:cNvPr id="10" name="Metin kutusu 9"/>
          <p:cNvSpPr txBox="1"/>
          <p:nvPr/>
        </p:nvSpPr>
        <p:spPr>
          <a:xfrm>
            <a:off x="225272" y="454284"/>
            <a:ext cx="4464496" cy="461665"/>
          </a:xfrm>
          <a:prstGeom prst="rect">
            <a:avLst/>
          </a:prstGeom>
          <a:solidFill>
            <a:schemeClr val="bg1"/>
          </a:solidFill>
        </p:spPr>
        <p:txBody>
          <a:bodyPr wrap="square" rtlCol="0">
            <a:spAutoFit/>
          </a:bodyPr>
          <a:lstStyle/>
          <a:p>
            <a:r>
              <a:rPr lang="tr-TR" sz="2400" b="1" dirty="0">
                <a:solidFill>
                  <a:srgbClr val="F9A91C"/>
                </a:solidFill>
              </a:rPr>
              <a:t>BAŞVURU KOŞULLARI</a:t>
            </a:r>
          </a:p>
        </p:txBody>
      </p:sp>
      <p:graphicFrame>
        <p:nvGraphicFramePr>
          <p:cNvPr id="3" name="Diyagram 2"/>
          <p:cNvGraphicFramePr/>
          <p:nvPr>
            <p:extLst/>
          </p:nvPr>
        </p:nvGraphicFramePr>
        <p:xfrm>
          <a:off x="539552" y="1040036"/>
          <a:ext cx="7941568" cy="5056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Metin kutusu 10"/>
          <p:cNvSpPr txBox="1"/>
          <p:nvPr/>
        </p:nvSpPr>
        <p:spPr>
          <a:xfrm>
            <a:off x="251520" y="6152607"/>
            <a:ext cx="7704856" cy="461665"/>
          </a:xfrm>
          <a:prstGeom prst="rect">
            <a:avLst/>
          </a:prstGeom>
          <a:solidFill>
            <a:schemeClr val="bg1"/>
          </a:solidFill>
        </p:spPr>
        <p:txBody>
          <a:bodyPr wrap="square" rtlCol="0">
            <a:spAutoFit/>
          </a:bodyPr>
          <a:lstStyle/>
          <a:p>
            <a:pPr lvl="0"/>
            <a:r>
              <a:rPr lang="tr-TR" sz="2400" b="1" dirty="0" smtClean="0">
                <a:solidFill>
                  <a:srgbClr val="F9A91C"/>
                </a:solidFill>
              </a:rPr>
              <a:t>teknolojik </a:t>
            </a:r>
            <a:r>
              <a:rPr lang="tr-TR" sz="2400" b="1" dirty="0">
                <a:solidFill>
                  <a:srgbClr val="F9A91C"/>
                </a:solidFill>
              </a:rPr>
              <a:t>ürüne sahip </a:t>
            </a:r>
            <a:r>
              <a:rPr lang="tr-TR" sz="2400" b="1" dirty="0" smtClean="0">
                <a:solidFill>
                  <a:srgbClr val="F9A91C"/>
                </a:solidFill>
              </a:rPr>
              <a:t>veya bu hakları devir alan işletmeler</a:t>
            </a:r>
            <a:endParaRPr lang="tr-TR" sz="2400" b="1" dirty="0">
              <a:solidFill>
                <a:srgbClr val="F9A91C"/>
              </a:solidFill>
            </a:endParaRPr>
          </a:p>
        </p:txBody>
      </p:sp>
    </p:spTree>
    <p:extLst>
      <p:ext uri="{BB962C8B-B14F-4D97-AF65-F5344CB8AC3E}">
        <p14:creationId xmlns:p14="http://schemas.microsoft.com/office/powerpoint/2010/main" val="270947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5"/>
          <p:cNvSpPr>
            <a:spLocks noGrp="1"/>
          </p:cNvSpPr>
          <p:nvPr>
            <p:ph type="sldNum" sz="quarter" idx="12"/>
          </p:nvPr>
        </p:nvSpPr>
        <p:spPr>
          <a:xfrm>
            <a:off x="709613" y="7327974"/>
            <a:ext cx="1071562" cy="569383"/>
          </a:xfrm>
          <a:ln>
            <a:miter lim="800000"/>
            <a:headEnd/>
            <a:tailEnd/>
          </a:ln>
        </p:spPr>
        <p:txBody>
          <a:bodyPr/>
          <a:lstStyle/>
          <a:p>
            <a:pPr>
              <a:defRPr/>
            </a:pPr>
            <a:fld id="{7B46C576-5731-4AF6-8075-F5362250E3FD}" type="slidenum">
              <a:rPr lang="tr-TR" smtClean="0"/>
              <a:pPr>
                <a:defRPr/>
              </a:pPr>
              <a:t>53</a:t>
            </a:fld>
            <a:endParaRPr lang="tr-TR" smtClean="0"/>
          </a:p>
        </p:txBody>
      </p:sp>
      <p:sp>
        <p:nvSpPr>
          <p:cNvPr id="17" name="Slayt Numarası Yer Tutucusu 5"/>
          <p:cNvSpPr txBox="1">
            <a:spLocks/>
          </p:cNvSpPr>
          <p:nvPr/>
        </p:nvSpPr>
        <p:spPr>
          <a:xfrm>
            <a:off x="709613" y="7327974"/>
            <a:ext cx="1071562" cy="569383"/>
          </a:xfrm>
          <a:prstGeom prst="rect">
            <a:avLst/>
          </a:prstGeom>
          <a:noFill/>
          <a:ln>
            <a:miter lim="800000"/>
            <a:headEnd/>
            <a:tailEnd/>
          </a:ln>
        </p:spPr>
        <p:txBody>
          <a:bodyPr anchor="ctr"/>
          <a:lstStyle/>
          <a:p>
            <a:pPr algn="r" fontAlgn="auto">
              <a:spcBef>
                <a:spcPts val="0"/>
              </a:spcBef>
              <a:spcAft>
                <a:spcPts val="0"/>
              </a:spcAft>
              <a:defRPr/>
            </a:pPr>
            <a:fld id="{E3B29AA5-3A34-4A67-9DD6-75C837EE9A54}" type="slidenum">
              <a:rPr lang="tr-TR" sz="1200">
                <a:solidFill>
                  <a:schemeClr val="tx1">
                    <a:tint val="75000"/>
                  </a:schemeClr>
                </a:solidFill>
                <a:latin typeface="+mn-lt"/>
                <a:cs typeface="+mn-cs"/>
              </a:rPr>
              <a:pPr algn="r" fontAlgn="auto">
                <a:spcBef>
                  <a:spcPts val="0"/>
                </a:spcBef>
                <a:spcAft>
                  <a:spcPts val="0"/>
                </a:spcAft>
                <a:defRPr/>
              </a:pPr>
              <a:t>53</a:t>
            </a:fld>
            <a:endParaRPr lang="tr-TR" sz="1200">
              <a:solidFill>
                <a:schemeClr val="tx1">
                  <a:tint val="75000"/>
                </a:schemeClr>
              </a:solidFill>
              <a:latin typeface="+mn-lt"/>
              <a:cs typeface="+mn-cs"/>
            </a:endParaRPr>
          </a:p>
        </p:txBody>
      </p:sp>
      <p:sp>
        <p:nvSpPr>
          <p:cNvPr id="5" name="1 Başlık"/>
          <p:cNvSpPr txBox="1">
            <a:spLocks/>
          </p:cNvSpPr>
          <p:nvPr/>
        </p:nvSpPr>
        <p:spPr bwMode="auto">
          <a:xfrm>
            <a:off x="251520" y="170823"/>
            <a:ext cx="8229600"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sv-SE" sz="2400" b="1" dirty="0" smtClean="0">
                <a:solidFill>
                  <a:srgbClr val="00BAD5"/>
                </a:solidFill>
                <a:latin typeface="Calibri" pitchFamily="34" charset="0"/>
                <a:ea typeface="ヒラギノ角ゴ Pro W3" pitchFamily="1" charset="-128"/>
                <a:cs typeface="+mn-cs"/>
              </a:rPr>
              <a:t>K</a:t>
            </a:r>
            <a:r>
              <a:rPr lang="tr-TR" sz="2400" b="1" dirty="0" smtClean="0">
                <a:solidFill>
                  <a:srgbClr val="00BAD5"/>
                </a:solidFill>
                <a:latin typeface="Calibri" pitchFamily="34" charset="0"/>
                <a:ea typeface="ヒラギノ角ゴ Pro W3" pitchFamily="1" charset="-128"/>
                <a:cs typeface="+mn-cs"/>
              </a:rPr>
              <a:t>OBİ</a:t>
            </a:r>
            <a:r>
              <a:rPr lang="sv-SE" sz="2400" b="1" dirty="0" smtClean="0">
                <a:solidFill>
                  <a:srgbClr val="00BAD5"/>
                </a:solidFill>
                <a:latin typeface="Calibri" pitchFamily="34" charset="0"/>
                <a:ea typeface="ヒラギノ角ゴ Pro W3" pitchFamily="1" charset="-128"/>
                <a:cs typeface="+mn-cs"/>
              </a:rPr>
              <a:t> </a:t>
            </a:r>
            <a:r>
              <a:rPr lang="sv-SE" sz="2400" b="1" dirty="0">
                <a:solidFill>
                  <a:srgbClr val="00BAD5"/>
                </a:solidFill>
                <a:latin typeface="Calibri" pitchFamily="34" charset="0"/>
                <a:ea typeface="ヒラギノ角ゴ Pro W3" pitchFamily="1" charset="-128"/>
                <a:cs typeface="+mn-cs"/>
              </a:rPr>
              <a:t>TEKNOYATIRIM DESTEK PROGRAMI</a:t>
            </a:r>
          </a:p>
        </p:txBody>
      </p:sp>
      <p:pic>
        <p:nvPicPr>
          <p:cNvPr id="8" name="Picture 3"/>
          <p:cNvPicPr>
            <a:picLocks noChangeAspect="1" noChangeArrowheads="1"/>
          </p:cNvPicPr>
          <p:nvPr/>
        </p:nvPicPr>
        <p:blipFill>
          <a:blip r:embed="rId3" cstate="print"/>
          <a:srcRect/>
          <a:stretch>
            <a:fillRect/>
          </a:stretch>
        </p:blipFill>
        <p:spPr bwMode="auto">
          <a:xfrm>
            <a:off x="8172400" y="175957"/>
            <a:ext cx="720080" cy="507913"/>
          </a:xfrm>
          <a:prstGeom prst="rect">
            <a:avLst/>
          </a:prstGeom>
          <a:noFill/>
          <a:ln w="9525">
            <a:noFill/>
            <a:miter lim="800000"/>
            <a:headEnd/>
            <a:tailEnd/>
          </a:ln>
        </p:spPr>
      </p:pic>
      <p:sp>
        <p:nvSpPr>
          <p:cNvPr id="12" name="Text Box 2"/>
          <p:cNvSpPr txBox="1">
            <a:spLocks noChangeArrowheads="1"/>
          </p:cNvSpPr>
          <p:nvPr/>
        </p:nvSpPr>
        <p:spPr bwMode="auto">
          <a:xfrm>
            <a:off x="78592" y="1040036"/>
            <a:ext cx="8813888" cy="1538883"/>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000" b="1" dirty="0" smtClean="0">
                <a:solidFill>
                  <a:srgbClr val="F9A91C"/>
                </a:solidFill>
                <a:latin typeface="Calibri" pitchFamily="34" charset="0"/>
                <a:cs typeface="+mn-cs"/>
              </a:rPr>
              <a:t>YATIRIM PROJESİ </a:t>
            </a:r>
            <a:r>
              <a:rPr lang="it-IT" sz="2000" b="1" dirty="0" smtClean="0">
                <a:solidFill>
                  <a:srgbClr val="F9A91C"/>
                </a:solidFill>
                <a:latin typeface="Calibri" pitchFamily="34" charset="0"/>
                <a:cs typeface="+mn-cs"/>
              </a:rPr>
              <a:t>SÜRESİ</a:t>
            </a:r>
            <a:r>
              <a:rPr lang="tr-TR" sz="2000" b="1" dirty="0" smtClean="0">
                <a:solidFill>
                  <a:srgbClr val="F9A91C"/>
                </a:solidFill>
                <a:latin typeface="Calibri" pitchFamily="34" charset="0"/>
                <a:cs typeface="+mn-cs"/>
              </a:rPr>
              <a:t> </a:t>
            </a:r>
          </a:p>
          <a:p>
            <a:pPr marL="269875">
              <a:buClr>
                <a:srgbClr val="F9A91C"/>
              </a:buClr>
              <a:buSzPct val="125000"/>
              <a:defRPr/>
            </a:pPr>
            <a:endParaRPr lang="tr-TR" sz="2000" b="1" dirty="0">
              <a:solidFill>
                <a:srgbClr val="F9A91C"/>
              </a:solidFill>
              <a:latin typeface="Calibri" pitchFamily="34" charset="0"/>
              <a:cs typeface="+mn-cs"/>
            </a:endParaRPr>
          </a:p>
          <a:p>
            <a:pPr marL="612775" indent="-342900">
              <a:buClr>
                <a:srgbClr val="F9A91C"/>
              </a:buClr>
              <a:buSzPct val="125000"/>
              <a:buFont typeface="Wingdings" panose="05000000000000000000" pitchFamily="2" charset="2"/>
              <a:buChar char="Ø"/>
              <a:defRPr/>
            </a:pPr>
            <a:r>
              <a:rPr lang="tr-TR" sz="2000" dirty="0" smtClean="0">
                <a:latin typeface="Calibri" pitchFamily="34" charset="0"/>
                <a:cs typeface="+mn-cs"/>
              </a:rPr>
              <a:t>Yatırım projesinin süresi en </a:t>
            </a:r>
            <a:r>
              <a:rPr lang="tr-TR" sz="2000" dirty="0">
                <a:latin typeface="Calibri" pitchFamily="34" charset="0"/>
                <a:cs typeface="+mn-cs"/>
              </a:rPr>
              <a:t>çok </a:t>
            </a:r>
            <a:r>
              <a:rPr lang="tr-TR" sz="2000" b="1" dirty="0" smtClean="0">
                <a:solidFill>
                  <a:srgbClr val="FF0000"/>
                </a:solidFill>
                <a:latin typeface="Calibri" pitchFamily="34" charset="0"/>
                <a:cs typeface="+mn-cs"/>
              </a:rPr>
              <a:t>36 ay </a:t>
            </a:r>
            <a:r>
              <a:rPr lang="tr-TR" sz="2000" dirty="0" smtClean="0">
                <a:latin typeface="Calibri" pitchFamily="34" charset="0"/>
                <a:cs typeface="+mn-cs"/>
              </a:rPr>
              <a:t>olup, Kurul </a:t>
            </a:r>
            <a:r>
              <a:rPr lang="tr-TR" sz="2000" dirty="0">
                <a:latin typeface="Calibri" pitchFamily="34" charset="0"/>
                <a:cs typeface="+mn-cs"/>
              </a:rPr>
              <a:t>kararı ile </a:t>
            </a:r>
            <a:r>
              <a:rPr lang="tr-TR" sz="2000" b="1" dirty="0" smtClean="0">
                <a:solidFill>
                  <a:srgbClr val="FF0000"/>
                </a:solidFill>
                <a:latin typeface="Calibri" pitchFamily="34" charset="0"/>
                <a:cs typeface="+mn-cs"/>
              </a:rPr>
              <a:t>6 </a:t>
            </a:r>
            <a:r>
              <a:rPr lang="tr-TR" sz="2000" b="1" dirty="0">
                <a:solidFill>
                  <a:srgbClr val="FF0000"/>
                </a:solidFill>
                <a:latin typeface="Calibri" pitchFamily="34" charset="0"/>
                <a:cs typeface="+mn-cs"/>
              </a:rPr>
              <a:t>aya </a:t>
            </a:r>
            <a:r>
              <a:rPr lang="tr-TR" sz="2000" dirty="0">
                <a:latin typeface="Calibri" pitchFamily="34" charset="0"/>
                <a:cs typeface="+mn-cs"/>
              </a:rPr>
              <a:t>kadar ek süre verilebilir</a:t>
            </a:r>
            <a:r>
              <a:rPr lang="tr-TR" sz="2000" dirty="0" smtClean="0">
                <a:latin typeface="Calibri" pitchFamily="34" charset="0"/>
                <a:cs typeface="+mn-cs"/>
              </a:rPr>
              <a:t>.</a:t>
            </a:r>
          </a:p>
          <a:p>
            <a:pPr marL="612775" indent="-342900">
              <a:buClr>
                <a:srgbClr val="F9A91C"/>
              </a:buClr>
              <a:buSzPct val="125000"/>
              <a:buFont typeface="Wingdings" panose="05000000000000000000" pitchFamily="2" charset="2"/>
              <a:buChar char="Ø"/>
              <a:defRPr/>
            </a:pPr>
            <a:endParaRPr lang="tr-TR" sz="2000" dirty="0" smtClean="0">
              <a:latin typeface="Calibri" pitchFamily="34" charset="0"/>
              <a:cs typeface="+mn-cs"/>
            </a:endParaRPr>
          </a:p>
        </p:txBody>
      </p:sp>
      <p:sp>
        <p:nvSpPr>
          <p:cNvPr id="9" name="Text Box 2"/>
          <p:cNvSpPr txBox="1">
            <a:spLocks noChangeArrowheads="1"/>
          </p:cNvSpPr>
          <p:nvPr/>
        </p:nvSpPr>
        <p:spPr bwMode="auto">
          <a:xfrm>
            <a:off x="284272" y="2817351"/>
            <a:ext cx="8402528" cy="3693319"/>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000" b="1" dirty="0" smtClean="0">
                <a:solidFill>
                  <a:srgbClr val="F9A91C"/>
                </a:solidFill>
                <a:latin typeface="Calibri" pitchFamily="34" charset="0"/>
                <a:cs typeface="+mn-cs"/>
              </a:rPr>
              <a:t>DESTEK ÜST LİMİTİ</a:t>
            </a:r>
          </a:p>
          <a:p>
            <a:pPr marL="269875">
              <a:buClr>
                <a:srgbClr val="F9A91C"/>
              </a:buClr>
              <a:buSzPct val="125000"/>
              <a:defRPr/>
            </a:pPr>
            <a:endParaRPr lang="tr-TR" sz="2000" b="1" dirty="0">
              <a:solidFill>
                <a:srgbClr val="F9A91C"/>
              </a:solidFill>
              <a:latin typeface="Calibri" pitchFamily="34" charset="0"/>
              <a:cs typeface="+mn-cs"/>
            </a:endParaRPr>
          </a:p>
          <a:p>
            <a:pPr marL="612775" indent="-342900" algn="just">
              <a:buClr>
                <a:srgbClr val="F9A91C"/>
              </a:buClr>
              <a:buSzPct val="125000"/>
              <a:buFont typeface="Wingdings" panose="05000000000000000000" pitchFamily="2" charset="2"/>
              <a:buChar char="Ø"/>
              <a:defRPr/>
            </a:pPr>
            <a:r>
              <a:rPr lang="tr-TR" sz="2000" dirty="0" smtClean="0">
                <a:latin typeface="Calibri" pitchFamily="34" charset="0"/>
                <a:cs typeface="+mn-cs"/>
              </a:rPr>
              <a:t>Program </a:t>
            </a:r>
            <a:r>
              <a:rPr lang="tr-TR" sz="2000" dirty="0">
                <a:latin typeface="Calibri" pitchFamily="34" charset="0"/>
                <a:cs typeface="+mn-cs"/>
              </a:rPr>
              <a:t>kapsamında verilecek desteklerin toplam üst limiti </a:t>
            </a:r>
            <a:r>
              <a:rPr lang="tr-TR" sz="2000" b="1" dirty="0" smtClean="0">
                <a:solidFill>
                  <a:srgbClr val="FF0000"/>
                </a:solidFill>
                <a:latin typeface="Calibri" pitchFamily="34" charset="0"/>
                <a:cs typeface="+mn-cs"/>
              </a:rPr>
              <a:t>5.000.000 TL</a:t>
            </a:r>
            <a:r>
              <a:rPr lang="tr-TR" sz="2000" dirty="0" smtClean="0">
                <a:latin typeface="Calibri" pitchFamily="34" charset="0"/>
                <a:cs typeface="+mn-cs"/>
              </a:rPr>
              <a:t>’dir.</a:t>
            </a:r>
          </a:p>
          <a:p>
            <a:pPr marL="612775" indent="-342900">
              <a:buClr>
                <a:srgbClr val="F9A91C"/>
              </a:buClr>
              <a:buSzPct val="125000"/>
              <a:buFont typeface="Wingdings" panose="05000000000000000000" pitchFamily="2" charset="2"/>
              <a:buChar char="Ø"/>
              <a:defRPr/>
            </a:pPr>
            <a:endParaRPr lang="tr-TR" sz="2000" dirty="0" smtClean="0">
              <a:latin typeface="Calibri" pitchFamily="34" charset="0"/>
              <a:cs typeface="+mn-cs"/>
            </a:endParaRPr>
          </a:p>
          <a:p>
            <a:pPr marL="612775" indent="-342900" algn="just">
              <a:buClr>
                <a:srgbClr val="F9A91C"/>
              </a:buClr>
              <a:buSzPct val="125000"/>
              <a:buFont typeface="Wingdings" panose="05000000000000000000" pitchFamily="2" charset="2"/>
              <a:buChar char="Ø"/>
              <a:defRPr/>
            </a:pPr>
            <a:r>
              <a:rPr lang="tr-TR" sz="2000" dirty="0">
                <a:latin typeface="Calibri" pitchFamily="34" charset="0"/>
              </a:rPr>
              <a:t>Başkanlık; Kalkınma Planları, Hükümet Programları ve Yıllık Programlarda belirlenen hedefler ile stratejik dokümanlardaki öncelikler doğrultusunda; bölgesel, </a:t>
            </a:r>
            <a:r>
              <a:rPr lang="tr-TR" sz="2000" dirty="0" err="1">
                <a:latin typeface="Calibri" pitchFamily="34" charset="0"/>
              </a:rPr>
              <a:t>sektörel</a:t>
            </a:r>
            <a:r>
              <a:rPr lang="tr-TR" sz="2000" dirty="0">
                <a:latin typeface="Calibri" pitchFamily="34" charset="0"/>
              </a:rPr>
              <a:t> ve </a:t>
            </a:r>
            <a:r>
              <a:rPr lang="tr-TR" sz="2000" dirty="0" err="1">
                <a:latin typeface="Calibri" pitchFamily="34" charset="0"/>
              </a:rPr>
              <a:t>ölçeksel</a:t>
            </a:r>
            <a:r>
              <a:rPr lang="tr-TR" sz="2000" dirty="0">
                <a:latin typeface="Calibri" pitchFamily="34" charset="0"/>
              </a:rPr>
              <a:t> kriterler ile teknoloji düzeyi ve  özel hedef gruplarını dikkate alarak </a:t>
            </a:r>
            <a:r>
              <a:rPr lang="tr-TR" sz="2000" b="1" dirty="0">
                <a:solidFill>
                  <a:srgbClr val="FF0000"/>
                </a:solidFill>
                <a:latin typeface="Calibri" pitchFamily="34" charset="0"/>
              </a:rPr>
              <a:t>iki</a:t>
            </a:r>
            <a:r>
              <a:rPr lang="tr-TR" sz="2000" dirty="0">
                <a:latin typeface="Calibri" pitchFamily="34" charset="0"/>
              </a:rPr>
              <a:t> katını geçmemek üzere destek üst limitini artırabilir. </a:t>
            </a:r>
          </a:p>
          <a:p>
            <a:pPr marL="612775" indent="-342900" algn="just">
              <a:buClr>
                <a:srgbClr val="F9A91C"/>
              </a:buClr>
              <a:buSzPct val="125000"/>
              <a:buFont typeface="Wingdings" panose="05000000000000000000" pitchFamily="2" charset="2"/>
              <a:buChar char="Ø"/>
              <a:defRPr/>
            </a:pPr>
            <a:endParaRPr lang="tr-TR" sz="2000" dirty="0" smtClean="0">
              <a:latin typeface="Calibri" pitchFamily="34" charset="0"/>
              <a:cs typeface="+mn-cs"/>
            </a:endParaRPr>
          </a:p>
          <a:p>
            <a:pPr marL="612775" indent="-342900">
              <a:buClr>
                <a:srgbClr val="F9A91C"/>
              </a:buClr>
              <a:buSzPct val="125000"/>
              <a:buFont typeface="Wingdings" panose="05000000000000000000" pitchFamily="2" charset="2"/>
              <a:buChar char="Ø"/>
              <a:defRPr/>
            </a:pPr>
            <a:endParaRPr lang="tr-TR" sz="2000" dirty="0">
              <a:latin typeface="Calibri" pitchFamily="34" charset="0"/>
              <a:cs typeface="+mn-cs"/>
            </a:endParaRPr>
          </a:p>
        </p:txBody>
      </p:sp>
    </p:spTree>
    <p:extLst>
      <p:ext uri="{BB962C8B-B14F-4D97-AF65-F5344CB8AC3E}">
        <p14:creationId xmlns:p14="http://schemas.microsoft.com/office/powerpoint/2010/main" val="3697953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bwMode="auto">
          <a:xfrm>
            <a:off x="446856" y="170823"/>
            <a:ext cx="8229600"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sv-SE" sz="2400" b="1" dirty="0" smtClean="0">
                <a:solidFill>
                  <a:srgbClr val="00BAD5"/>
                </a:solidFill>
                <a:latin typeface="Calibri" pitchFamily="34" charset="0"/>
                <a:ea typeface="ヒラギノ角ゴ Pro W3" pitchFamily="1" charset="-128"/>
                <a:cs typeface="+mn-cs"/>
              </a:rPr>
              <a:t>K</a:t>
            </a:r>
            <a:r>
              <a:rPr lang="tr-TR" sz="2400" b="1" dirty="0" smtClean="0">
                <a:solidFill>
                  <a:srgbClr val="00BAD5"/>
                </a:solidFill>
                <a:latin typeface="Calibri" pitchFamily="34" charset="0"/>
                <a:ea typeface="ヒラギノ角ゴ Pro W3" pitchFamily="1" charset="-128"/>
                <a:cs typeface="+mn-cs"/>
              </a:rPr>
              <a:t>OBİ</a:t>
            </a:r>
            <a:r>
              <a:rPr lang="sv-SE" sz="2400" b="1" dirty="0" smtClean="0">
                <a:solidFill>
                  <a:srgbClr val="00BAD5"/>
                </a:solidFill>
                <a:latin typeface="Calibri" pitchFamily="34" charset="0"/>
                <a:ea typeface="ヒラギノ角ゴ Pro W3" pitchFamily="1" charset="-128"/>
                <a:cs typeface="+mn-cs"/>
              </a:rPr>
              <a:t> </a:t>
            </a:r>
            <a:r>
              <a:rPr lang="sv-SE" sz="2400" b="1" dirty="0">
                <a:solidFill>
                  <a:srgbClr val="00BAD5"/>
                </a:solidFill>
                <a:latin typeface="Calibri" pitchFamily="34" charset="0"/>
                <a:ea typeface="ヒラギノ角ゴ Pro W3" pitchFamily="1" charset="-128"/>
                <a:cs typeface="+mn-cs"/>
              </a:rPr>
              <a:t>TEKNOYATIRIM DESTEK PROGRAMI</a:t>
            </a:r>
          </a:p>
        </p:txBody>
      </p:sp>
      <p:pic>
        <p:nvPicPr>
          <p:cNvPr id="8" name="Picture 3"/>
          <p:cNvPicPr>
            <a:picLocks noChangeAspect="1" noChangeArrowheads="1"/>
          </p:cNvPicPr>
          <p:nvPr/>
        </p:nvPicPr>
        <p:blipFill>
          <a:blip r:embed="rId3" cstate="print"/>
          <a:srcRect/>
          <a:stretch>
            <a:fillRect/>
          </a:stretch>
        </p:blipFill>
        <p:spPr bwMode="auto">
          <a:xfrm>
            <a:off x="8172400" y="175957"/>
            <a:ext cx="720080" cy="507913"/>
          </a:xfrm>
          <a:prstGeom prst="rect">
            <a:avLst/>
          </a:prstGeom>
          <a:noFill/>
          <a:ln w="9525">
            <a:noFill/>
            <a:miter lim="800000"/>
            <a:headEnd/>
            <a:tailEnd/>
          </a:ln>
        </p:spPr>
      </p:pic>
      <p:sp>
        <p:nvSpPr>
          <p:cNvPr id="9" name="Text Box 2"/>
          <p:cNvSpPr txBox="1">
            <a:spLocks noChangeArrowheads="1"/>
          </p:cNvSpPr>
          <p:nvPr/>
        </p:nvSpPr>
        <p:spPr bwMode="auto">
          <a:xfrm>
            <a:off x="251520" y="1019125"/>
            <a:ext cx="8402528" cy="1354217"/>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200" b="1" dirty="0" smtClean="0">
                <a:solidFill>
                  <a:srgbClr val="F9A91C"/>
                </a:solidFill>
                <a:latin typeface="Calibri" pitchFamily="34" charset="0"/>
                <a:cs typeface="+mn-cs"/>
              </a:rPr>
              <a:t>DESTEKLENECEK SEKTÖRLER</a:t>
            </a:r>
          </a:p>
          <a:p>
            <a:pPr marL="269875">
              <a:buClr>
                <a:srgbClr val="F9A91C"/>
              </a:buClr>
              <a:buSzPct val="125000"/>
              <a:defRPr/>
            </a:pPr>
            <a:endParaRPr lang="tr-TR" sz="2200" b="1" dirty="0">
              <a:solidFill>
                <a:srgbClr val="F9A91C"/>
              </a:solidFill>
              <a:latin typeface="Calibri" pitchFamily="34" charset="0"/>
              <a:cs typeface="+mn-cs"/>
            </a:endParaRPr>
          </a:p>
          <a:p>
            <a:pPr marL="269875">
              <a:buClr>
                <a:srgbClr val="F9A91C"/>
              </a:buClr>
              <a:buSzPct val="125000"/>
              <a:defRPr/>
            </a:pPr>
            <a:r>
              <a:rPr lang="tr-TR" sz="2200" b="1" dirty="0" smtClean="0">
                <a:solidFill>
                  <a:srgbClr val="006597"/>
                </a:solidFill>
                <a:latin typeface="Calibri" pitchFamily="34" charset="0"/>
                <a:cs typeface="+mn-cs"/>
              </a:rPr>
              <a:t>Orta-Yüksek ve ileri teknoloji sektörlerinde yer alan teknolojik ürünler destek kapsamında</a:t>
            </a:r>
            <a:endParaRPr lang="tr-TR" sz="2200" dirty="0">
              <a:latin typeface="Calibri" pitchFamily="34" charset="0"/>
              <a:cs typeface="+mn-cs"/>
            </a:endParaRPr>
          </a:p>
        </p:txBody>
      </p:sp>
      <p:graphicFrame>
        <p:nvGraphicFramePr>
          <p:cNvPr id="2" name="Tablo 1"/>
          <p:cNvGraphicFramePr>
            <a:graphicFrameLocks noGrp="1"/>
          </p:cNvGraphicFramePr>
          <p:nvPr>
            <p:extLst/>
          </p:nvPr>
        </p:nvGraphicFramePr>
        <p:xfrm>
          <a:off x="395536" y="2552204"/>
          <a:ext cx="4320480" cy="3255645"/>
        </p:xfrm>
        <a:graphic>
          <a:graphicData uri="http://schemas.openxmlformats.org/drawingml/2006/table">
            <a:tbl>
              <a:tblPr firstRow="1">
                <a:tableStyleId>{5C22544A-7EE6-4342-B048-85BDC9FD1C3A}</a:tableStyleId>
              </a:tblPr>
              <a:tblGrid>
                <a:gridCol w="861669"/>
                <a:gridCol w="3458811"/>
              </a:tblGrid>
              <a:tr h="233755">
                <a:tc>
                  <a:txBody>
                    <a:bodyPr/>
                    <a:lstStyle/>
                    <a:p>
                      <a:pPr algn="ctr" fontAlgn="ctr"/>
                      <a:r>
                        <a:rPr lang="tr-TR" sz="1600" u="none" strike="noStrike" dirty="0" smtClean="0">
                          <a:effectLst/>
                        </a:rPr>
                        <a:t>NACE</a:t>
                      </a:r>
                      <a:endParaRPr lang="tr-TR" sz="1600" b="1" i="0" u="none" strike="noStrike" dirty="0">
                        <a:solidFill>
                          <a:srgbClr val="FFFFFF"/>
                        </a:solidFill>
                        <a:effectLst/>
                        <a:latin typeface="Cambria"/>
                      </a:endParaRPr>
                    </a:p>
                  </a:txBody>
                  <a:tcPr marL="9525" marR="9525" marT="9525" marB="0" anchor="ctr"/>
                </a:tc>
                <a:tc>
                  <a:txBody>
                    <a:bodyPr/>
                    <a:lstStyle/>
                    <a:p>
                      <a:pPr algn="ctr" fontAlgn="ctr"/>
                      <a:r>
                        <a:rPr lang="tr-TR" sz="1600" u="none" strike="noStrike" dirty="0" smtClean="0">
                          <a:effectLst/>
                        </a:rPr>
                        <a:t>Yüksek Teknoloji</a:t>
                      </a:r>
                      <a:r>
                        <a:rPr lang="tr-TR" sz="1600" u="none" strike="noStrike" baseline="0" dirty="0" smtClean="0">
                          <a:effectLst/>
                        </a:rPr>
                        <a:t> </a:t>
                      </a:r>
                      <a:r>
                        <a:rPr lang="tr-TR" sz="1600" u="none" strike="noStrike" dirty="0" smtClean="0">
                          <a:effectLst/>
                        </a:rPr>
                        <a:t>Sektör </a:t>
                      </a:r>
                      <a:endParaRPr lang="tr-TR" sz="1600" b="1" i="0" u="none" strike="noStrike" dirty="0">
                        <a:solidFill>
                          <a:srgbClr val="FFFFFF"/>
                        </a:solidFill>
                        <a:effectLst/>
                        <a:latin typeface="Cambria"/>
                      </a:endParaRPr>
                    </a:p>
                  </a:txBody>
                  <a:tcPr marL="9525" marR="9525" marT="9525" marB="0" anchor="ctr"/>
                </a:tc>
              </a:tr>
              <a:tr h="457521">
                <a:tc>
                  <a:txBody>
                    <a:bodyPr/>
                    <a:lstStyle/>
                    <a:p>
                      <a:pPr algn="ctr" fontAlgn="ctr"/>
                      <a:r>
                        <a:rPr lang="tr-TR" sz="1600" u="none" strike="noStrike" dirty="0">
                          <a:effectLst/>
                        </a:rPr>
                        <a:t>21</a:t>
                      </a:r>
                      <a:endParaRPr lang="tr-TR" sz="1600" b="1" i="0" u="none" strike="noStrike" dirty="0">
                        <a:solidFill>
                          <a:srgbClr val="000000"/>
                        </a:solidFill>
                        <a:effectLst/>
                        <a:latin typeface="Cambria"/>
                      </a:endParaRPr>
                    </a:p>
                  </a:txBody>
                  <a:tcPr marL="9525" marR="9525" marT="9525" marB="0" anchor="ctr"/>
                </a:tc>
                <a:tc>
                  <a:txBody>
                    <a:bodyPr/>
                    <a:lstStyle/>
                    <a:p>
                      <a:pPr algn="l" fontAlgn="ctr"/>
                      <a:r>
                        <a:rPr lang="tr-TR" sz="1600" u="none" strike="noStrike" dirty="0">
                          <a:effectLst/>
                        </a:rPr>
                        <a:t>Temel eczacılık ürünlerinin ve eczacılığa ilişkin malzemelerin imalatı</a:t>
                      </a:r>
                      <a:endParaRPr lang="tr-TR" sz="1600" b="1" i="0" u="none" strike="noStrike" dirty="0">
                        <a:solidFill>
                          <a:srgbClr val="000000"/>
                        </a:solidFill>
                        <a:effectLst/>
                        <a:latin typeface="Cambria"/>
                      </a:endParaRPr>
                    </a:p>
                  </a:txBody>
                  <a:tcPr marL="9525" marR="9525" marT="9525" marB="0" anchor="ctr"/>
                </a:tc>
              </a:tr>
              <a:tr h="457521">
                <a:tc>
                  <a:txBody>
                    <a:bodyPr/>
                    <a:lstStyle/>
                    <a:p>
                      <a:pPr algn="ctr" fontAlgn="ctr"/>
                      <a:r>
                        <a:rPr lang="tr-TR" sz="1600" u="none" strike="noStrike" dirty="0">
                          <a:effectLst/>
                        </a:rPr>
                        <a:t>26</a:t>
                      </a:r>
                      <a:endParaRPr lang="tr-TR" sz="1600" b="1" i="0" u="none" strike="noStrike" dirty="0">
                        <a:solidFill>
                          <a:srgbClr val="000000"/>
                        </a:solidFill>
                        <a:effectLst/>
                        <a:latin typeface="Cambria"/>
                      </a:endParaRPr>
                    </a:p>
                  </a:txBody>
                  <a:tcPr marL="9525" marR="9525" marT="9525" marB="0" anchor="ctr"/>
                </a:tc>
                <a:tc>
                  <a:txBody>
                    <a:bodyPr/>
                    <a:lstStyle/>
                    <a:p>
                      <a:pPr algn="l" fontAlgn="ctr"/>
                      <a:r>
                        <a:rPr lang="tr-TR" sz="1600" u="none" strike="noStrike" dirty="0">
                          <a:effectLst/>
                        </a:rPr>
                        <a:t>Bilgisayarların, elektronik ve optik ürünlerin imalatı</a:t>
                      </a:r>
                      <a:endParaRPr lang="tr-TR" sz="1600" b="1" i="0" u="none" strike="noStrike" dirty="0">
                        <a:solidFill>
                          <a:srgbClr val="000000"/>
                        </a:solidFill>
                        <a:effectLst/>
                        <a:latin typeface="Cambria"/>
                      </a:endParaRPr>
                    </a:p>
                  </a:txBody>
                  <a:tcPr marL="9525" marR="9525" marT="9525" marB="0" anchor="ctr"/>
                </a:tc>
              </a:tr>
              <a:tr h="233755">
                <a:tc>
                  <a:txBody>
                    <a:bodyPr/>
                    <a:lstStyle/>
                    <a:p>
                      <a:pPr algn="ctr" fontAlgn="ctr"/>
                      <a:r>
                        <a:rPr lang="tr-TR" sz="1600" u="none" strike="noStrike" dirty="0">
                          <a:effectLst/>
                        </a:rPr>
                        <a:t>30</a:t>
                      </a:r>
                      <a:endParaRPr lang="tr-TR" sz="1600" b="1" i="0" u="none" strike="noStrike" dirty="0">
                        <a:solidFill>
                          <a:srgbClr val="000000"/>
                        </a:solidFill>
                        <a:effectLst/>
                        <a:latin typeface="Cambria"/>
                      </a:endParaRPr>
                    </a:p>
                  </a:txBody>
                  <a:tcPr marL="9525" marR="9525" marT="9525" marB="0" anchor="ctr"/>
                </a:tc>
                <a:tc>
                  <a:txBody>
                    <a:bodyPr/>
                    <a:lstStyle/>
                    <a:p>
                      <a:pPr algn="l" fontAlgn="ctr"/>
                      <a:r>
                        <a:rPr lang="tr-TR" sz="1600" u="none" strike="noStrike">
                          <a:effectLst/>
                        </a:rPr>
                        <a:t>Diğer ulaşım araçlarının imalatı</a:t>
                      </a:r>
                      <a:endParaRPr lang="tr-TR" sz="1600" b="1" i="0" u="none" strike="noStrike">
                        <a:solidFill>
                          <a:srgbClr val="000000"/>
                        </a:solidFill>
                        <a:effectLst/>
                        <a:latin typeface="Cambria"/>
                      </a:endParaRPr>
                    </a:p>
                  </a:txBody>
                  <a:tcPr marL="9525" marR="9525" marT="9525" marB="0" anchor="ctr"/>
                </a:tc>
              </a:tr>
              <a:tr h="233755">
                <a:tc>
                  <a:txBody>
                    <a:bodyPr/>
                    <a:lstStyle/>
                    <a:p>
                      <a:pPr algn="ctr" fontAlgn="ctr"/>
                      <a:r>
                        <a:rPr lang="tr-TR" sz="1600" u="none" strike="noStrike" dirty="0">
                          <a:effectLst/>
                        </a:rPr>
                        <a:t>60</a:t>
                      </a:r>
                      <a:endParaRPr lang="tr-TR" sz="1600" b="1" i="0" u="none" strike="noStrike" dirty="0">
                        <a:solidFill>
                          <a:srgbClr val="000000"/>
                        </a:solidFill>
                        <a:effectLst/>
                        <a:latin typeface="Cambria"/>
                      </a:endParaRPr>
                    </a:p>
                  </a:txBody>
                  <a:tcPr marL="9525" marR="9525" marT="9525" marB="0" anchor="ctr"/>
                </a:tc>
                <a:tc>
                  <a:txBody>
                    <a:bodyPr/>
                    <a:lstStyle/>
                    <a:p>
                      <a:pPr algn="l" fontAlgn="ctr"/>
                      <a:r>
                        <a:rPr lang="tr-TR" sz="1600" u="none" strike="noStrike">
                          <a:effectLst/>
                        </a:rPr>
                        <a:t>Programcılık ve yayıncılık faaliyetleri</a:t>
                      </a:r>
                      <a:endParaRPr lang="tr-TR" sz="1600" b="1" i="0" u="none" strike="noStrike">
                        <a:solidFill>
                          <a:srgbClr val="000000"/>
                        </a:solidFill>
                        <a:effectLst/>
                        <a:latin typeface="Cambria"/>
                      </a:endParaRPr>
                    </a:p>
                  </a:txBody>
                  <a:tcPr marL="9525" marR="9525" marT="9525" marB="0" anchor="ctr"/>
                </a:tc>
              </a:tr>
              <a:tr h="233755">
                <a:tc>
                  <a:txBody>
                    <a:bodyPr/>
                    <a:lstStyle/>
                    <a:p>
                      <a:pPr algn="ctr" fontAlgn="ctr"/>
                      <a:r>
                        <a:rPr lang="tr-TR" sz="1600" u="none" strike="noStrike" dirty="0">
                          <a:effectLst/>
                        </a:rPr>
                        <a:t>61</a:t>
                      </a:r>
                      <a:endParaRPr lang="tr-TR" sz="1600" b="1" i="0" u="none" strike="noStrike" dirty="0">
                        <a:solidFill>
                          <a:srgbClr val="000000"/>
                        </a:solidFill>
                        <a:effectLst/>
                        <a:latin typeface="Cambria"/>
                      </a:endParaRPr>
                    </a:p>
                  </a:txBody>
                  <a:tcPr marL="9525" marR="9525" marT="9525" marB="0" anchor="ctr"/>
                </a:tc>
                <a:tc>
                  <a:txBody>
                    <a:bodyPr/>
                    <a:lstStyle/>
                    <a:p>
                      <a:pPr algn="l" fontAlgn="ctr"/>
                      <a:r>
                        <a:rPr lang="tr-TR" sz="1600" u="none" strike="noStrike">
                          <a:effectLst/>
                        </a:rPr>
                        <a:t>Telekomünikasyon</a:t>
                      </a:r>
                      <a:endParaRPr lang="tr-TR" sz="1600" b="1" i="0" u="none" strike="noStrike">
                        <a:solidFill>
                          <a:srgbClr val="000000"/>
                        </a:solidFill>
                        <a:effectLst/>
                        <a:latin typeface="Cambria"/>
                      </a:endParaRPr>
                    </a:p>
                  </a:txBody>
                  <a:tcPr marL="9525" marR="9525" marT="9525" marB="0" anchor="ctr"/>
                </a:tc>
              </a:tr>
              <a:tr h="457521">
                <a:tc>
                  <a:txBody>
                    <a:bodyPr/>
                    <a:lstStyle/>
                    <a:p>
                      <a:pPr algn="ctr" fontAlgn="ctr"/>
                      <a:r>
                        <a:rPr lang="tr-TR" sz="1600" u="none" strike="noStrike" dirty="0">
                          <a:effectLst/>
                        </a:rPr>
                        <a:t>62</a:t>
                      </a:r>
                      <a:endParaRPr lang="tr-TR" sz="1600" b="1" i="0" u="none" strike="noStrike" dirty="0">
                        <a:solidFill>
                          <a:srgbClr val="000000"/>
                        </a:solidFill>
                        <a:effectLst/>
                        <a:latin typeface="Cambria"/>
                      </a:endParaRPr>
                    </a:p>
                  </a:txBody>
                  <a:tcPr marL="9525" marR="9525" marT="9525" marB="0" anchor="ctr"/>
                </a:tc>
                <a:tc>
                  <a:txBody>
                    <a:bodyPr/>
                    <a:lstStyle/>
                    <a:p>
                      <a:pPr algn="l" fontAlgn="ctr"/>
                      <a:r>
                        <a:rPr lang="tr-TR" sz="1600" u="none" strike="noStrike" dirty="0">
                          <a:effectLst/>
                        </a:rPr>
                        <a:t>Bilgisayar programlama, danışmanlık ve ilgili faaliyetler</a:t>
                      </a:r>
                      <a:endParaRPr lang="tr-TR" sz="1600" b="1" i="0" u="none" strike="noStrike" dirty="0">
                        <a:solidFill>
                          <a:srgbClr val="000000"/>
                        </a:solidFill>
                        <a:effectLst/>
                        <a:latin typeface="Cambria"/>
                      </a:endParaRPr>
                    </a:p>
                  </a:txBody>
                  <a:tcPr marL="9525" marR="9525" marT="9525" marB="0" anchor="ctr"/>
                </a:tc>
              </a:tr>
              <a:tr h="233755">
                <a:tc>
                  <a:txBody>
                    <a:bodyPr/>
                    <a:lstStyle/>
                    <a:p>
                      <a:pPr algn="ctr" fontAlgn="ctr"/>
                      <a:r>
                        <a:rPr lang="tr-TR" sz="1600" u="none" strike="noStrike" dirty="0">
                          <a:effectLst/>
                        </a:rPr>
                        <a:t>63</a:t>
                      </a:r>
                      <a:endParaRPr lang="tr-TR" sz="1600" b="1" i="0" u="none" strike="noStrike" dirty="0">
                        <a:solidFill>
                          <a:srgbClr val="000000"/>
                        </a:solidFill>
                        <a:effectLst/>
                        <a:latin typeface="Cambria"/>
                      </a:endParaRPr>
                    </a:p>
                  </a:txBody>
                  <a:tcPr marL="9525" marR="9525" marT="9525" marB="0" anchor="ctr"/>
                </a:tc>
                <a:tc>
                  <a:txBody>
                    <a:bodyPr/>
                    <a:lstStyle/>
                    <a:p>
                      <a:pPr algn="l" fontAlgn="ctr"/>
                      <a:r>
                        <a:rPr lang="tr-TR" sz="1600" u="none" strike="noStrike">
                          <a:effectLst/>
                        </a:rPr>
                        <a:t>Bilgi hizmet faaliyetleri</a:t>
                      </a:r>
                      <a:endParaRPr lang="tr-TR" sz="1600" b="1" i="0" u="none" strike="noStrike">
                        <a:solidFill>
                          <a:srgbClr val="000000"/>
                        </a:solidFill>
                        <a:effectLst/>
                        <a:latin typeface="Cambria"/>
                      </a:endParaRPr>
                    </a:p>
                  </a:txBody>
                  <a:tcPr marL="9525" marR="9525" marT="9525" marB="0" anchor="ctr"/>
                </a:tc>
              </a:tr>
              <a:tr h="233755">
                <a:tc>
                  <a:txBody>
                    <a:bodyPr/>
                    <a:lstStyle/>
                    <a:p>
                      <a:pPr algn="ctr" fontAlgn="ctr"/>
                      <a:r>
                        <a:rPr lang="tr-TR" sz="1600" u="none" strike="noStrike" dirty="0">
                          <a:effectLst/>
                        </a:rPr>
                        <a:t>72</a:t>
                      </a:r>
                      <a:endParaRPr lang="tr-TR" sz="1600" b="1" i="0" u="none" strike="noStrike" dirty="0">
                        <a:solidFill>
                          <a:srgbClr val="000000"/>
                        </a:solidFill>
                        <a:effectLst/>
                        <a:latin typeface="Cambria"/>
                      </a:endParaRPr>
                    </a:p>
                  </a:txBody>
                  <a:tcPr marL="9525" marR="9525" marT="9525" marB="0" anchor="ctr"/>
                </a:tc>
                <a:tc>
                  <a:txBody>
                    <a:bodyPr/>
                    <a:lstStyle/>
                    <a:p>
                      <a:pPr algn="l" fontAlgn="ctr"/>
                      <a:r>
                        <a:rPr lang="tr-TR" sz="1600" u="none" strike="noStrike" dirty="0">
                          <a:effectLst/>
                        </a:rPr>
                        <a:t>Bilimsel araştırma ve geliştirme faaliyetleri</a:t>
                      </a:r>
                      <a:endParaRPr lang="tr-TR" sz="1600" b="1" i="0" u="none" strike="noStrike" dirty="0">
                        <a:solidFill>
                          <a:srgbClr val="000000"/>
                        </a:solidFill>
                        <a:effectLst/>
                        <a:latin typeface="Cambria"/>
                      </a:endParaRPr>
                    </a:p>
                  </a:txBody>
                  <a:tcPr marL="9525" marR="9525" marT="9525" marB="0" anchor="ctr"/>
                </a:tc>
              </a:tr>
            </a:tbl>
          </a:graphicData>
        </a:graphic>
      </p:graphicFrame>
      <p:graphicFrame>
        <p:nvGraphicFramePr>
          <p:cNvPr id="3" name="Tablo 2"/>
          <p:cNvGraphicFramePr>
            <a:graphicFrameLocks noGrp="1"/>
          </p:cNvGraphicFramePr>
          <p:nvPr>
            <p:extLst/>
          </p:nvPr>
        </p:nvGraphicFramePr>
        <p:xfrm>
          <a:off x="4932040" y="2552204"/>
          <a:ext cx="3960440" cy="3344573"/>
        </p:xfrm>
        <a:graphic>
          <a:graphicData uri="http://schemas.openxmlformats.org/drawingml/2006/table">
            <a:tbl>
              <a:tblPr firstRow="1">
                <a:tableStyleId>{5C22544A-7EE6-4342-B048-85BDC9FD1C3A}</a:tableStyleId>
              </a:tblPr>
              <a:tblGrid>
                <a:gridCol w="789860"/>
                <a:gridCol w="3170580"/>
              </a:tblGrid>
              <a:tr h="318926">
                <a:tc>
                  <a:txBody>
                    <a:bodyPr/>
                    <a:lstStyle/>
                    <a:p>
                      <a:pPr algn="ctr" fontAlgn="ctr"/>
                      <a:r>
                        <a:rPr lang="tr-TR" sz="1600" u="none" strike="noStrike" dirty="0" smtClean="0">
                          <a:effectLst/>
                        </a:rPr>
                        <a:t>NACE</a:t>
                      </a:r>
                      <a:endParaRPr lang="tr-TR" sz="1600" b="1" i="0" u="none" strike="noStrike" dirty="0">
                        <a:solidFill>
                          <a:srgbClr val="FFFFFF"/>
                        </a:solidFill>
                        <a:effectLst/>
                        <a:latin typeface="Cambria"/>
                      </a:endParaRPr>
                    </a:p>
                  </a:txBody>
                  <a:tcPr marL="9525" marR="9525" marT="9525" marB="0" anchor="ctr"/>
                </a:tc>
                <a:tc>
                  <a:txBody>
                    <a:bodyPr/>
                    <a:lstStyle/>
                    <a:p>
                      <a:pPr algn="ctr" fontAlgn="ctr"/>
                      <a:r>
                        <a:rPr lang="tr-TR" sz="1600" u="none" strike="noStrike" dirty="0" smtClean="0">
                          <a:effectLst/>
                        </a:rPr>
                        <a:t>Orta-Yüksek</a:t>
                      </a:r>
                      <a:r>
                        <a:rPr lang="tr-TR" sz="1600" u="none" strike="noStrike" baseline="0" dirty="0" smtClean="0">
                          <a:effectLst/>
                        </a:rPr>
                        <a:t> Teknoloji </a:t>
                      </a:r>
                      <a:endParaRPr lang="tr-TR" sz="1600" b="1" i="0" u="none" strike="noStrike" dirty="0">
                        <a:solidFill>
                          <a:srgbClr val="FFFFFF"/>
                        </a:solidFill>
                        <a:effectLst/>
                        <a:latin typeface="Cambria"/>
                      </a:endParaRPr>
                    </a:p>
                  </a:txBody>
                  <a:tcPr marL="9525" marR="9525" marT="9525" marB="0" anchor="ctr"/>
                </a:tc>
              </a:tr>
              <a:tr h="318926">
                <a:tc>
                  <a:txBody>
                    <a:bodyPr/>
                    <a:lstStyle/>
                    <a:p>
                      <a:pPr algn="ctr" fontAlgn="ctr"/>
                      <a:r>
                        <a:rPr lang="tr-TR" sz="1600" u="none" strike="noStrike" dirty="0">
                          <a:effectLst/>
                        </a:rPr>
                        <a:t>20</a:t>
                      </a:r>
                      <a:endParaRPr lang="tr-TR" sz="1600" b="1" i="0" u="none" strike="noStrike" dirty="0">
                        <a:solidFill>
                          <a:srgbClr val="000000"/>
                        </a:solidFill>
                        <a:effectLst/>
                        <a:latin typeface="Cambria"/>
                      </a:endParaRPr>
                    </a:p>
                  </a:txBody>
                  <a:tcPr marL="9525" marR="9525" marT="9525" marB="0" anchor="ctr"/>
                </a:tc>
                <a:tc>
                  <a:txBody>
                    <a:bodyPr/>
                    <a:lstStyle/>
                    <a:p>
                      <a:pPr algn="l" fontAlgn="ctr"/>
                      <a:r>
                        <a:rPr lang="tr-TR" sz="1600" u="none" strike="noStrike" dirty="0">
                          <a:effectLst/>
                        </a:rPr>
                        <a:t>Kimyasalların ve kimyasal ürünlerin imalatı</a:t>
                      </a:r>
                      <a:endParaRPr lang="tr-TR" sz="1600" b="1" i="0" u="none" strike="noStrike" dirty="0">
                        <a:solidFill>
                          <a:srgbClr val="000000"/>
                        </a:solidFill>
                        <a:effectLst/>
                        <a:latin typeface="Cambria"/>
                      </a:endParaRPr>
                    </a:p>
                  </a:txBody>
                  <a:tcPr marL="9525" marR="9525" marT="9525" marB="0" anchor="ctr"/>
                </a:tc>
              </a:tr>
              <a:tr h="353190">
                <a:tc>
                  <a:txBody>
                    <a:bodyPr/>
                    <a:lstStyle/>
                    <a:p>
                      <a:pPr algn="ctr" fontAlgn="ctr"/>
                      <a:r>
                        <a:rPr lang="tr-TR" sz="1600" u="none" strike="noStrike">
                          <a:effectLst/>
                        </a:rPr>
                        <a:t>25</a:t>
                      </a:r>
                      <a:endParaRPr lang="tr-TR" sz="1600" b="1" i="0" u="none" strike="noStrike">
                        <a:solidFill>
                          <a:srgbClr val="000000"/>
                        </a:solidFill>
                        <a:effectLst/>
                        <a:latin typeface="Cambria"/>
                      </a:endParaRPr>
                    </a:p>
                  </a:txBody>
                  <a:tcPr marL="9525" marR="9525" marT="9525" marB="0" anchor="ctr"/>
                </a:tc>
                <a:tc>
                  <a:txBody>
                    <a:bodyPr/>
                    <a:lstStyle/>
                    <a:p>
                      <a:pPr algn="l" fontAlgn="ctr"/>
                      <a:r>
                        <a:rPr lang="tr-TR" sz="1600" u="none" strike="noStrike" dirty="0">
                          <a:effectLst/>
                        </a:rPr>
                        <a:t>Fabrikasyon metal ürünleri imalatı (makine ve teçhizat hariç)</a:t>
                      </a:r>
                      <a:endParaRPr lang="tr-TR" sz="1600" b="1" i="0" u="none" strike="noStrike" dirty="0">
                        <a:solidFill>
                          <a:srgbClr val="000000"/>
                        </a:solidFill>
                        <a:effectLst/>
                        <a:latin typeface="Cambria"/>
                      </a:endParaRPr>
                    </a:p>
                  </a:txBody>
                  <a:tcPr marL="9525" marR="9525" marT="9525" marB="0" anchor="ctr"/>
                </a:tc>
              </a:tr>
              <a:tr h="318926">
                <a:tc>
                  <a:txBody>
                    <a:bodyPr/>
                    <a:lstStyle/>
                    <a:p>
                      <a:pPr algn="ctr" fontAlgn="ctr"/>
                      <a:r>
                        <a:rPr lang="tr-TR" sz="1600" u="none" strike="noStrike" dirty="0">
                          <a:effectLst/>
                        </a:rPr>
                        <a:t>27</a:t>
                      </a:r>
                      <a:endParaRPr lang="tr-TR" sz="1600" b="1" i="0" u="none" strike="noStrike" dirty="0">
                        <a:solidFill>
                          <a:srgbClr val="000000"/>
                        </a:solidFill>
                        <a:effectLst/>
                        <a:latin typeface="Cambria"/>
                      </a:endParaRPr>
                    </a:p>
                  </a:txBody>
                  <a:tcPr marL="9525" marR="9525" marT="9525" marB="0" anchor="ctr"/>
                </a:tc>
                <a:tc>
                  <a:txBody>
                    <a:bodyPr/>
                    <a:lstStyle/>
                    <a:p>
                      <a:pPr algn="l" fontAlgn="ctr"/>
                      <a:r>
                        <a:rPr lang="tr-TR" sz="1600" u="none" strike="noStrike" dirty="0">
                          <a:effectLst/>
                        </a:rPr>
                        <a:t>Elektrikli teçhizat imalatı</a:t>
                      </a:r>
                      <a:endParaRPr lang="tr-TR" sz="1600" b="1" i="0" u="none" strike="noStrike" dirty="0">
                        <a:solidFill>
                          <a:srgbClr val="000000"/>
                        </a:solidFill>
                        <a:effectLst/>
                        <a:latin typeface="Cambria"/>
                      </a:endParaRPr>
                    </a:p>
                  </a:txBody>
                  <a:tcPr marL="9525" marR="9525" marT="9525" marB="0" anchor="ctr"/>
                </a:tc>
              </a:tr>
              <a:tr h="318926">
                <a:tc>
                  <a:txBody>
                    <a:bodyPr/>
                    <a:lstStyle/>
                    <a:p>
                      <a:pPr algn="ctr" fontAlgn="ctr"/>
                      <a:r>
                        <a:rPr lang="tr-TR" sz="1600" u="none" strike="noStrike">
                          <a:effectLst/>
                        </a:rPr>
                        <a:t>28</a:t>
                      </a:r>
                      <a:endParaRPr lang="tr-TR" sz="1600" b="1" i="0" u="none" strike="noStrike">
                        <a:solidFill>
                          <a:srgbClr val="000000"/>
                        </a:solidFill>
                        <a:effectLst/>
                        <a:latin typeface="Cambria"/>
                      </a:endParaRPr>
                    </a:p>
                  </a:txBody>
                  <a:tcPr marL="9525" marR="9525" marT="9525" marB="0" anchor="ctr"/>
                </a:tc>
                <a:tc>
                  <a:txBody>
                    <a:bodyPr/>
                    <a:lstStyle/>
                    <a:p>
                      <a:pPr algn="l" fontAlgn="ctr"/>
                      <a:r>
                        <a:rPr lang="tr-TR" sz="1600" u="none" strike="noStrike" dirty="0">
                          <a:effectLst/>
                        </a:rPr>
                        <a:t>Başka yerde sınıflandırılmamış makine ve ekipman imalatı</a:t>
                      </a:r>
                      <a:endParaRPr lang="tr-TR" sz="1600" b="1" i="0" u="none" strike="noStrike" dirty="0">
                        <a:solidFill>
                          <a:srgbClr val="000000"/>
                        </a:solidFill>
                        <a:effectLst/>
                        <a:latin typeface="Cambria"/>
                      </a:endParaRPr>
                    </a:p>
                  </a:txBody>
                  <a:tcPr marL="9525" marR="9525" marT="9525" marB="0" anchor="ctr"/>
                </a:tc>
              </a:tr>
              <a:tr h="577254">
                <a:tc>
                  <a:txBody>
                    <a:bodyPr/>
                    <a:lstStyle/>
                    <a:p>
                      <a:pPr algn="ctr" fontAlgn="ctr"/>
                      <a:r>
                        <a:rPr lang="tr-TR" sz="1600" u="none" strike="noStrike">
                          <a:effectLst/>
                        </a:rPr>
                        <a:t>29</a:t>
                      </a:r>
                      <a:endParaRPr lang="tr-TR" sz="1600" b="1" i="0" u="none" strike="noStrike">
                        <a:solidFill>
                          <a:srgbClr val="000000"/>
                        </a:solidFill>
                        <a:effectLst/>
                        <a:latin typeface="Cambria"/>
                      </a:endParaRPr>
                    </a:p>
                  </a:txBody>
                  <a:tcPr marL="9525" marR="9525" marT="9525" marB="0" anchor="ctr"/>
                </a:tc>
                <a:tc>
                  <a:txBody>
                    <a:bodyPr/>
                    <a:lstStyle/>
                    <a:p>
                      <a:pPr algn="l" fontAlgn="ctr"/>
                      <a:r>
                        <a:rPr lang="tr-TR" sz="1600" u="none" strike="noStrike" dirty="0">
                          <a:effectLst/>
                        </a:rPr>
                        <a:t>Motorlu kara taşıtı, treyler (römork) ve yarı treyler (yarı römork) imalatı</a:t>
                      </a:r>
                      <a:endParaRPr lang="tr-TR" sz="1600" b="1" i="0" u="none" strike="noStrike" dirty="0">
                        <a:solidFill>
                          <a:srgbClr val="000000"/>
                        </a:solidFill>
                        <a:effectLst/>
                        <a:latin typeface="Cambria"/>
                      </a:endParaRPr>
                    </a:p>
                  </a:txBody>
                  <a:tcPr marL="9525" marR="9525" marT="9525" marB="0" anchor="ctr"/>
                </a:tc>
              </a:tr>
              <a:tr h="318926">
                <a:tc>
                  <a:txBody>
                    <a:bodyPr/>
                    <a:lstStyle/>
                    <a:p>
                      <a:pPr algn="ctr" fontAlgn="ctr"/>
                      <a:r>
                        <a:rPr lang="tr-TR" sz="1600" u="none" strike="noStrike">
                          <a:effectLst/>
                        </a:rPr>
                        <a:t>30</a:t>
                      </a:r>
                      <a:endParaRPr lang="tr-TR" sz="1600" b="1" i="0" u="none" strike="noStrike">
                        <a:solidFill>
                          <a:srgbClr val="000000"/>
                        </a:solidFill>
                        <a:effectLst/>
                        <a:latin typeface="Cambria"/>
                      </a:endParaRPr>
                    </a:p>
                  </a:txBody>
                  <a:tcPr marL="9525" marR="9525" marT="9525" marB="0" anchor="ctr"/>
                </a:tc>
                <a:tc>
                  <a:txBody>
                    <a:bodyPr/>
                    <a:lstStyle/>
                    <a:p>
                      <a:pPr algn="l" fontAlgn="ctr"/>
                      <a:r>
                        <a:rPr lang="tr-TR" sz="1600" u="none" strike="noStrike" dirty="0">
                          <a:effectLst/>
                        </a:rPr>
                        <a:t>Diğer ulaşım araçlarının imalatı</a:t>
                      </a:r>
                      <a:endParaRPr lang="tr-TR" sz="1600" b="1" i="0" u="none" strike="noStrike" dirty="0">
                        <a:solidFill>
                          <a:srgbClr val="000000"/>
                        </a:solidFill>
                        <a:effectLst/>
                        <a:latin typeface="Cambria"/>
                      </a:endParaRPr>
                    </a:p>
                  </a:txBody>
                  <a:tcPr marL="9525" marR="9525" marT="9525" marB="0" anchor="ctr"/>
                </a:tc>
              </a:tr>
              <a:tr h="318926">
                <a:tc>
                  <a:txBody>
                    <a:bodyPr/>
                    <a:lstStyle/>
                    <a:p>
                      <a:pPr algn="ctr" fontAlgn="ctr"/>
                      <a:r>
                        <a:rPr lang="tr-TR" sz="1600" u="none" strike="noStrike">
                          <a:effectLst/>
                        </a:rPr>
                        <a:t>32</a:t>
                      </a:r>
                      <a:endParaRPr lang="tr-TR" sz="1600" b="1" i="0" u="none" strike="noStrike">
                        <a:solidFill>
                          <a:srgbClr val="000000"/>
                        </a:solidFill>
                        <a:effectLst/>
                        <a:latin typeface="Cambria"/>
                      </a:endParaRPr>
                    </a:p>
                  </a:txBody>
                  <a:tcPr marL="9525" marR="9525" marT="9525" marB="0" anchor="ctr"/>
                </a:tc>
                <a:tc>
                  <a:txBody>
                    <a:bodyPr/>
                    <a:lstStyle/>
                    <a:p>
                      <a:pPr algn="l" fontAlgn="ctr"/>
                      <a:r>
                        <a:rPr lang="tr-TR" sz="1600" u="none" strike="noStrike" dirty="0">
                          <a:effectLst/>
                        </a:rPr>
                        <a:t>Diğer imalatlar</a:t>
                      </a:r>
                      <a:endParaRPr lang="tr-TR" sz="1600" b="1" i="0" u="none" strike="noStrike" dirty="0">
                        <a:solidFill>
                          <a:srgbClr val="000000"/>
                        </a:solidFill>
                        <a:effectLst/>
                        <a:latin typeface="Cambria"/>
                      </a:endParaRPr>
                    </a:p>
                  </a:txBody>
                  <a:tcPr marL="9525" marR="9525" marT="9525" marB="0" anchor="ctr"/>
                </a:tc>
              </a:tr>
            </a:tbl>
          </a:graphicData>
        </a:graphic>
      </p:graphicFrame>
    </p:spTree>
    <p:extLst>
      <p:ext uri="{BB962C8B-B14F-4D97-AF65-F5344CB8AC3E}">
        <p14:creationId xmlns:p14="http://schemas.microsoft.com/office/powerpoint/2010/main" val="385640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5"/>
          <p:cNvSpPr>
            <a:spLocks noGrp="1"/>
          </p:cNvSpPr>
          <p:nvPr>
            <p:ph type="sldNum" sz="quarter" idx="12"/>
          </p:nvPr>
        </p:nvSpPr>
        <p:spPr>
          <a:xfrm>
            <a:off x="709613" y="7327974"/>
            <a:ext cx="1071562" cy="569383"/>
          </a:xfrm>
          <a:ln>
            <a:miter lim="800000"/>
            <a:headEnd/>
            <a:tailEnd/>
          </a:ln>
        </p:spPr>
        <p:txBody>
          <a:bodyPr/>
          <a:lstStyle/>
          <a:p>
            <a:pPr>
              <a:defRPr/>
            </a:pPr>
            <a:fld id="{7B46C576-5731-4AF6-8075-F5362250E3FD}" type="slidenum">
              <a:rPr lang="tr-TR" smtClean="0"/>
              <a:pPr>
                <a:defRPr/>
              </a:pPr>
              <a:t>55</a:t>
            </a:fld>
            <a:endParaRPr lang="tr-TR" smtClean="0"/>
          </a:p>
        </p:txBody>
      </p:sp>
      <p:sp>
        <p:nvSpPr>
          <p:cNvPr id="17" name="Slayt Numarası Yer Tutucusu 5"/>
          <p:cNvSpPr txBox="1">
            <a:spLocks/>
          </p:cNvSpPr>
          <p:nvPr/>
        </p:nvSpPr>
        <p:spPr>
          <a:xfrm>
            <a:off x="709613" y="7327974"/>
            <a:ext cx="1071562" cy="569383"/>
          </a:xfrm>
          <a:prstGeom prst="rect">
            <a:avLst/>
          </a:prstGeom>
          <a:noFill/>
          <a:ln>
            <a:miter lim="800000"/>
            <a:headEnd/>
            <a:tailEnd/>
          </a:ln>
        </p:spPr>
        <p:txBody>
          <a:bodyPr anchor="ctr"/>
          <a:lstStyle/>
          <a:p>
            <a:pPr algn="r" fontAlgn="auto">
              <a:spcBef>
                <a:spcPts val="0"/>
              </a:spcBef>
              <a:spcAft>
                <a:spcPts val="0"/>
              </a:spcAft>
              <a:defRPr/>
            </a:pPr>
            <a:fld id="{E3B29AA5-3A34-4A67-9DD6-75C837EE9A54}" type="slidenum">
              <a:rPr lang="tr-TR" sz="1200">
                <a:solidFill>
                  <a:schemeClr val="tx1">
                    <a:tint val="75000"/>
                  </a:schemeClr>
                </a:solidFill>
                <a:latin typeface="+mn-lt"/>
                <a:cs typeface="+mn-cs"/>
              </a:rPr>
              <a:pPr algn="r" fontAlgn="auto">
                <a:spcBef>
                  <a:spcPts val="0"/>
                </a:spcBef>
                <a:spcAft>
                  <a:spcPts val="0"/>
                </a:spcAft>
                <a:defRPr/>
              </a:pPr>
              <a:t>55</a:t>
            </a:fld>
            <a:endParaRPr lang="tr-TR" sz="1200">
              <a:solidFill>
                <a:schemeClr val="tx1">
                  <a:tint val="75000"/>
                </a:schemeClr>
              </a:solidFill>
              <a:latin typeface="+mn-lt"/>
              <a:cs typeface="+mn-cs"/>
            </a:endParaRPr>
          </a:p>
        </p:txBody>
      </p:sp>
      <p:sp>
        <p:nvSpPr>
          <p:cNvPr id="5" name="1 Başlık"/>
          <p:cNvSpPr txBox="1">
            <a:spLocks/>
          </p:cNvSpPr>
          <p:nvPr/>
        </p:nvSpPr>
        <p:spPr bwMode="auto">
          <a:xfrm>
            <a:off x="112480" y="-186645"/>
            <a:ext cx="8229600"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sv-SE" sz="2400" b="1" dirty="0" smtClean="0">
                <a:solidFill>
                  <a:srgbClr val="00BAD5"/>
                </a:solidFill>
                <a:latin typeface="Calibri" pitchFamily="34" charset="0"/>
                <a:ea typeface="ヒラギノ角ゴ Pro W3" pitchFamily="1" charset="-128"/>
                <a:cs typeface="+mn-cs"/>
              </a:rPr>
              <a:t>KOB</a:t>
            </a:r>
            <a:r>
              <a:rPr lang="tr-TR" sz="2400" b="1" dirty="0" smtClean="0">
                <a:solidFill>
                  <a:srgbClr val="00BAD5"/>
                </a:solidFill>
                <a:latin typeface="Calibri" pitchFamily="34" charset="0"/>
                <a:ea typeface="ヒラギノ角ゴ Pro W3" pitchFamily="1" charset="-128"/>
                <a:cs typeface="+mn-cs"/>
              </a:rPr>
              <a:t>İ</a:t>
            </a:r>
            <a:r>
              <a:rPr lang="sv-SE" sz="2400" b="1" dirty="0" smtClean="0">
                <a:solidFill>
                  <a:srgbClr val="00BAD5"/>
                </a:solidFill>
                <a:latin typeface="Calibri" pitchFamily="34" charset="0"/>
                <a:ea typeface="ヒラギノ角ゴ Pro W3" pitchFamily="1" charset="-128"/>
                <a:cs typeface="+mn-cs"/>
              </a:rPr>
              <a:t> </a:t>
            </a:r>
            <a:r>
              <a:rPr lang="sv-SE" sz="2400" b="1" dirty="0">
                <a:solidFill>
                  <a:srgbClr val="00BAD5"/>
                </a:solidFill>
                <a:latin typeface="Calibri" pitchFamily="34" charset="0"/>
                <a:ea typeface="ヒラギノ角ゴ Pro W3" pitchFamily="1" charset="-128"/>
                <a:cs typeface="+mn-cs"/>
              </a:rPr>
              <a:t>TEKNOYATIRIM DESTEK PROGRAMI</a:t>
            </a:r>
          </a:p>
        </p:txBody>
      </p:sp>
      <p:pic>
        <p:nvPicPr>
          <p:cNvPr id="8" name="Picture 3"/>
          <p:cNvPicPr>
            <a:picLocks noChangeAspect="1" noChangeArrowheads="1"/>
          </p:cNvPicPr>
          <p:nvPr/>
        </p:nvPicPr>
        <p:blipFill>
          <a:blip r:embed="rId3" cstate="print"/>
          <a:srcRect/>
          <a:stretch>
            <a:fillRect/>
          </a:stretch>
        </p:blipFill>
        <p:spPr bwMode="auto">
          <a:xfrm>
            <a:off x="8172400" y="175957"/>
            <a:ext cx="720080" cy="507913"/>
          </a:xfrm>
          <a:prstGeom prst="rect">
            <a:avLst/>
          </a:prstGeom>
          <a:noFill/>
          <a:ln w="9525">
            <a:noFill/>
            <a:miter lim="800000"/>
            <a:headEnd/>
            <a:tailEnd/>
          </a:ln>
        </p:spPr>
      </p:pic>
      <p:sp>
        <p:nvSpPr>
          <p:cNvPr id="12" name="Text Box 2"/>
          <p:cNvSpPr txBox="1">
            <a:spLocks noChangeArrowheads="1"/>
          </p:cNvSpPr>
          <p:nvPr/>
        </p:nvSpPr>
        <p:spPr bwMode="auto">
          <a:xfrm>
            <a:off x="306096" y="387386"/>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cs typeface="+mn-cs"/>
              </a:rPr>
              <a:t>DESTEK ORANLARI</a:t>
            </a:r>
          </a:p>
        </p:txBody>
      </p:sp>
      <p:sp>
        <p:nvSpPr>
          <p:cNvPr id="2" name="Yuvarlatılmış Dikdörtgen 1"/>
          <p:cNvSpPr/>
          <p:nvPr/>
        </p:nvSpPr>
        <p:spPr>
          <a:xfrm>
            <a:off x="745803" y="5864572"/>
            <a:ext cx="7759431" cy="765900"/>
          </a:xfrm>
          <a:prstGeom prst="roundRect">
            <a:avLst/>
          </a:prstGeom>
          <a:solidFill>
            <a:schemeClr val="bg1"/>
          </a:solidFill>
          <a:ln>
            <a:solidFill>
              <a:srgbClr val="00BAD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Geri ödemeli destek kapsamında talep edilen teminatlar için </a:t>
            </a:r>
          </a:p>
          <a:p>
            <a:pPr algn="ctr"/>
            <a:r>
              <a:rPr lang="tr-TR" sz="2000" b="1" dirty="0" smtClean="0">
                <a:solidFill>
                  <a:schemeClr val="tx1"/>
                </a:solidFill>
              </a:rPr>
              <a:t>%100 Teminat Giderleri Desteği</a:t>
            </a:r>
            <a:endParaRPr lang="tr-TR" sz="2000" b="1" dirty="0">
              <a:solidFill>
                <a:schemeClr val="tx1"/>
              </a:solidFill>
            </a:endParaRPr>
          </a:p>
        </p:txBody>
      </p:sp>
      <p:graphicFrame>
        <p:nvGraphicFramePr>
          <p:cNvPr id="3" name="Tablo 2"/>
          <p:cNvGraphicFramePr>
            <a:graphicFrameLocks noGrp="1"/>
          </p:cNvGraphicFramePr>
          <p:nvPr>
            <p:extLst/>
          </p:nvPr>
        </p:nvGraphicFramePr>
        <p:xfrm>
          <a:off x="499190" y="896511"/>
          <a:ext cx="8307068" cy="4831579"/>
        </p:xfrm>
        <a:graphic>
          <a:graphicData uri="http://schemas.openxmlformats.org/drawingml/2006/table">
            <a:tbl>
              <a:tblPr firstRow="1" bandRow="1">
                <a:tableStyleId>{7DF18680-E054-41AD-8BC1-D1AEF772440D}</a:tableStyleId>
              </a:tblPr>
              <a:tblGrid>
                <a:gridCol w="2831084"/>
                <a:gridCol w="2379640"/>
                <a:gridCol w="3096344"/>
              </a:tblGrid>
              <a:tr h="762041">
                <a:tc>
                  <a:txBody>
                    <a:bodyPr/>
                    <a:lstStyle/>
                    <a:p>
                      <a:pPr marL="0" algn="ctr" defTabSz="914400" rtl="0" eaLnBrk="1" latinLnBrk="0" hangingPunct="1">
                        <a:lnSpc>
                          <a:spcPct val="115000"/>
                        </a:lnSpc>
                        <a:spcAft>
                          <a:spcPts val="0"/>
                        </a:spcAft>
                      </a:pPr>
                      <a:r>
                        <a:rPr lang="tr-TR" sz="2000" b="1" kern="1200" dirty="0" smtClean="0">
                          <a:solidFill>
                            <a:srgbClr val="FFFFFF"/>
                          </a:solidFill>
                          <a:latin typeface="Calibri"/>
                          <a:ea typeface="Calibri"/>
                          <a:cs typeface="Times New Roman"/>
                        </a:rPr>
                        <a:t>İşletme Ölçeği</a:t>
                      </a:r>
                      <a:endParaRPr lang="tr-TR" sz="2000" b="1" kern="1200" dirty="0">
                        <a:solidFill>
                          <a:srgbClr val="FFFFFF"/>
                        </a:solidFill>
                        <a:latin typeface="Calibri"/>
                        <a:ea typeface="Calibri"/>
                        <a:cs typeface="Times New Roman"/>
                      </a:endParaRPr>
                    </a:p>
                  </a:txBody>
                  <a:tcPr anchor="ctr">
                    <a:solidFill>
                      <a:srgbClr val="00BAD9"/>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tr-TR" sz="2000" b="1" kern="1200" dirty="0" smtClean="0">
                          <a:solidFill>
                            <a:srgbClr val="FFFFFF"/>
                          </a:solidFill>
                          <a:latin typeface="Calibri"/>
                          <a:ea typeface="Calibri"/>
                          <a:cs typeface="Times New Roman"/>
                        </a:rPr>
                        <a:t>Destek Oranı</a:t>
                      </a:r>
                    </a:p>
                    <a:p>
                      <a:pPr marL="0" marR="0" lvl="0" indent="0" algn="ctr" defTabSz="914400" rtl="0" eaLnBrk="1" fontAlgn="auto" latinLnBrk="0" hangingPunct="1">
                        <a:lnSpc>
                          <a:spcPct val="115000"/>
                        </a:lnSpc>
                        <a:spcBef>
                          <a:spcPts val="0"/>
                        </a:spcBef>
                        <a:spcAft>
                          <a:spcPts val="0"/>
                        </a:spcAft>
                        <a:buClrTx/>
                        <a:buSzTx/>
                        <a:buFontTx/>
                        <a:buNone/>
                        <a:tabLst/>
                        <a:defRPr/>
                      </a:pPr>
                      <a:r>
                        <a:rPr lang="tr-TR" sz="2000" b="1" kern="1200" dirty="0" smtClean="0">
                          <a:solidFill>
                            <a:srgbClr val="FFFFFF"/>
                          </a:solidFill>
                          <a:latin typeface="Calibri"/>
                          <a:ea typeface="Calibri"/>
                          <a:cs typeface="Times New Roman"/>
                        </a:rPr>
                        <a:t>(Geri Ödemesiz)</a:t>
                      </a:r>
                    </a:p>
                  </a:txBody>
                  <a:tcPr anchor="ctr">
                    <a:solidFill>
                      <a:srgbClr val="00BAD9"/>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tr-TR" sz="2000" b="1" kern="1200" dirty="0" smtClean="0">
                          <a:solidFill>
                            <a:srgbClr val="FFFFFF"/>
                          </a:solidFill>
                          <a:latin typeface="Calibri"/>
                          <a:ea typeface="Calibri"/>
                          <a:cs typeface="Times New Roman"/>
                        </a:rPr>
                        <a:t>Makine-Teçhizat ve Yazılım İçin Destek Oranları</a:t>
                      </a:r>
                    </a:p>
                    <a:p>
                      <a:pPr marL="0" marR="0" lvl="0" indent="0" algn="ctr" defTabSz="914400" rtl="0" eaLnBrk="1" fontAlgn="auto" latinLnBrk="0" hangingPunct="1">
                        <a:lnSpc>
                          <a:spcPct val="115000"/>
                        </a:lnSpc>
                        <a:spcBef>
                          <a:spcPts val="0"/>
                        </a:spcBef>
                        <a:spcAft>
                          <a:spcPts val="0"/>
                        </a:spcAft>
                        <a:buClrTx/>
                        <a:buSzTx/>
                        <a:buFontTx/>
                        <a:buNone/>
                        <a:tabLst/>
                        <a:defRPr/>
                      </a:pPr>
                      <a:r>
                        <a:rPr lang="tr-TR" sz="2000" b="1" kern="1200" dirty="0" smtClean="0">
                          <a:solidFill>
                            <a:srgbClr val="FFFFFF"/>
                          </a:solidFill>
                          <a:latin typeface="Calibri"/>
                          <a:ea typeface="Calibri"/>
                          <a:cs typeface="Times New Roman"/>
                        </a:rPr>
                        <a:t>(Geri Ödemesiz </a:t>
                      </a:r>
                    </a:p>
                    <a:p>
                      <a:pPr marL="0" marR="0" lvl="0" indent="0" algn="ctr" defTabSz="914400" rtl="0" eaLnBrk="1" fontAlgn="auto" latinLnBrk="0" hangingPunct="1">
                        <a:lnSpc>
                          <a:spcPct val="115000"/>
                        </a:lnSpc>
                        <a:spcBef>
                          <a:spcPts val="0"/>
                        </a:spcBef>
                        <a:spcAft>
                          <a:spcPts val="0"/>
                        </a:spcAft>
                        <a:buClrTx/>
                        <a:buSzTx/>
                        <a:buFontTx/>
                        <a:buNone/>
                        <a:tabLst/>
                        <a:defRPr/>
                      </a:pPr>
                      <a:r>
                        <a:rPr lang="tr-TR" sz="2000" b="1" kern="1200" dirty="0" smtClean="0">
                          <a:solidFill>
                            <a:srgbClr val="FFFFFF"/>
                          </a:solidFill>
                          <a:latin typeface="Calibri"/>
                          <a:ea typeface="Calibri"/>
                          <a:cs typeface="Times New Roman"/>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lang="tr-TR" sz="2000" b="1" kern="1200" dirty="0" smtClean="0">
                          <a:solidFill>
                            <a:srgbClr val="FFFFFF"/>
                          </a:solidFill>
                          <a:latin typeface="Calibri"/>
                          <a:ea typeface="Calibri"/>
                          <a:cs typeface="Times New Roman"/>
                        </a:rPr>
                        <a:t> Geri Ödemeli)</a:t>
                      </a:r>
                    </a:p>
                  </a:txBody>
                  <a:tcPr anchor="ctr">
                    <a:solidFill>
                      <a:srgbClr val="00BAD9"/>
                    </a:solidFill>
                  </a:tcPr>
                </a:tc>
              </a:tr>
              <a:tr h="1553304">
                <a:tc>
                  <a:txBody>
                    <a:bodyPr/>
                    <a:lstStyle/>
                    <a:p>
                      <a:pPr algn="ctr"/>
                      <a:r>
                        <a:rPr lang="tr-TR" sz="1800" b="1" dirty="0" smtClean="0"/>
                        <a:t>Mikro İşletmeler</a:t>
                      </a:r>
                      <a:endParaRPr lang="tr-TR" sz="1800" b="1" dirty="0">
                        <a:solidFill>
                          <a:schemeClr val="bg1"/>
                        </a:solidFill>
                      </a:endParaRPr>
                    </a:p>
                  </a:txBody>
                  <a:tcPr anchor="ctr">
                    <a:solidFill>
                      <a:schemeClr val="bg1">
                        <a:lumMod val="95000"/>
                      </a:schemeClr>
                    </a:solidFill>
                  </a:tcPr>
                </a:tc>
                <a:tc>
                  <a:txBody>
                    <a:bodyPr/>
                    <a:lstStyle/>
                    <a:p>
                      <a:pPr algn="ctr"/>
                      <a:r>
                        <a:rPr lang="tr-TR" sz="2000" b="1" kern="1200" dirty="0" smtClean="0"/>
                        <a:t>%70 </a:t>
                      </a:r>
                    </a:p>
                    <a:p>
                      <a:pPr algn="ctr"/>
                      <a:r>
                        <a:rPr lang="tr-TR" sz="1800" b="0" kern="1200" baseline="0" dirty="0" smtClean="0"/>
                        <a:t>Yüksek Teknoloji:+%5</a:t>
                      </a:r>
                    </a:p>
                  </a:txBody>
                  <a:tcPr anchor="ctr">
                    <a:solidFill>
                      <a:schemeClr val="bg1">
                        <a:lumMod val="95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1600" b="0" kern="1200" baseline="0" dirty="0" smtClean="0"/>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800" b="1" kern="1200" baseline="0" dirty="0" smtClean="0"/>
                        <a:t>%100*</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800" b="0" kern="1200" baseline="0" dirty="0" smtClean="0"/>
                        <a:t>*(Yerli malı belgesi kapsamında alınması durumunda geri ödemesiz destek oranına  %15 ilave edilir ve  kalan destek oranı kadar geri ödemeli destek verilir.)</a:t>
                      </a:r>
                      <a:endParaRPr lang="tr-TR" sz="1800" b="0" kern="1200" baseline="0" dirty="0" smtClean="0">
                        <a:solidFill>
                          <a:schemeClr val="bg1"/>
                        </a:solidFill>
                        <a:latin typeface="+mn-lt"/>
                        <a:ea typeface="+mn-ea"/>
                        <a:cs typeface="+mn-cs"/>
                      </a:endParaRPr>
                    </a:p>
                  </a:txBody>
                  <a:tcPr anchor="ctr">
                    <a:solidFill>
                      <a:schemeClr val="bg1">
                        <a:lumMod val="95000"/>
                      </a:schemeClr>
                    </a:solidFill>
                  </a:tcPr>
                </a:tc>
              </a:tr>
              <a:tr h="1434235">
                <a:tc>
                  <a:txBody>
                    <a:bodyPr/>
                    <a:lstStyle/>
                    <a:p>
                      <a:pPr algn="ctr"/>
                      <a:r>
                        <a:rPr lang="tr-TR" sz="1800" b="1" kern="1200" dirty="0" smtClean="0"/>
                        <a:t>Orta ve Küçük İşletmeler</a:t>
                      </a:r>
                      <a:endParaRPr lang="tr-TR" sz="1800" b="1" kern="1200" dirty="0">
                        <a:solidFill>
                          <a:schemeClr val="bg1"/>
                        </a:solidFill>
                        <a:latin typeface="+mn-lt"/>
                        <a:ea typeface="+mn-ea"/>
                        <a:cs typeface="+mn-cs"/>
                      </a:endParaRPr>
                    </a:p>
                  </a:txBody>
                  <a:tcPr anchor="ctr">
                    <a:solidFill>
                      <a:schemeClr val="bg1">
                        <a:lumMod val="95000"/>
                      </a:schemeClr>
                    </a:solidFill>
                  </a:tcPr>
                </a:tc>
                <a:tc>
                  <a:txBody>
                    <a:bodyPr/>
                    <a:lstStyle/>
                    <a:p>
                      <a:pPr algn="ctr"/>
                      <a:endParaRPr lang="tr-TR" sz="2000" b="0" kern="1200" dirty="0" smtClean="0"/>
                    </a:p>
                    <a:p>
                      <a:pPr algn="ctr"/>
                      <a:r>
                        <a:rPr lang="tr-TR" sz="2000" b="1" kern="1200" dirty="0" smtClean="0"/>
                        <a:t>%60 </a:t>
                      </a:r>
                    </a:p>
                    <a:p>
                      <a:pPr algn="ctr"/>
                      <a:r>
                        <a:rPr lang="tr-TR" sz="1800" b="0" kern="1200" baseline="0" dirty="0" smtClean="0"/>
                        <a:t>Yüksek Teknoloji:+%5</a:t>
                      </a:r>
                    </a:p>
                    <a:p>
                      <a:pPr algn="ctr"/>
                      <a:endParaRPr lang="tr-TR" sz="1600" b="0" kern="1200" baseline="0" dirty="0" smtClean="0">
                        <a:solidFill>
                          <a:schemeClr val="bg1"/>
                        </a:solidFill>
                        <a:latin typeface="+mn-lt"/>
                        <a:ea typeface="+mn-ea"/>
                        <a:cs typeface="+mn-cs"/>
                      </a:endParaRPr>
                    </a:p>
                  </a:txBody>
                  <a:tcPr>
                    <a:solidFill>
                      <a:schemeClr val="bg1">
                        <a:lumMod val="95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600" b="1" kern="1200" baseline="0" dirty="0" smtClean="0">
                        <a:solidFill>
                          <a:schemeClr val="bg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1892587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5"/>
          <p:cNvSpPr>
            <a:spLocks noGrp="1"/>
          </p:cNvSpPr>
          <p:nvPr>
            <p:ph type="sldNum" sz="quarter" idx="12"/>
          </p:nvPr>
        </p:nvSpPr>
        <p:spPr>
          <a:xfrm>
            <a:off x="709613" y="7327974"/>
            <a:ext cx="1071562" cy="569383"/>
          </a:xfrm>
          <a:ln>
            <a:miter lim="800000"/>
            <a:headEnd/>
            <a:tailEnd/>
          </a:ln>
        </p:spPr>
        <p:txBody>
          <a:bodyPr/>
          <a:lstStyle/>
          <a:p>
            <a:pPr>
              <a:defRPr/>
            </a:pPr>
            <a:fld id="{7B46C576-5731-4AF6-8075-F5362250E3FD}" type="slidenum">
              <a:rPr lang="tr-TR" smtClean="0"/>
              <a:pPr>
                <a:defRPr/>
              </a:pPr>
              <a:t>56</a:t>
            </a:fld>
            <a:endParaRPr lang="tr-TR" smtClean="0"/>
          </a:p>
        </p:txBody>
      </p:sp>
      <p:sp>
        <p:nvSpPr>
          <p:cNvPr id="17" name="Slayt Numarası Yer Tutucusu 5"/>
          <p:cNvSpPr txBox="1">
            <a:spLocks/>
          </p:cNvSpPr>
          <p:nvPr/>
        </p:nvSpPr>
        <p:spPr>
          <a:xfrm>
            <a:off x="709613" y="7327974"/>
            <a:ext cx="1071562" cy="569383"/>
          </a:xfrm>
          <a:prstGeom prst="rect">
            <a:avLst/>
          </a:prstGeom>
          <a:noFill/>
          <a:ln>
            <a:miter lim="800000"/>
            <a:headEnd/>
            <a:tailEnd/>
          </a:ln>
        </p:spPr>
        <p:txBody>
          <a:bodyPr anchor="ctr"/>
          <a:lstStyle/>
          <a:p>
            <a:pPr algn="r" fontAlgn="auto">
              <a:spcBef>
                <a:spcPts val="0"/>
              </a:spcBef>
              <a:spcAft>
                <a:spcPts val="0"/>
              </a:spcAft>
              <a:defRPr/>
            </a:pPr>
            <a:fld id="{E3B29AA5-3A34-4A67-9DD6-75C837EE9A54}" type="slidenum">
              <a:rPr lang="tr-TR" sz="1200">
                <a:solidFill>
                  <a:schemeClr val="tx1">
                    <a:tint val="75000"/>
                  </a:schemeClr>
                </a:solidFill>
                <a:latin typeface="+mn-lt"/>
                <a:cs typeface="+mn-cs"/>
              </a:rPr>
              <a:pPr algn="r" fontAlgn="auto">
                <a:spcBef>
                  <a:spcPts val="0"/>
                </a:spcBef>
                <a:spcAft>
                  <a:spcPts val="0"/>
                </a:spcAft>
                <a:defRPr/>
              </a:pPr>
              <a:t>56</a:t>
            </a:fld>
            <a:endParaRPr lang="tr-TR" sz="1200">
              <a:solidFill>
                <a:schemeClr val="tx1">
                  <a:tint val="75000"/>
                </a:schemeClr>
              </a:solidFill>
              <a:latin typeface="+mn-lt"/>
              <a:cs typeface="+mn-cs"/>
            </a:endParaRPr>
          </a:p>
        </p:txBody>
      </p:sp>
      <p:sp>
        <p:nvSpPr>
          <p:cNvPr id="5" name="1 Başlık"/>
          <p:cNvSpPr txBox="1">
            <a:spLocks/>
          </p:cNvSpPr>
          <p:nvPr/>
        </p:nvSpPr>
        <p:spPr bwMode="auto">
          <a:xfrm>
            <a:off x="76796" y="-41328"/>
            <a:ext cx="8229600"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sv-SE" sz="2400" b="1" dirty="0" smtClean="0">
                <a:solidFill>
                  <a:srgbClr val="00BAD5"/>
                </a:solidFill>
                <a:latin typeface="Calibri" pitchFamily="34" charset="0"/>
                <a:ea typeface="ヒラギノ角ゴ Pro W3" pitchFamily="1" charset="-128"/>
                <a:cs typeface="+mn-cs"/>
              </a:rPr>
              <a:t>KOB</a:t>
            </a:r>
            <a:r>
              <a:rPr lang="tr-TR" sz="2400" b="1" dirty="0" smtClean="0">
                <a:solidFill>
                  <a:srgbClr val="00BAD5"/>
                </a:solidFill>
                <a:latin typeface="Calibri" pitchFamily="34" charset="0"/>
                <a:ea typeface="ヒラギノ角ゴ Pro W3" pitchFamily="1" charset="-128"/>
                <a:cs typeface="+mn-cs"/>
              </a:rPr>
              <a:t>İ</a:t>
            </a:r>
            <a:r>
              <a:rPr lang="sv-SE" sz="2400" b="1" dirty="0" smtClean="0">
                <a:solidFill>
                  <a:srgbClr val="00BAD5"/>
                </a:solidFill>
                <a:latin typeface="Calibri" pitchFamily="34" charset="0"/>
                <a:ea typeface="ヒラギノ角ゴ Pro W3" pitchFamily="1" charset="-128"/>
                <a:cs typeface="+mn-cs"/>
              </a:rPr>
              <a:t> </a:t>
            </a:r>
            <a:r>
              <a:rPr lang="sv-SE" sz="2400" b="1" dirty="0">
                <a:solidFill>
                  <a:srgbClr val="00BAD5"/>
                </a:solidFill>
                <a:latin typeface="Calibri" pitchFamily="34" charset="0"/>
                <a:ea typeface="ヒラギノ角ゴ Pro W3" pitchFamily="1" charset="-128"/>
                <a:cs typeface="+mn-cs"/>
              </a:rPr>
              <a:t>TEKNOYATIRIM DESTEK PROGRAMI</a:t>
            </a:r>
          </a:p>
        </p:txBody>
      </p:sp>
      <p:pic>
        <p:nvPicPr>
          <p:cNvPr id="8" name="Picture 3"/>
          <p:cNvPicPr>
            <a:picLocks noChangeAspect="1" noChangeArrowheads="1"/>
          </p:cNvPicPr>
          <p:nvPr/>
        </p:nvPicPr>
        <p:blipFill>
          <a:blip r:embed="rId3" cstate="print"/>
          <a:srcRect/>
          <a:stretch>
            <a:fillRect/>
          </a:stretch>
        </p:blipFill>
        <p:spPr bwMode="auto">
          <a:xfrm>
            <a:off x="8172400" y="175957"/>
            <a:ext cx="720080" cy="507913"/>
          </a:xfrm>
          <a:prstGeom prst="rect">
            <a:avLst/>
          </a:prstGeom>
          <a:noFill/>
          <a:ln w="9525">
            <a:noFill/>
            <a:miter lim="800000"/>
            <a:headEnd/>
            <a:tailEnd/>
          </a:ln>
        </p:spPr>
      </p:pic>
      <p:sp>
        <p:nvSpPr>
          <p:cNvPr id="12" name="Text Box 2"/>
          <p:cNvSpPr txBox="1">
            <a:spLocks noChangeArrowheads="1"/>
          </p:cNvSpPr>
          <p:nvPr/>
        </p:nvSpPr>
        <p:spPr bwMode="auto">
          <a:xfrm>
            <a:off x="112480" y="614664"/>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cs typeface="+mn-cs"/>
              </a:rPr>
              <a:t>DESTEK ORANLARI</a:t>
            </a:r>
          </a:p>
        </p:txBody>
      </p:sp>
      <p:sp>
        <p:nvSpPr>
          <p:cNvPr id="4" name="Metin kutusu 3"/>
          <p:cNvSpPr txBox="1"/>
          <p:nvPr/>
        </p:nvSpPr>
        <p:spPr>
          <a:xfrm>
            <a:off x="309133" y="1311620"/>
            <a:ext cx="8586384" cy="4770537"/>
          </a:xfrm>
          <a:prstGeom prst="rect">
            <a:avLst/>
          </a:prstGeom>
          <a:noFill/>
        </p:spPr>
        <p:txBody>
          <a:bodyPr wrap="square" rtlCol="0">
            <a:spAutoFit/>
          </a:bodyPr>
          <a:lstStyle/>
          <a:p>
            <a:r>
              <a:rPr lang="tr-TR" sz="2800" b="1" u="sng" dirty="0">
                <a:solidFill>
                  <a:srgbClr val="006597"/>
                </a:solidFill>
              </a:rPr>
              <a:t>Örnek Durum;</a:t>
            </a:r>
          </a:p>
          <a:p>
            <a:endParaRPr lang="tr-TR" sz="2400" dirty="0"/>
          </a:p>
          <a:p>
            <a:pPr algn="just"/>
            <a:r>
              <a:rPr lang="tr-TR" sz="2400" dirty="0" smtClean="0"/>
              <a:t>     </a:t>
            </a:r>
            <a:r>
              <a:rPr lang="tr-TR" sz="2400" b="1" dirty="0">
                <a:solidFill>
                  <a:srgbClr val="006597"/>
                </a:solidFill>
              </a:rPr>
              <a:t>Ölçeği </a:t>
            </a:r>
            <a:r>
              <a:rPr lang="tr-TR" sz="2400" b="1" dirty="0">
                <a:solidFill>
                  <a:srgbClr val="FF0000"/>
                </a:solidFill>
              </a:rPr>
              <a:t>Mikro olan Yüksek Teknoloji </a:t>
            </a:r>
            <a:r>
              <a:rPr lang="tr-TR" sz="2400" b="1" dirty="0">
                <a:solidFill>
                  <a:srgbClr val="006597"/>
                </a:solidFill>
              </a:rPr>
              <a:t>alanında kabul edilmiş bir projenin Makine-Teçhizat ve Yazılım Giderleri için;</a:t>
            </a:r>
          </a:p>
          <a:p>
            <a:pPr algn="just"/>
            <a:endParaRPr lang="tr-TR" sz="2400" dirty="0"/>
          </a:p>
          <a:p>
            <a:pPr algn="just"/>
            <a:r>
              <a:rPr lang="tr-TR" sz="2400" b="1" dirty="0">
                <a:solidFill>
                  <a:srgbClr val="006597"/>
                </a:solidFill>
              </a:rPr>
              <a:t>Destek Oranı: %70 + %5 = </a:t>
            </a:r>
            <a:r>
              <a:rPr lang="tr-TR" sz="2400" b="1" dirty="0" smtClean="0">
                <a:solidFill>
                  <a:srgbClr val="FF0000"/>
                </a:solidFill>
              </a:rPr>
              <a:t>%75 Geri Ödemesiz; %25 Geri Ödemeli</a:t>
            </a:r>
          </a:p>
          <a:p>
            <a:pPr algn="just"/>
            <a:endParaRPr lang="tr-TR" sz="2400" dirty="0" smtClean="0"/>
          </a:p>
          <a:p>
            <a:pPr algn="just"/>
            <a:r>
              <a:rPr lang="tr-TR" sz="2400" b="1" dirty="0">
                <a:solidFill>
                  <a:srgbClr val="006597"/>
                </a:solidFill>
              </a:rPr>
              <a:t>Alınan Makine-Teçhizat ve Yazılım </a:t>
            </a:r>
            <a:r>
              <a:rPr lang="tr-TR" sz="2400" b="1" u="sng" dirty="0" smtClean="0">
                <a:solidFill>
                  <a:srgbClr val="FF0000"/>
                </a:solidFill>
              </a:rPr>
              <a:t>Yerli Malı Belgesine</a:t>
            </a:r>
            <a:r>
              <a:rPr lang="tr-TR" sz="2400" b="1" dirty="0" smtClean="0">
                <a:solidFill>
                  <a:srgbClr val="FF0000"/>
                </a:solidFill>
              </a:rPr>
              <a:t> </a:t>
            </a:r>
            <a:r>
              <a:rPr lang="tr-TR" sz="2400" b="1" dirty="0">
                <a:solidFill>
                  <a:srgbClr val="006597"/>
                </a:solidFill>
              </a:rPr>
              <a:t>sahip ise;</a:t>
            </a:r>
          </a:p>
          <a:p>
            <a:pPr algn="just"/>
            <a:endParaRPr lang="tr-TR" sz="2400" dirty="0" smtClean="0"/>
          </a:p>
          <a:p>
            <a:pPr algn="just"/>
            <a:r>
              <a:rPr lang="tr-TR" sz="2400" b="1" dirty="0">
                <a:solidFill>
                  <a:srgbClr val="006597"/>
                </a:solidFill>
              </a:rPr>
              <a:t>Destek Oranı: %70 + %5 + %15 = </a:t>
            </a:r>
            <a:r>
              <a:rPr lang="tr-TR" sz="2400" b="1" dirty="0" smtClean="0">
                <a:solidFill>
                  <a:srgbClr val="FF0000"/>
                </a:solidFill>
              </a:rPr>
              <a:t>%90 </a:t>
            </a:r>
            <a:r>
              <a:rPr lang="tr-TR" sz="2400" b="1" dirty="0">
                <a:solidFill>
                  <a:srgbClr val="FF0000"/>
                </a:solidFill>
              </a:rPr>
              <a:t>Geri Ödemesiz; </a:t>
            </a:r>
            <a:r>
              <a:rPr lang="tr-TR" sz="2400" b="1" dirty="0" smtClean="0">
                <a:solidFill>
                  <a:srgbClr val="FF0000"/>
                </a:solidFill>
              </a:rPr>
              <a:t>%10 </a:t>
            </a:r>
            <a:r>
              <a:rPr lang="tr-TR" sz="2400" b="1" dirty="0">
                <a:solidFill>
                  <a:srgbClr val="FF0000"/>
                </a:solidFill>
              </a:rPr>
              <a:t>Geri Ödemeli</a:t>
            </a:r>
          </a:p>
          <a:p>
            <a:endParaRPr lang="tr-TR" dirty="0"/>
          </a:p>
          <a:p>
            <a:endParaRPr lang="tr-TR" dirty="0"/>
          </a:p>
        </p:txBody>
      </p:sp>
      <p:pic>
        <p:nvPicPr>
          <p:cNvPr id="9" name="Picture 2"/>
          <p:cNvPicPr>
            <a:picLocks noChangeAspect="1" noChangeArrowheads="1"/>
          </p:cNvPicPr>
          <p:nvPr/>
        </p:nvPicPr>
        <p:blipFill>
          <a:blip r:embed="rId4" cstate="print"/>
          <a:srcRect/>
          <a:stretch>
            <a:fillRect/>
          </a:stretch>
        </p:blipFill>
        <p:spPr bwMode="auto">
          <a:xfrm>
            <a:off x="383346" y="2120156"/>
            <a:ext cx="276225" cy="266700"/>
          </a:xfrm>
          <a:prstGeom prst="rect">
            <a:avLst/>
          </a:prstGeom>
          <a:noFill/>
          <a:ln w="9525">
            <a:noFill/>
            <a:miter lim="800000"/>
            <a:headEnd/>
            <a:tailEnd/>
          </a:ln>
        </p:spPr>
      </p:pic>
    </p:spTree>
    <p:extLst>
      <p:ext uri="{BB962C8B-B14F-4D97-AF65-F5344CB8AC3E}">
        <p14:creationId xmlns:p14="http://schemas.microsoft.com/office/powerpoint/2010/main" val="4110580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5"/>
          <p:cNvSpPr>
            <a:spLocks noGrp="1"/>
          </p:cNvSpPr>
          <p:nvPr>
            <p:ph type="sldNum" sz="quarter" idx="12"/>
          </p:nvPr>
        </p:nvSpPr>
        <p:spPr>
          <a:xfrm>
            <a:off x="709613" y="7327974"/>
            <a:ext cx="1071562" cy="569383"/>
          </a:xfrm>
          <a:ln>
            <a:miter lim="800000"/>
            <a:headEnd/>
            <a:tailEnd/>
          </a:ln>
        </p:spPr>
        <p:txBody>
          <a:bodyPr/>
          <a:lstStyle/>
          <a:p>
            <a:pPr>
              <a:defRPr/>
            </a:pPr>
            <a:fld id="{7B46C576-5731-4AF6-8075-F5362250E3FD}" type="slidenum">
              <a:rPr lang="tr-TR" smtClean="0"/>
              <a:pPr>
                <a:defRPr/>
              </a:pPr>
              <a:t>57</a:t>
            </a:fld>
            <a:endParaRPr lang="tr-TR" smtClean="0"/>
          </a:p>
        </p:txBody>
      </p:sp>
      <p:sp>
        <p:nvSpPr>
          <p:cNvPr id="17" name="Slayt Numarası Yer Tutucusu 5"/>
          <p:cNvSpPr txBox="1">
            <a:spLocks/>
          </p:cNvSpPr>
          <p:nvPr/>
        </p:nvSpPr>
        <p:spPr>
          <a:xfrm>
            <a:off x="709613" y="7327974"/>
            <a:ext cx="1071562" cy="569383"/>
          </a:xfrm>
          <a:prstGeom prst="rect">
            <a:avLst/>
          </a:prstGeom>
          <a:noFill/>
          <a:ln>
            <a:miter lim="800000"/>
            <a:headEnd/>
            <a:tailEnd/>
          </a:ln>
        </p:spPr>
        <p:txBody>
          <a:bodyPr anchor="ctr"/>
          <a:lstStyle/>
          <a:p>
            <a:pPr algn="r" fontAlgn="auto">
              <a:spcBef>
                <a:spcPts val="0"/>
              </a:spcBef>
              <a:spcAft>
                <a:spcPts val="0"/>
              </a:spcAft>
              <a:defRPr/>
            </a:pPr>
            <a:fld id="{E3B29AA5-3A34-4A67-9DD6-75C837EE9A54}" type="slidenum">
              <a:rPr lang="tr-TR" sz="1200">
                <a:solidFill>
                  <a:schemeClr val="tx1">
                    <a:tint val="75000"/>
                  </a:schemeClr>
                </a:solidFill>
                <a:latin typeface="+mn-lt"/>
                <a:cs typeface="+mn-cs"/>
              </a:rPr>
              <a:pPr algn="r" fontAlgn="auto">
                <a:spcBef>
                  <a:spcPts val="0"/>
                </a:spcBef>
                <a:spcAft>
                  <a:spcPts val="0"/>
                </a:spcAft>
                <a:defRPr/>
              </a:pPr>
              <a:t>57</a:t>
            </a:fld>
            <a:endParaRPr lang="tr-TR" sz="1200">
              <a:solidFill>
                <a:schemeClr val="tx1">
                  <a:tint val="75000"/>
                </a:schemeClr>
              </a:solidFill>
              <a:latin typeface="+mn-lt"/>
              <a:cs typeface="+mn-cs"/>
            </a:endParaRPr>
          </a:p>
        </p:txBody>
      </p:sp>
      <p:sp>
        <p:nvSpPr>
          <p:cNvPr id="5" name="1 Başlık"/>
          <p:cNvSpPr txBox="1">
            <a:spLocks/>
          </p:cNvSpPr>
          <p:nvPr/>
        </p:nvSpPr>
        <p:spPr bwMode="auto">
          <a:xfrm>
            <a:off x="138452" y="175957"/>
            <a:ext cx="8229600"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sv-SE" sz="2400" b="1" dirty="0" smtClean="0">
                <a:solidFill>
                  <a:srgbClr val="00BAD5"/>
                </a:solidFill>
                <a:latin typeface="Calibri" pitchFamily="34" charset="0"/>
                <a:ea typeface="ヒラギノ角ゴ Pro W3" pitchFamily="1" charset="-128"/>
                <a:cs typeface="+mn-cs"/>
              </a:rPr>
              <a:t>KOB</a:t>
            </a:r>
            <a:r>
              <a:rPr lang="tr-TR" sz="2400" b="1" dirty="0" smtClean="0">
                <a:solidFill>
                  <a:srgbClr val="00BAD5"/>
                </a:solidFill>
                <a:latin typeface="Calibri" pitchFamily="34" charset="0"/>
                <a:ea typeface="ヒラギノ角ゴ Pro W3" pitchFamily="1" charset="-128"/>
                <a:cs typeface="+mn-cs"/>
              </a:rPr>
              <a:t>İ</a:t>
            </a:r>
            <a:r>
              <a:rPr lang="sv-SE" sz="2400" b="1" dirty="0" smtClean="0">
                <a:solidFill>
                  <a:srgbClr val="00BAD5"/>
                </a:solidFill>
                <a:latin typeface="Calibri" pitchFamily="34" charset="0"/>
                <a:ea typeface="ヒラギノ角ゴ Pro W3" pitchFamily="1" charset="-128"/>
                <a:cs typeface="+mn-cs"/>
              </a:rPr>
              <a:t> </a:t>
            </a:r>
            <a:r>
              <a:rPr lang="sv-SE" sz="2400" b="1" dirty="0">
                <a:solidFill>
                  <a:srgbClr val="00BAD5"/>
                </a:solidFill>
                <a:latin typeface="Calibri" pitchFamily="34" charset="0"/>
                <a:ea typeface="ヒラギノ角ゴ Pro W3" pitchFamily="1" charset="-128"/>
                <a:cs typeface="+mn-cs"/>
              </a:rPr>
              <a:t>TEKNOYATIRIM DESTEK PROGRAMI</a:t>
            </a:r>
          </a:p>
        </p:txBody>
      </p:sp>
      <p:pic>
        <p:nvPicPr>
          <p:cNvPr id="8" name="Picture 3"/>
          <p:cNvPicPr>
            <a:picLocks noChangeAspect="1" noChangeArrowheads="1"/>
          </p:cNvPicPr>
          <p:nvPr/>
        </p:nvPicPr>
        <p:blipFill>
          <a:blip r:embed="rId3" cstate="print"/>
          <a:srcRect/>
          <a:stretch>
            <a:fillRect/>
          </a:stretch>
        </p:blipFill>
        <p:spPr bwMode="auto">
          <a:xfrm>
            <a:off x="8172400" y="175957"/>
            <a:ext cx="720080" cy="507913"/>
          </a:xfrm>
          <a:prstGeom prst="rect">
            <a:avLst/>
          </a:prstGeom>
          <a:noFill/>
          <a:ln w="9525">
            <a:noFill/>
            <a:miter lim="800000"/>
            <a:headEnd/>
            <a:tailEnd/>
          </a:ln>
        </p:spPr>
      </p:pic>
      <p:sp>
        <p:nvSpPr>
          <p:cNvPr id="9" name="Text Box 2"/>
          <p:cNvSpPr txBox="1">
            <a:spLocks noChangeArrowheads="1"/>
          </p:cNvSpPr>
          <p:nvPr/>
        </p:nvSpPr>
        <p:spPr bwMode="auto">
          <a:xfrm>
            <a:off x="138452" y="839005"/>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cs typeface="+mn-cs"/>
              </a:rPr>
              <a:t>DESTEK KALEMLERİ</a:t>
            </a:r>
          </a:p>
        </p:txBody>
      </p:sp>
      <p:sp>
        <p:nvSpPr>
          <p:cNvPr id="3" name="Dikdörtgen 2"/>
          <p:cNvSpPr/>
          <p:nvPr/>
        </p:nvSpPr>
        <p:spPr>
          <a:xfrm>
            <a:off x="3923928" y="1090553"/>
            <a:ext cx="4752528" cy="3477875"/>
          </a:xfrm>
          <a:prstGeom prst="rect">
            <a:avLst/>
          </a:prstGeom>
        </p:spPr>
        <p:txBody>
          <a:bodyPr wrap="square">
            <a:spAutoFit/>
          </a:bodyPr>
          <a:lstStyle/>
          <a:p>
            <a:pPr lvl="0"/>
            <a:r>
              <a:rPr lang="tr-TR" sz="2800" b="1" dirty="0"/>
              <a:t>Makine-Teçhizat  ve Yazılım Giderleri Desteği </a:t>
            </a:r>
          </a:p>
          <a:p>
            <a:pPr lvl="1"/>
            <a:r>
              <a:rPr lang="tr-TR" sz="1600" b="1" dirty="0">
                <a:solidFill>
                  <a:schemeClr val="accent5">
                    <a:lumMod val="50000"/>
                  </a:schemeClr>
                </a:solidFill>
              </a:rPr>
              <a:t>Makine-teçhizat ve kalıp giderleri</a:t>
            </a:r>
          </a:p>
          <a:p>
            <a:pPr lvl="1"/>
            <a:r>
              <a:rPr lang="tr-TR" sz="1600" b="1" dirty="0">
                <a:solidFill>
                  <a:schemeClr val="accent5">
                    <a:lumMod val="50000"/>
                  </a:schemeClr>
                </a:solidFill>
              </a:rPr>
              <a:t>Makine-teçhizata ve kalıba ait taşıma, montaj ve sigorta giderleri</a:t>
            </a:r>
          </a:p>
          <a:p>
            <a:pPr lvl="1"/>
            <a:r>
              <a:rPr lang="tr-TR" sz="1600" b="1" dirty="0">
                <a:solidFill>
                  <a:schemeClr val="accent5">
                    <a:lumMod val="50000"/>
                  </a:schemeClr>
                </a:solidFill>
              </a:rPr>
              <a:t>Yazılım giderleri</a:t>
            </a:r>
          </a:p>
          <a:p>
            <a:pPr lvl="1"/>
            <a:r>
              <a:rPr lang="tr-TR" sz="1600" b="1" dirty="0">
                <a:solidFill>
                  <a:schemeClr val="accent5">
                    <a:lumMod val="50000"/>
                  </a:schemeClr>
                </a:solidFill>
              </a:rPr>
              <a:t>Üretim hattı tasarım giderleri</a:t>
            </a:r>
            <a:endParaRPr lang="tr-TR" sz="1600" dirty="0"/>
          </a:p>
          <a:p>
            <a:pPr lvl="0"/>
            <a:r>
              <a:rPr lang="tr-TR" sz="2800" b="1" dirty="0" smtClean="0">
                <a:solidFill>
                  <a:schemeClr val="accent3">
                    <a:lumMod val="75000"/>
                  </a:schemeClr>
                </a:solidFill>
              </a:rPr>
              <a:t>Personel </a:t>
            </a:r>
            <a:r>
              <a:rPr lang="tr-TR" sz="2800" b="1" dirty="0">
                <a:solidFill>
                  <a:schemeClr val="accent3">
                    <a:lumMod val="75000"/>
                  </a:schemeClr>
                </a:solidFill>
              </a:rPr>
              <a:t>Gideri Desteği</a:t>
            </a:r>
            <a:r>
              <a:rPr lang="tr-TR" sz="2800" dirty="0">
                <a:solidFill>
                  <a:schemeClr val="accent3">
                    <a:lumMod val="75000"/>
                  </a:schemeClr>
                </a:solidFill>
              </a:rPr>
              <a:t> </a:t>
            </a:r>
          </a:p>
          <a:p>
            <a:pPr lvl="0"/>
            <a:r>
              <a:rPr lang="tr-TR" sz="2800" b="1" dirty="0"/>
              <a:t>Eğitim ve Danışmanlık Desteği</a:t>
            </a:r>
            <a:endParaRPr lang="tr-TR" sz="2800" dirty="0"/>
          </a:p>
          <a:p>
            <a:pPr lvl="0"/>
            <a:r>
              <a:rPr lang="tr-TR" sz="2800" b="1" dirty="0">
                <a:solidFill>
                  <a:schemeClr val="accent3">
                    <a:lumMod val="75000"/>
                  </a:schemeClr>
                </a:solidFill>
              </a:rPr>
              <a:t>Kira Desteği</a:t>
            </a:r>
          </a:p>
        </p:txBody>
      </p:sp>
      <p:sp>
        <p:nvSpPr>
          <p:cNvPr id="4" name="Dikdörtgen 3"/>
          <p:cNvSpPr/>
          <p:nvPr/>
        </p:nvSpPr>
        <p:spPr>
          <a:xfrm>
            <a:off x="323528" y="5003378"/>
            <a:ext cx="4572000" cy="1077218"/>
          </a:xfrm>
          <a:prstGeom prst="rect">
            <a:avLst/>
          </a:prstGeom>
        </p:spPr>
        <p:txBody>
          <a:bodyPr>
            <a:spAutoFit/>
          </a:bodyPr>
          <a:lstStyle/>
          <a:p>
            <a:pPr lvl="0"/>
            <a:r>
              <a:rPr lang="tr-TR" sz="3200" b="1" dirty="0"/>
              <a:t>Personel giderleri</a:t>
            </a:r>
          </a:p>
          <a:p>
            <a:pPr lvl="0"/>
            <a:r>
              <a:rPr lang="tr-TR" sz="3200" b="1" dirty="0">
                <a:solidFill>
                  <a:schemeClr val="accent3">
                    <a:lumMod val="75000"/>
                  </a:schemeClr>
                </a:solidFill>
              </a:rPr>
              <a:t>Enerji </a:t>
            </a:r>
            <a:r>
              <a:rPr lang="tr-TR" sz="3200" b="1" dirty="0" smtClean="0">
                <a:solidFill>
                  <a:schemeClr val="accent3">
                    <a:lumMod val="75000"/>
                  </a:schemeClr>
                </a:solidFill>
              </a:rPr>
              <a:t>giderleri</a:t>
            </a:r>
            <a:endParaRPr lang="tr-TR" sz="3200" dirty="0"/>
          </a:p>
        </p:txBody>
      </p:sp>
      <p:grpSp>
        <p:nvGrpSpPr>
          <p:cNvPr id="11" name="Grup 10"/>
          <p:cNvGrpSpPr/>
          <p:nvPr/>
        </p:nvGrpSpPr>
        <p:grpSpPr>
          <a:xfrm>
            <a:off x="395536" y="1661395"/>
            <a:ext cx="3384000" cy="1692000"/>
            <a:chOff x="-211" y="4042"/>
            <a:chExt cx="1727880" cy="1720105"/>
          </a:xfrm>
        </p:grpSpPr>
        <p:sp>
          <p:nvSpPr>
            <p:cNvPr id="12" name="Aşağı Ok 11"/>
            <p:cNvSpPr/>
            <p:nvPr/>
          </p:nvSpPr>
          <p:spPr>
            <a:xfrm rot="16200000">
              <a:off x="3676" y="155"/>
              <a:ext cx="1720105" cy="1727880"/>
            </a:xfrm>
            <a:prstGeom prst="downArrow">
              <a:avLst>
                <a:gd name="adj1" fmla="val 50000"/>
                <a:gd name="adj2" fmla="val 35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Aşağı Ok 4"/>
            <p:cNvSpPr/>
            <p:nvPr/>
          </p:nvSpPr>
          <p:spPr>
            <a:xfrm rot="21600000">
              <a:off x="-211" y="434068"/>
              <a:ext cx="1426862" cy="860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tr-TR" sz="1400" kern="1200" dirty="0" smtClean="0"/>
                <a:t>Yatırım Projesi Süresince Verilen Destekler</a:t>
              </a:r>
              <a:endParaRPr lang="tr-TR" sz="1400" kern="1200" dirty="0"/>
            </a:p>
          </p:txBody>
        </p:sp>
      </p:grpSp>
      <p:grpSp>
        <p:nvGrpSpPr>
          <p:cNvPr id="14" name="Grup 13"/>
          <p:cNvGrpSpPr/>
          <p:nvPr/>
        </p:nvGrpSpPr>
        <p:grpSpPr>
          <a:xfrm rot="5400000">
            <a:off x="5562204" y="3800192"/>
            <a:ext cx="1692000" cy="3384376"/>
            <a:chOff x="7062726" y="1102"/>
            <a:chExt cx="1722249" cy="1727089"/>
          </a:xfrm>
        </p:grpSpPr>
        <p:sp>
          <p:nvSpPr>
            <p:cNvPr id="15" name="Aşağı Ok 14"/>
            <p:cNvSpPr/>
            <p:nvPr/>
          </p:nvSpPr>
          <p:spPr>
            <a:xfrm>
              <a:off x="7062726" y="1102"/>
              <a:ext cx="1722249" cy="1727089"/>
            </a:xfrm>
            <a:prstGeom prst="downArrow">
              <a:avLst>
                <a:gd name="adj1" fmla="val 50000"/>
                <a:gd name="adj2" fmla="val 35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Aşağı Ok 4"/>
            <p:cNvSpPr/>
            <p:nvPr/>
          </p:nvSpPr>
          <p:spPr>
            <a:xfrm>
              <a:off x="7493288" y="1102"/>
              <a:ext cx="861125" cy="1425695"/>
            </a:xfrm>
            <a:prstGeom prst="rect">
              <a:avLst/>
            </a:prstGeom>
          </p:spPr>
          <p:style>
            <a:lnRef idx="0">
              <a:scrgbClr r="0" g="0" b="0"/>
            </a:lnRef>
            <a:fillRef idx="0">
              <a:scrgbClr r="0" g="0" b="0"/>
            </a:fillRef>
            <a:effectRef idx="0">
              <a:scrgbClr r="0" g="0" b="0"/>
            </a:effectRef>
            <a:fontRef idx="minor">
              <a:schemeClr val="lt1"/>
            </a:fontRef>
          </p:style>
          <p:txBody>
            <a:bodyPr spcFirstLastPara="0" vert="vert270" wrap="square" lIns="78232" tIns="78232" rIns="78232" bIns="78232" numCol="1" spcCol="1270" anchor="ctr" anchorCtr="0">
              <a:noAutofit/>
            </a:bodyPr>
            <a:lstStyle/>
            <a:p>
              <a:pPr lvl="0" algn="ctr" defTabSz="488950">
                <a:lnSpc>
                  <a:spcPct val="90000"/>
                </a:lnSpc>
                <a:spcBef>
                  <a:spcPct val="0"/>
                </a:spcBef>
                <a:spcAft>
                  <a:spcPct val="35000"/>
                </a:spcAft>
              </a:pPr>
              <a:r>
                <a:rPr lang="tr-TR" sz="1400" b="1" kern="1200" dirty="0" smtClean="0"/>
                <a:t>Yatırım Projesi Sonrasında Verilen Destekler</a:t>
              </a:r>
              <a:endParaRPr lang="tr-TR" sz="1400" kern="1200" dirty="0"/>
            </a:p>
          </p:txBody>
        </p:sp>
      </p:grpSp>
    </p:spTree>
    <p:extLst>
      <p:ext uri="{BB962C8B-B14F-4D97-AF65-F5344CB8AC3E}">
        <p14:creationId xmlns:p14="http://schemas.microsoft.com/office/powerpoint/2010/main" val="2199095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5"/>
          <p:cNvSpPr>
            <a:spLocks noGrp="1"/>
          </p:cNvSpPr>
          <p:nvPr>
            <p:ph type="sldNum" sz="quarter" idx="12"/>
          </p:nvPr>
        </p:nvSpPr>
        <p:spPr>
          <a:xfrm>
            <a:off x="709613" y="7327974"/>
            <a:ext cx="1071562" cy="569383"/>
          </a:xfrm>
          <a:ln>
            <a:miter lim="800000"/>
            <a:headEnd/>
            <a:tailEnd/>
          </a:ln>
        </p:spPr>
        <p:txBody>
          <a:bodyPr/>
          <a:lstStyle/>
          <a:p>
            <a:pPr>
              <a:defRPr/>
            </a:pPr>
            <a:fld id="{7B46C576-5731-4AF6-8075-F5362250E3FD}" type="slidenum">
              <a:rPr lang="tr-TR" smtClean="0"/>
              <a:pPr>
                <a:defRPr/>
              </a:pPr>
              <a:t>58</a:t>
            </a:fld>
            <a:endParaRPr lang="tr-TR" smtClean="0"/>
          </a:p>
        </p:txBody>
      </p:sp>
      <p:sp>
        <p:nvSpPr>
          <p:cNvPr id="17" name="Slayt Numarası Yer Tutucusu 5"/>
          <p:cNvSpPr txBox="1">
            <a:spLocks/>
          </p:cNvSpPr>
          <p:nvPr/>
        </p:nvSpPr>
        <p:spPr>
          <a:xfrm>
            <a:off x="709613" y="7327974"/>
            <a:ext cx="1071562" cy="569383"/>
          </a:xfrm>
          <a:prstGeom prst="rect">
            <a:avLst/>
          </a:prstGeom>
          <a:noFill/>
          <a:ln>
            <a:miter lim="800000"/>
            <a:headEnd/>
            <a:tailEnd/>
          </a:ln>
        </p:spPr>
        <p:txBody>
          <a:bodyPr anchor="ctr"/>
          <a:lstStyle/>
          <a:p>
            <a:pPr algn="r" fontAlgn="auto">
              <a:spcBef>
                <a:spcPts val="0"/>
              </a:spcBef>
              <a:spcAft>
                <a:spcPts val="0"/>
              </a:spcAft>
              <a:defRPr/>
            </a:pPr>
            <a:fld id="{E3B29AA5-3A34-4A67-9DD6-75C837EE9A54}" type="slidenum">
              <a:rPr lang="tr-TR" sz="1200">
                <a:solidFill>
                  <a:schemeClr val="tx1">
                    <a:tint val="75000"/>
                  </a:schemeClr>
                </a:solidFill>
                <a:latin typeface="+mn-lt"/>
                <a:cs typeface="+mn-cs"/>
              </a:rPr>
              <a:pPr algn="r" fontAlgn="auto">
                <a:spcBef>
                  <a:spcPts val="0"/>
                </a:spcBef>
                <a:spcAft>
                  <a:spcPts val="0"/>
                </a:spcAft>
                <a:defRPr/>
              </a:pPr>
              <a:t>58</a:t>
            </a:fld>
            <a:endParaRPr lang="tr-TR" sz="1200">
              <a:solidFill>
                <a:schemeClr val="tx1">
                  <a:tint val="75000"/>
                </a:schemeClr>
              </a:solidFill>
              <a:latin typeface="+mn-lt"/>
              <a:cs typeface="+mn-cs"/>
            </a:endParaRPr>
          </a:p>
        </p:txBody>
      </p:sp>
      <p:sp>
        <p:nvSpPr>
          <p:cNvPr id="5" name="1 Başlık"/>
          <p:cNvSpPr txBox="1">
            <a:spLocks/>
          </p:cNvSpPr>
          <p:nvPr/>
        </p:nvSpPr>
        <p:spPr bwMode="auto">
          <a:xfrm>
            <a:off x="138452" y="175957"/>
            <a:ext cx="8229600"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sv-SE" sz="2400" b="1" dirty="0" smtClean="0">
                <a:solidFill>
                  <a:srgbClr val="00BAD5"/>
                </a:solidFill>
                <a:latin typeface="Calibri" pitchFamily="34" charset="0"/>
                <a:ea typeface="ヒラギノ角ゴ Pro W3" pitchFamily="1" charset="-128"/>
                <a:cs typeface="+mn-cs"/>
              </a:rPr>
              <a:t>KOB</a:t>
            </a:r>
            <a:r>
              <a:rPr lang="tr-TR" sz="2400" b="1" dirty="0" smtClean="0">
                <a:solidFill>
                  <a:srgbClr val="00BAD5"/>
                </a:solidFill>
                <a:latin typeface="Calibri" pitchFamily="34" charset="0"/>
                <a:ea typeface="ヒラギノ角ゴ Pro W3" pitchFamily="1" charset="-128"/>
                <a:cs typeface="+mn-cs"/>
              </a:rPr>
              <a:t>İ</a:t>
            </a:r>
            <a:r>
              <a:rPr lang="sv-SE" sz="2400" b="1" dirty="0" smtClean="0">
                <a:solidFill>
                  <a:srgbClr val="00BAD5"/>
                </a:solidFill>
                <a:latin typeface="Calibri" pitchFamily="34" charset="0"/>
                <a:ea typeface="ヒラギノ角ゴ Pro W3" pitchFamily="1" charset="-128"/>
                <a:cs typeface="+mn-cs"/>
              </a:rPr>
              <a:t> </a:t>
            </a:r>
            <a:r>
              <a:rPr lang="sv-SE" sz="2400" b="1" dirty="0">
                <a:solidFill>
                  <a:srgbClr val="00BAD5"/>
                </a:solidFill>
                <a:latin typeface="Calibri" pitchFamily="34" charset="0"/>
                <a:ea typeface="ヒラギノ角ゴ Pro W3" pitchFamily="1" charset="-128"/>
                <a:cs typeface="+mn-cs"/>
              </a:rPr>
              <a:t>TEKNOYATIRIM DESTEK PROGRAMI</a:t>
            </a:r>
          </a:p>
        </p:txBody>
      </p:sp>
      <p:pic>
        <p:nvPicPr>
          <p:cNvPr id="8" name="Picture 3"/>
          <p:cNvPicPr>
            <a:picLocks noChangeAspect="1" noChangeArrowheads="1"/>
          </p:cNvPicPr>
          <p:nvPr/>
        </p:nvPicPr>
        <p:blipFill>
          <a:blip r:embed="rId3" cstate="print"/>
          <a:srcRect/>
          <a:stretch>
            <a:fillRect/>
          </a:stretch>
        </p:blipFill>
        <p:spPr bwMode="auto">
          <a:xfrm>
            <a:off x="8172400" y="175957"/>
            <a:ext cx="720080" cy="507913"/>
          </a:xfrm>
          <a:prstGeom prst="rect">
            <a:avLst/>
          </a:prstGeom>
          <a:noFill/>
          <a:ln w="9525">
            <a:noFill/>
            <a:miter lim="800000"/>
            <a:headEnd/>
            <a:tailEnd/>
          </a:ln>
        </p:spPr>
      </p:pic>
      <p:sp>
        <p:nvSpPr>
          <p:cNvPr id="9" name="Text Box 2"/>
          <p:cNvSpPr txBox="1">
            <a:spLocks noChangeArrowheads="1"/>
          </p:cNvSpPr>
          <p:nvPr/>
        </p:nvSpPr>
        <p:spPr bwMode="auto">
          <a:xfrm>
            <a:off x="138452" y="839005"/>
            <a:ext cx="8064896" cy="738664"/>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lvl="0">
              <a:buClr>
                <a:srgbClr val="F9A91C"/>
              </a:buClr>
              <a:buSzPct val="125000"/>
              <a:defRPr/>
            </a:pPr>
            <a:r>
              <a:rPr lang="tr-TR" sz="2400" b="1" dirty="0">
                <a:solidFill>
                  <a:srgbClr val="F9A91C"/>
                </a:solidFill>
                <a:latin typeface="Calibri" pitchFamily="34" charset="0"/>
                <a:cs typeface="+mn-cs"/>
              </a:rPr>
              <a:t>Yatırım Projesi Süresince Verilen Destekler</a:t>
            </a:r>
          </a:p>
          <a:p>
            <a:pPr marL="269875">
              <a:buClr>
                <a:srgbClr val="F9A91C"/>
              </a:buClr>
              <a:buSzPct val="125000"/>
              <a:defRPr/>
            </a:pPr>
            <a:r>
              <a:rPr lang="tr-TR" sz="2400" b="1" dirty="0" smtClean="0">
                <a:solidFill>
                  <a:srgbClr val="F9A91C"/>
                </a:solidFill>
                <a:latin typeface="Calibri" pitchFamily="34" charset="0"/>
                <a:cs typeface="+mn-cs"/>
              </a:rPr>
              <a:t>DESTEK KALEMLERİ</a:t>
            </a:r>
          </a:p>
        </p:txBody>
      </p:sp>
      <p:sp>
        <p:nvSpPr>
          <p:cNvPr id="3" name="Dikdörtgen 2"/>
          <p:cNvSpPr/>
          <p:nvPr/>
        </p:nvSpPr>
        <p:spPr>
          <a:xfrm>
            <a:off x="374848" y="1659647"/>
            <a:ext cx="8229600" cy="4862870"/>
          </a:xfrm>
          <a:prstGeom prst="rect">
            <a:avLst/>
          </a:prstGeom>
        </p:spPr>
        <p:txBody>
          <a:bodyPr wrap="square">
            <a:spAutoFit/>
          </a:bodyPr>
          <a:lstStyle/>
          <a:p>
            <a:pPr lvl="0"/>
            <a:r>
              <a:rPr lang="tr-TR" sz="2800" b="1" dirty="0"/>
              <a:t>Makine-Teçhizat  ve Yazılım Giderleri Desteği </a:t>
            </a:r>
          </a:p>
          <a:p>
            <a:endParaRPr lang="tr-TR" sz="1000" dirty="0" smtClean="0"/>
          </a:p>
          <a:p>
            <a:r>
              <a:rPr lang="tr-TR" dirty="0" smtClean="0"/>
              <a:t>Yatırım projesine </a:t>
            </a:r>
            <a:r>
              <a:rPr lang="tr-TR" dirty="0"/>
              <a:t>konu teknolojik ürünün üretilmesi ile ilişkili olan;</a:t>
            </a:r>
          </a:p>
          <a:p>
            <a:r>
              <a:rPr lang="tr-TR" b="1" dirty="0"/>
              <a:t> </a:t>
            </a:r>
            <a:endParaRPr lang="tr-TR" dirty="0"/>
          </a:p>
          <a:p>
            <a:pPr marL="719138" lvl="0" indent="-285750">
              <a:buFont typeface="Wingdings" panose="05000000000000000000" pitchFamily="2" charset="2"/>
              <a:buChar char="ü"/>
            </a:pPr>
            <a:r>
              <a:rPr lang="tr-TR" dirty="0"/>
              <a:t>Makine-teçhizat ve kalıp </a:t>
            </a:r>
            <a:r>
              <a:rPr lang="tr-TR" dirty="0" smtClean="0"/>
              <a:t>alımı</a:t>
            </a:r>
            <a:endParaRPr lang="tr-TR" dirty="0"/>
          </a:p>
          <a:p>
            <a:pPr marL="719138" lvl="0" indent="-285750">
              <a:buFont typeface="Wingdings" panose="05000000000000000000" pitchFamily="2" charset="2"/>
              <a:buChar char="ü"/>
            </a:pPr>
            <a:r>
              <a:rPr lang="tr-TR" dirty="0"/>
              <a:t>Makine-teçhizata ve kalıba ait taşıma, montaj ve sigorta giderleri, </a:t>
            </a:r>
          </a:p>
          <a:p>
            <a:pPr marL="719138" lvl="0" indent="-285750">
              <a:buFont typeface="Wingdings" panose="05000000000000000000" pitchFamily="2" charset="2"/>
              <a:buChar char="ü"/>
            </a:pPr>
            <a:r>
              <a:rPr lang="tr-TR" dirty="0"/>
              <a:t>Yazılım giderleri, </a:t>
            </a:r>
          </a:p>
          <a:p>
            <a:pPr marL="719138" lvl="0" indent="-285750">
              <a:buFont typeface="Wingdings" panose="05000000000000000000" pitchFamily="2" charset="2"/>
              <a:buChar char="ü"/>
            </a:pPr>
            <a:r>
              <a:rPr lang="tr-TR" dirty="0"/>
              <a:t>Üretim hattı tasarım giderleri</a:t>
            </a:r>
          </a:p>
          <a:p>
            <a:r>
              <a:rPr lang="tr-TR" dirty="0"/>
              <a:t> </a:t>
            </a:r>
          </a:p>
          <a:p>
            <a:r>
              <a:rPr lang="tr-TR" dirty="0"/>
              <a:t>için geri ödemeli ve/veya geri ödemesiz destek sağlanır. </a:t>
            </a:r>
            <a:endParaRPr lang="tr-TR" dirty="0" smtClean="0"/>
          </a:p>
          <a:p>
            <a:endParaRPr lang="tr-TR" dirty="0"/>
          </a:p>
          <a:p>
            <a:pPr lvl="0"/>
            <a:r>
              <a:rPr lang="tr-TR" sz="2800" b="1" dirty="0"/>
              <a:t>Personel Gideri Desteği </a:t>
            </a:r>
            <a:endParaRPr lang="tr-TR" sz="2800" b="1" dirty="0" smtClean="0"/>
          </a:p>
          <a:p>
            <a:pPr lvl="0"/>
            <a:endParaRPr lang="tr-TR" sz="1000" b="1" dirty="0"/>
          </a:p>
          <a:p>
            <a:pPr lvl="0"/>
            <a:r>
              <a:rPr lang="tr-TR" dirty="0" smtClean="0"/>
              <a:t>Yatırım projesinde çalışmak </a:t>
            </a:r>
            <a:r>
              <a:rPr lang="tr-TR" dirty="0"/>
              <a:t>şartıyla </a:t>
            </a:r>
            <a:r>
              <a:rPr lang="tr-TR" b="1" dirty="0">
                <a:solidFill>
                  <a:srgbClr val="FF0000"/>
                </a:solidFill>
              </a:rPr>
              <a:t>yeni</a:t>
            </a:r>
            <a:r>
              <a:rPr lang="tr-TR" dirty="0"/>
              <a:t> istihdam edilecek personel için geri ödemesiz destek verilir. </a:t>
            </a:r>
            <a:r>
              <a:rPr lang="tr-TR" dirty="0" smtClean="0"/>
              <a:t> </a:t>
            </a:r>
            <a:endParaRPr lang="tr-TR" dirty="0">
              <a:solidFill>
                <a:schemeClr val="accent3">
                  <a:lumMod val="75000"/>
                </a:schemeClr>
              </a:solidFill>
            </a:endParaRPr>
          </a:p>
          <a:p>
            <a:pPr lvl="0"/>
            <a:endParaRPr lang="tr-TR" sz="2800" b="1" dirty="0">
              <a:solidFill>
                <a:schemeClr val="accent3">
                  <a:lumMod val="75000"/>
                </a:schemeClr>
              </a:solidFill>
            </a:endParaRPr>
          </a:p>
        </p:txBody>
      </p:sp>
    </p:spTree>
    <p:extLst>
      <p:ext uri="{BB962C8B-B14F-4D97-AF65-F5344CB8AC3E}">
        <p14:creationId xmlns:p14="http://schemas.microsoft.com/office/powerpoint/2010/main" val="1322950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5"/>
          <p:cNvSpPr>
            <a:spLocks noGrp="1"/>
          </p:cNvSpPr>
          <p:nvPr>
            <p:ph type="sldNum" sz="quarter" idx="12"/>
          </p:nvPr>
        </p:nvSpPr>
        <p:spPr>
          <a:xfrm>
            <a:off x="709613" y="7327974"/>
            <a:ext cx="1071562" cy="569383"/>
          </a:xfrm>
          <a:ln>
            <a:miter lim="800000"/>
            <a:headEnd/>
            <a:tailEnd/>
          </a:ln>
        </p:spPr>
        <p:txBody>
          <a:bodyPr/>
          <a:lstStyle/>
          <a:p>
            <a:pPr>
              <a:defRPr/>
            </a:pPr>
            <a:fld id="{7B46C576-5731-4AF6-8075-F5362250E3FD}" type="slidenum">
              <a:rPr lang="tr-TR" smtClean="0"/>
              <a:pPr>
                <a:defRPr/>
              </a:pPr>
              <a:t>59</a:t>
            </a:fld>
            <a:endParaRPr lang="tr-TR" smtClean="0"/>
          </a:p>
        </p:txBody>
      </p:sp>
      <p:sp>
        <p:nvSpPr>
          <p:cNvPr id="17" name="Slayt Numarası Yer Tutucusu 5"/>
          <p:cNvSpPr txBox="1">
            <a:spLocks/>
          </p:cNvSpPr>
          <p:nvPr/>
        </p:nvSpPr>
        <p:spPr>
          <a:xfrm>
            <a:off x="709613" y="7327974"/>
            <a:ext cx="1071562" cy="569383"/>
          </a:xfrm>
          <a:prstGeom prst="rect">
            <a:avLst/>
          </a:prstGeom>
          <a:noFill/>
          <a:ln>
            <a:miter lim="800000"/>
            <a:headEnd/>
            <a:tailEnd/>
          </a:ln>
        </p:spPr>
        <p:txBody>
          <a:bodyPr anchor="ctr"/>
          <a:lstStyle/>
          <a:p>
            <a:pPr algn="r" fontAlgn="auto">
              <a:spcBef>
                <a:spcPts val="0"/>
              </a:spcBef>
              <a:spcAft>
                <a:spcPts val="0"/>
              </a:spcAft>
              <a:defRPr/>
            </a:pPr>
            <a:fld id="{E3B29AA5-3A34-4A67-9DD6-75C837EE9A54}" type="slidenum">
              <a:rPr lang="tr-TR" sz="1200">
                <a:solidFill>
                  <a:schemeClr val="tx1">
                    <a:tint val="75000"/>
                  </a:schemeClr>
                </a:solidFill>
                <a:latin typeface="+mn-lt"/>
                <a:cs typeface="+mn-cs"/>
              </a:rPr>
              <a:pPr algn="r" fontAlgn="auto">
                <a:spcBef>
                  <a:spcPts val="0"/>
                </a:spcBef>
                <a:spcAft>
                  <a:spcPts val="0"/>
                </a:spcAft>
                <a:defRPr/>
              </a:pPr>
              <a:t>59</a:t>
            </a:fld>
            <a:endParaRPr lang="tr-TR" sz="1200">
              <a:solidFill>
                <a:schemeClr val="tx1">
                  <a:tint val="75000"/>
                </a:schemeClr>
              </a:solidFill>
              <a:latin typeface="+mn-lt"/>
              <a:cs typeface="+mn-cs"/>
            </a:endParaRPr>
          </a:p>
        </p:txBody>
      </p:sp>
      <p:sp>
        <p:nvSpPr>
          <p:cNvPr id="5" name="1 Başlık"/>
          <p:cNvSpPr txBox="1">
            <a:spLocks/>
          </p:cNvSpPr>
          <p:nvPr/>
        </p:nvSpPr>
        <p:spPr bwMode="auto">
          <a:xfrm>
            <a:off x="302840" y="31924"/>
            <a:ext cx="8229600"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sv-SE" sz="2400" b="1" dirty="0" smtClean="0">
                <a:solidFill>
                  <a:srgbClr val="00BAD5"/>
                </a:solidFill>
                <a:latin typeface="Calibri" pitchFamily="34" charset="0"/>
                <a:ea typeface="ヒラギノ角ゴ Pro W3" pitchFamily="1" charset="-128"/>
                <a:cs typeface="+mn-cs"/>
              </a:rPr>
              <a:t>KOB</a:t>
            </a:r>
            <a:r>
              <a:rPr lang="tr-TR" sz="2400" b="1" dirty="0" smtClean="0">
                <a:solidFill>
                  <a:srgbClr val="00BAD5"/>
                </a:solidFill>
                <a:latin typeface="Calibri" pitchFamily="34" charset="0"/>
                <a:ea typeface="ヒラギノ角ゴ Pro W3" pitchFamily="1" charset="-128"/>
                <a:cs typeface="+mn-cs"/>
              </a:rPr>
              <a:t>İ</a:t>
            </a:r>
            <a:r>
              <a:rPr lang="sv-SE" sz="2400" b="1" dirty="0" smtClean="0">
                <a:solidFill>
                  <a:srgbClr val="00BAD5"/>
                </a:solidFill>
                <a:latin typeface="Calibri" pitchFamily="34" charset="0"/>
                <a:ea typeface="ヒラギノ角ゴ Pro W3" pitchFamily="1" charset="-128"/>
                <a:cs typeface="+mn-cs"/>
              </a:rPr>
              <a:t> </a:t>
            </a:r>
            <a:r>
              <a:rPr lang="sv-SE" sz="2400" b="1" dirty="0">
                <a:solidFill>
                  <a:srgbClr val="00BAD5"/>
                </a:solidFill>
                <a:latin typeface="Calibri" pitchFamily="34" charset="0"/>
                <a:ea typeface="ヒラギノ角ゴ Pro W3" pitchFamily="1" charset="-128"/>
                <a:cs typeface="+mn-cs"/>
              </a:rPr>
              <a:t>TEKNOYATIRIM DESTEK PROGRAMI</a:t>
            </a:r>
          </a:p>
        </p:txBody>
      </p:sp>
      <p:pic>
        <p:nvPicPr>
          <p:cNvPr id="8" name="Picture 3"/>
          <p:cNvPicPr>
            <a:picLocks noChangeAspect="1" noChangeArrowheads="1"/>
          </p:cNvPicPr>
          <p:nvPr/>
        </p:nvPicPr>
        <p:blipFill>
          <a:blip r:embed="rId3" cstate="print"/>
          <a:srcRect/>
          <a:stretch>
            <a:fillRect/>
          </a:stretch>
        </p:blipFill>
        <p:spPr bwMode="auto">
          <a:xfrm>
            <a:off x="8172400" y="175957"/>
            <a:ext cx="720080" cy="507913"/>
          </a:xfrm>
          <a:prstGeom prst="rect">
            <a:avLst/>
          </a:prstGeom>
          <a:noFill/>
          <a:ln w="9525">
            <a:noFill/>
            <a:miter lim="800000"/>
            <a:headEnd/>
            <a:tailEnd/>
          </a:ln>
        </p:spPr>
      </p:pic>
      <p:sp>
        <p:nvSpPr>
          <p:cNvPr id="3" name="Dikdörtgen 2"/>
          <p:cNvSpPr/>
          <p:nvPr/>
        </p:nvSpPr>
        <p:spPr>
          <a:xfrm>
            <a:off x="446856" y="1476141"/>
            <a:ext cx="8229600" cy="5324535"/>
          </a:xfrm>
          <a:prstGeom prst="rect">
            <a:avLst/>
          </a:prstGeom>
        </p:spPr>
        <p:txBody>
          <a:bodyPr wrap="square">
            <a:spAutoFit/>
          </a:bodyPr>
          <a:lstStyle/>
          <a:p>
            <a:pPr lvl="0"/>
            <a:r>
              <a:rPr lang="tr-TR" sz="2000" b="1" dirty="0" smtClean="0"/>
              <a:t>Eğitim </a:t>
            </a:r>
            <a:r>
              <a:rPr lang="tr-TR" sz="2000" b="1" dirty="0"/>
              <a:t>ve Danışmanlık </a:t>
            </a:r>
            <a:r>
              <a:rPr lang="tr-TR" sz="2000" b="1" dirty="0" smtClean="0"/>
              <a:t>Desteği</a:t>
            </a:r>
          </a:p>
          <a:p>
            <a:pPr lvl="0"/>
            <a:endParaRPr lang="tr-TR" sz="2000" b="1" dirty="0"/>
          </a:p>
          <a:p>
            <a:pPr lvl="0" algn="just"/>
            <a:r>
              <a:rPr lang="tr-TR" sz="2000" b="1" dirty="0">
                <a:solidFill>
                  <a:srgbClr val="FF0000"/>
                </a:solidFill>
              </a:rPr>
              <a:t>Eğitim giderleri desteği, </a:t>
            </a:r>
            <a:r>
              <a:rPr lang="tr-TR" sz="2000" dirty="0"/>
              <a:t>yatırım projesinde görev alan personelin, makine-teçhizat ve yazılımların satın alındığı hizmet sağlayıcıdan ilgili makine-teçhizat ve yazılımların kullanımına ilişkin eğitim </a:t>
            </a:r>
            <a:r>
              <a:rPr lang="tr-TR" sz="2000" dirty="0" smtClean="0"/>
              <a:t>hizmetini kapsar.</a:t>
            </a:r>
            <a:endParaRPr lang="tr-TR" sz="2000" b="1" dirty="0" smtClean="0"/>
          </a:p>
          <a:p>
            <a:pPr lvl="0" algn="just"/>
            <a:endParaRPr lang="tr-TR" sz="2000" dirty="0"/>
          </a:p>
          <a:p>
            <a:pPr lvl="0" algn="just"/>
            <a:r>
              <a:rPr lang="tr-TR" sz="2000" b="1" dirty="0">
                <a:solidFill>
                  <a:srgbClr val="FF0000"/>
                </a:solidFill>
              </a:rPr>
              <a:t>Danışmanlık desteği, </a:t>
            </a:r>
            <a:r>
              <a:rPr lang="tr-TR" sz="2000" dirty="0"/>
              <a:t>işletmenin; yatırım projesini geliştirmesine ve uygulanmasına yönelik olarak, yurt içi/yurt dışındaki üniversitelerden, Teknoloji Transfer Ofislerinden, Teknoloji Geliştirme Bölgesi yönetici şirketlerinden, Teknoloji Geliştirme Bölgesinde/Teknoloji Transfer Ofislerinde görevlendirilmiş öğretim elemanlarından, Teknoloji Geliştirme Bölgesinde firması bulunan öğretim elemanlarından, mühendislik faaliyetleri ile ilgili teknik danışmanlık veren firmalardan, Mesleki Yeterlilik Kurumu tarafından KOBİ Danışmanı olarak belirlenmiş kişilerden veya kamu kurum/kuruluşları tarafından kurulmuş araştırma merkezleri/enstitülerinden; teknik, tasarım, mühendislik, finans vb. konularda alacağı danışmanlık hizmeti giderlerini kapsar. </a:t>
            </a:r>
            <a:endParaRPr lang="tr-TR" sz="2000" b="1" dirty="0">
              <a:solidFill>
                <a:schemeClr val="accent3">
                  <a:lumMod val="75000"/>
                </a:schemeClr>
              </a:solidFill>
            </a:endParaRPr>
          </a:p>
        </p:txBody>
      </p:sp>
      <p:sp>
        <p:nvSpPr>
          <p:cNvPr id="10" name="Text Box 2"/>
          <p:cNvSpPr txBox="1">
            <a:spLocks noChangeArrowheads="1"/>
          </p:cNvSpPr>
          <p:nvPr/>
        </p:nvSpPr>
        <p:spPr bwMode="auto">
          <a:xfrm>
            <a:off x="179512" y="733420"/>
            <a:ext cx="8064896" cy="738664"/>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lvl="0">
              <a:buClr>
                <a:srgbClr val="F9A91C"/>
              </a:buClr>
              <a:buSzPct val="125000"/>
              <a:defRPr/>
            </a:pPr>
            <a:r>
              <a:rPr lang="tr-TR" sz="2400" b="1" dirty="0">
                <a:solidFill>
                  <a:srgbClr val="F9A91C"/>
                </a:solidFill>
                <a:latin typeface="Calibri" pitchFamily="34" charset="0"/>
                <a:cs typeface="+mn-cs"/>
              </a:rPr>
              <a:t>Yatırım Projesi Süresince Verilen Destekler</a:t>
            </a:r>
          </a:p>
          <a:p>
            <a:pPr marL="269875">
              <a:buClr>
                <a:srgbClr val="F9A91C"/>
              </a:buClr>
              <a:buSzPct val="125000"/>
              <a:defRPr/>
            </a:pPr>
            <a:r>
              <a:rPr lang="tr-TR" sz="2400" b="1" dirty="0" smtClean="0">
                <a:solidFill>
                  <a:srgbClr val="F9A91C"/>
                </a:solidFill>
                <a:latin typeface="Calibri" pitchFamily="34" charset="0"/>
                <a:cs typeface="+mn-cs"/>
              </a:rPr>
              <a:t>DESTEK KALEMLERİ</a:t>
            </a:r>
          </a:p>
        </p:txBody>
      </p:sp>
    </p:spTree>
    <p:extLst>
      <p:ext uri="{BB962C8B-B14F-4D97-AF65-F5344CB8AC3E}">
        <p14:creationId xmlns:p14="http://schemas.microsoft.com/office/powerpoint/2010/main" val="1007856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95780" y="116347"/>
            <a:ext cx="5093633" cy="582609"/>
          </a:xfrm>
          <a:prstGeom prst="rect">
            <a:avLst/>
          </a:prstGeom>
          <a:noFill/>
        </p:spPr>
        <p:txBody>
          <a:bodyPr wrap="square" rtlCol="0">
            <a:spAutoFit/>
          </a:bodyPr>
          <a:lstStyle/>
          <a:p>
            <a:pPr fontAlgn="auto">
              <a:spcBef>
                <a:spcPts val="0"/>
              </a:spcBef>
              <a:spcAft>
                <a:spcPts val="0"/>
              </a:spcAft>
            </a:pPr>
            <a:r>
              <a:rPr lang="tr-TR" sz="3188" b="1" dirty="0">
                <a:solidFill>
                  <a:srgbClr val="00BAD5"/>
                </a:solidFill>
                <a:latin typeface="Calibri"/>
                <a:ea typeface="+mn-ea"/>
              </a:rPr>
              <a:t>KOSGEB Müdürlükleri</a:t>
            </a:r>
          </a:p>
        </p:txBody>
      </p:sp>
      <p:pic>
        <p:nvPicPr>
          <p:cNvPr id="3" name="Picture 3"/>
          <p:cNvPicPr>
            <a:picLocks noChangeAspect="1" noChangeArrowheads="1"/>
          </p:cNvPicPr>
          <p:nvPr/>
        </p:nvPicPr>
        <p:blipFill>
          <a:blip r:embed="rId3" cstate="print"/>
          <a:srcRect/>
          <a:stretch>
            <a:fillRect/>
          </a:stretch>
        </p:blipFill>
        <p:spPr bwMode="auto">
          <a:xfrm>
            <a:off x="8159065" y="188031"/>
            <a:ext cx="717413" cy="506032"/>
          </a:xfrm>
          <a:prstGeom prst="rect">
            <a:avLst/>
          </a:prstGeom>
          <a:noFill/>
          <a:ln w="9525">
            <a:noFill/>
            <a:miter lim="800000"/>
            <a:headEnd/>
            <a:tailEnd/>
          </a:ln>
        </p:spPr>
      </p:pic>
      <p:cxnSp>
        <p:nvCxnSpPr>
          <p:cNvPr id="18" name="17 Düz Bağlayıcı"/>
          <p:cNvCxnSpPr/>
          <p:nvPr/>
        </p:nvCxnSpPr>
        <p:spPr>
          <a:xfrm>
            <a:off x="984935" y="4635903"/>
            <a:ext cx="738935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4" cstate="print"/>
          <a:srcRect/>
          <a:stretch>
            <a:fillRect/>
          </a:stretch>
        </p:blipFill>
        <p:spPr bwMode="auto">
          <a:xfrm>
            <a:off x="411011" y="835874"/>
            <a:ext cx="408058" cy="417548"/>
          </a:xfrm>
          <a:prstGeom prst="rect">
            <a:avLst/>
          </a:prstGeom>
          <a:noFill/>
          <a:ln w="9525">
            <a:noFill/>
            <a:miter lim="800000"/>
            <a:headEnd/>
            <a:tailEnd/>
          </a:ln>
        </p:spPr>
      </p:pic>
      <p:pic>
        <p:nvPicPr>
          <p:cNvPr id="19" name="Picture 3"/>
          <p:cNvPicPr>
            <a:picLocks noChangeAspect="1" noChangeArrowheads="1"/>
          </p:cNvPicPr>
          <p:nvPr/>
        </p:nvPicPr>
        <p:blipFill>
          <a:blip r:embed="rId4" cstate="print"/>
          <a:srcRect/>
          <a:stretch>
            <a:fillRect/>
          </a:stretch>
        </p:blipFill>
        <p:spPr bwMode="auto">
          <a:xfrm>
            <a:off x="411011" y="1264587"/>
            <a:ext cx="408058" cy="417548"/>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srcRect/>
          <a:stretch>
            <a:fillRect/>
          </a:stretch>
        </p:blipFill>
        <p:spPr bwMode="auto">
          <a:xfrm>
            <a:off x="411011" y="1696769"/>
            <a:ext cx="408058" cy="417548"/>
          </a:xfrm>
          <a:prstGeom prst="rect">
            <a:avLst/>
          </a:prstGeom>
          <a:noFill/>
          <a:ln w="9525">
            <a:noFill/>
            <a:miter lim="800000"/>
            <a:headEnd/>
            <a:tailEnd/>
          </a:ln>
        </p:spPr>
      </p:pic>
      <p:sp>
        <p:nvSpPr>
          <p:cNvPr id="22" name="21 Metin kutusu"/>
          <p:cNvSpPr txBox="1"/>
          <p:nvPr/>
        </p:nvSpPr>
        <p:spPr>
          <a:xfrm>
            <a:off x="769711" y="867781"/>
            <a:ext cx="1363085" cy="398628"/>
          </a:xfrm>
          <a:prstGeom prst="rect">
            <a:avLst/>
          </a:prstGeom>
          <a:noFill/>
        </p:spPr>
        <p:txBody>
          <a:bodyPr wrap="square" rtlCol="0">
            <a:spAutoFit/>
          </a:bodyPr>
          <a:lstStyle/>
          <a:p>
            <a:pPr fontAlgn="auto">
              <a:spcBef>
                <a:spcPts val="0"/>
              </a:spcBef>
              <a:spcAft>
                <a:spcPts val="0"/>
              </a:spcAft>
            </a:pPr>
            <a:r>
              <a:rPr lang="tr-TR" sz="1993" b="1" dirty="0">
                <a:solidFill>
                  <a:srgbClr val="1B5363"/>
                </a:solidFill>
                <a:latin typeface="Calibri"/>
                <a:ea typeface="+mn-ea"/>
              </a:rPr>
              <a:t>81 ilde</a:t>
            </a:r>
          </a:p>
        </p:txBody>
      </p:sp>
      <p:sp>
        <p:nvSpPr>
          <p:cNvPr id="29" name="28 Metin kutusu"/>
          <p:cNvSpPr txBox="1"/>
          <p:nvPr/>
        </p:nvSpPr>
        <p:spPr>
          <a:xfrm>
            <a:off x="784514" y="1275814"/>
            <a:ext cx="3515324" cy="398628"/>
          </a:xfrm>
          <a:prstGeom prst="rect">
            <a:avLst/>
          </a:prstGeom>
          <a:noFill/>
        </p:spPr>
        <p:txBody>
          <a:bodyPr wrap="square" rtlCol="0">
            <a:spAutoFit/>
          </a:bodyPr>
          <a:lstStyle/>
          <a:p>
            <a:pPr fontAlgn="auto">
              <a:spcBef>
                <a:spcPts val="0"/>
              </a:spcBef>
              <a:spcAft>
                <a:spcPts val="0"/>
              </a:spcAft>
            </a:pPr>
            <a:r>
              <a:rPr lang="tr-TR" sz="1993" b="1" dirty="0">
                <a:solidFill>
                  <a:srgbClr val="1B5363"/>
                </a:solidFill>
                <a:latin typeface="Calibri"/>
                <a:ea typeface="+mn-ea"/>
              </a:rPr>
              <a:t>92 KOSGEB Müdürlüğü</a:t>
            </a:r>
          </a:p>
        </p:txBody>
      </p:sp>
      <p:sp>
        <p:nvSpPr>
          <p:cNvPr id="30" name="29 Metin kutusu"/>
          <p:cNvSpPr txBox="1"/>
          <p:nvPr/>
        </p:nvSpPr>
        <p:spPr>
          <a:xfrm>
            <a:off x="769711" y="1696769"/>
            <a:ext cx="5524080" cy="398628"/>
          </a:xfrm>
          <a:prstGeom prst="rect">
            <a:avLst/>
          </a:prstGeom>
          <a:noFill/>
        </p:spPr>
        <p:txBody>
          <a:bodyPr wrap="square" rtlCol="0">
            <a:spAutoFit/>
          </a:bodyPr>
          <a:lstStyle/>
          <a:p>
            <a:pPr fontAlgn="auto">
              <a:spcBef>
                <a:spcPts val="0"/>
              </a:spcBef>
              <a:spcAft>
                <a:spcPts val="0"/>
              </a:spcAft>
            </a:pPr>
            <a:r>
              <a:rPr lang="tr-TR" sz="1993" b="1" dirty="0">
                <a:solidFill>
                  <a:srgbClr val="1B5363"/>
                </a:solidFill>
                <a:latin typeface="Calibri"/>
                <a:ea typeface="+mn-ea"/>
              </a:rPr>
              <a:t>32 Teknoloji Geliştirme Merkezi (TEKMER)</a:t>
            </a:r>
          </a:p>
        </p:txBody>
      </p:sp>
      <p:sp>
        <p:nvSpPr>
          <p:cNvPr id="46" name="29 Metin kutusu"/>
          <p:cNvSpPr txBox="1">
            <a:spLocks noChangeArrowheads="1"/>
          </p:cNvSpPr>
          <p:nvPr/>
        </p:nvSpPr>
        <p:spPr bwMode="auto">
          <a:xfrm>
            <a:off x="1056678" y="2095533"/>
            <a:ext cx="5489184" cy="52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pPr>
            <a:r>
              <a:rPr lang="tr-TR" sz="1395" b="1" dirty="0">
                <a:solidFill>
                  <a:srgbClr val="1B5363"/>
                </a:solidFill>
                <a:latin typeface="Calibri" pitchFamily="34" charset="0"/>
                <a:ea typeface="+mn-ea"/>
              </a:rPr>
              <a:t>→  32 Üniversite’de Teknoloji Geliştirme Merkezi kuruldu.</a:t>
            </a:r>
          </a:p>
          <a:p>
            <a:pPr eaLnBrk="1" fontAlgn="auto" hangingPunct="1">
              <a:spcBef>
                <a:spcPts val="0"/>
              </a:spcBef>
              <a:spcAft>
                <a:spcPts val="0"/>
              </a:spcAft>
            </a:pPr>
            <a:r>
              <a:rPr lang="tr-TR" sz="1395" b="1" dirty="0">
                <a:solidFill>
                  <a:srgbClr val="1B5363"/>
                </a:solidFill>
                <a:latin typeface="Calibri" pitchFamily="34" charset="0"/>
                <a:ea typeface="+mn-ea"/>
              </a:rPr>
              <a:t>→  88 Üniversite ile Ar-Ge ve </a:t>
            </a:r>
            <a:r>
              <a:rPr lang="tr-TR" sz="1395" b="1" dirty="0" err="1">
                <a:solidFill>
                  <a:srgbClr val="1B5363"/>
                </a:solidFill>
                <a:latin typeface="Calibri" pitchFamily="34" charset="0"/>
                <a:ea typeface="+mn-ea"/>
              </a:rPr>
              <a:t>İnovasyon</a:t>
            </a:r>
            <a:r>
              <a:rPr lang="tr-TR" sz="1395" b="1" dirty="0">
                <a:solidFill>
                  <a:srgbClr val="1B5363"/>
                </a:solidFill>
                <a:latin typeface="Calibri" pitchFamily="34" charset="0"/>
                <a:ea typeface="+mn-ea"/>
              </a:rPr>
              <a:t> İşbirliği Protokolü imzalandı.</a:t>
            </a:r>
          </a:p>
        </p:txBody>
      </p:sp>
      <p:pic>
        <p:nvPicPr>
          <p:cNvPr id="4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4" y="2931369"/>
            <a:ext cx="8939318" cy="356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6</a:t>
            </a:fld>
            <a:endParaRPr lang="en-CA">
              <a:solidFill>
                <a:prstClr val="black">
                  <a:tint val="75000"/>
                </a:prstClr>
              </a:solidFill>
            </a:endParaRPr>
          </a:p>
        </p:txBody>
      </p:sp>
    </p:spTree>
    <p:extLst>
      <p:ext uri="{BB962C8B-B14F-4D97-AF65-F5344CB8AC3E}">
        <p14:creationId xmlns:p14="http://schemas.microsoft.com/office/powerpoint/2010/main" val="26477143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5"/>
          <p:cNvSpPr>
            <a:spLocks noGrp="1"/>
          </p:cNvSpPr>
          <p:nvPr>
            <p:ph type="sldNum" sz="quarter" idx="12"/>
          </p:nvPr>
        </p:nvSpPr>
        <p:spPr>
          <a:xfrm>
            <a:off x="709613" y="7327974"/>
            <a:ext cx="1071562" cy="569383"/>
          </a:xfrm>
          <a:ln>
            <a:miter lim="800000"/>
            <a:headEnd/>
            <a:tailEnd/>
          </a:ln>
        </p:spPr>
        <p:txBody>
          <a:bodyPr/>
          <a:lstStyle/>
          <a:p>
            <a:pPr>
              <a:defRPr/>
            </a:pPr>
            <a:fld id="{7B46C576-5731-4AF6-8075-F5362250E3FD}" type="slidenum">
              <a:rPr lang="tr-TR" smtClean="0"/>
              <a:pPr>
                <a:defRPr/>
              </a:pPr>
              <a:t>60</a:t>
            </a:fld>
            <a:endParaRPr lang="tr-TR" smtClean="0"/>
          </a:p>
        </p:txBody>
      </p:sp>
      <p:sp>
        <p:nvSpPr>
          <p:cNvPr id="17" name="Slayt Numarası Yer Tutucusu 5"/>
          <p:cNvSpPr txBox="1">
            <a:spLocks/>
          </p:cNvSpPr>
          <p:nvPr/>
        </p:nvSpPr>
        <p:spPr>
          <a:xfrm>
            <a:off x="709613" y="7327974"/>
            <a:ext cx="1071562" cy="569383"/>
          </a:xfrm>
          <a:prstGeom prst="rect">
            <a:avLst/>
          </a:prstGeom>
          <a:noFill/>
          <a:ln>
            <a:miter lim="800000"/>
            <a:headEnd/>
            <a:tailEnd/>
          </a:ln>
        </p:spPr>
        <p:txBody>
          <a:bodyPr anchor="ctr"/>
          <a:lstStyle/>
          <a:p>
            <a:pPr algn="r" fontAlgn="auto">
              <a:spcBef>
                <a:spcPts val="0"/>
              </a:spcBef>
              <a:spcAft>
                <a:spcPts val="0"/>
              </a:spcAft>
              <a:defRPr/>
            </a:pPr>
            <a:fld id="{E3B29AA5-3A34-4A67-9DD6-75C837EE9A54}" type="slidenum">
              <a:rPr lang="tr-TR" sz="1200">
                <a:solidFill>
                  <a:schemeClr val="tx1">
                    <a:tint val="75000"/>
                  </a:schemeClr>
                </a:solidFill>
                <a:latin typeface="+mn-lt"/>
                <a:cs typeface="+mn-cs"/>
              </a:rPr>
              <a:pPr algn="r" fontAlgn="auto">
                <a:spcBef>
                  <a:spcPts val="0"/>
                </a:spcBef>
                <a:spcAft>
                  <a:spcPts val="0"/>
                </a:spcAft>
                <a:defRPr/>
              </a:pPr>
              <a:t>60</a:t>
            </a:fld>
            <a:endParaRPr lang="tr-TR" sz="1200">
              <a:solidFill>
                <a:schemeClr val="tx1">
                  <a:tint val="75000"/>
                </a:schemeClr>
              </a:solidFill>
              <a:latin typeface="+mn-lt"/>
              <a:cs typeface="+mn-cs"/>
            </a:endParaRPr>
          </a:p>
        </p:txBody>
      </p:sp>
      <p:sp>
        <p:nvSpPr>
          <p:cNvPr id="5" name="1 Başlık"/>
          <p:cNvSpPr txBox="1">
            <a:spLocks/>
          </p:cNvSpPr>
          <p:nvPr/>
        </p:nvSpPr>
        <p:spPr bwMode="auto">
          <a:xfrm>
            <a:off x="138452" y="175957"/>
            <a:ext cx="8229600"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sv-SE" sz="2400" b="1" dirty="0" smtClean="0">
                <a:solidFill>
                  <a:srgbClr val="00BAD5"/>
                </a:solidFill>
                <a:latin typeface="Calibri" pitchFamily="34" charset="0"/>
                <a:ea typeface="ヒラギノ角ゴ Pro W3" pitchFamily="1" charset="-128"/>
                <a:cs typeface="+mn-cs"/>
              </a:rPr>
              <a:t>KOB</a:t>
            </a:r>
            <a:r>
              <a:rPr lang="tr-TR" sz="2400" b="1" dirty="0" smtClean="0">
                <a:solidFill>
                  <a:srgbClr val="00BAD5"/>
                </a:solidFill>
                <a:latin typeface="Calibri" pitchFamily="34" charset="0"/>
                <a:ea typeface="ヒラギノ角ゴ Pro W3" pitchFamily="1" charset="-128"/>
                <a:cs typeface="+mn-cs"/>
              </a:rPr>
              <a:t>İ</a:t>
            </a:r>
            <a:r>
              <a:rPr lang="sv-SE" sz="2400" b="1" dirty="0" smtClean="0">
                <a:solidFill>
                  <a:srgbClr val="00BAD5"/>
                </a:solidFill>
                <a:latin typeface="Calibri" pitchFamily="34" charset="0"/>
                <a:ea typeface="ヒラギノ角ゴ Pro W3" pitchFamily="1" charset="-128"/>
                <a:cs typeface="+mn-cs"/>
              </a:rPr>
              <a:t> </a:t>
            </a:r>
            <a:r>
              <a:rPr lang="sv-SE" sz="2400" b="1" dirty="0">
                <a:solidFill>
                  <a:srgbClr val="00BAD5"/>
                </a:solidFill>
                <a:latin typeface="Calibri" pitchFamily="34" charset="0"/>
                <a:ea typeface="ヒラギノ角ゴ Pro W3" pitchFamily="1" charset="-128"/>
                <a:cs typeface="+mn-cs"/>
              </a:rPr>
              <a:t>TEKNOYATIRIM DESTEK PROGRAMI</a:t>
            </a:r>
          </a:p>
        </p:txBody>
      </p:sp>
      <p:pic>
        <p:nvPicPr>
          <p:cNvPr id="8" name="Picture 3"/>
          <p:cNvPicPr>
            <a:picLocks noChangeAspect="1" noChangeArrowheads="1"/>
          </p:cNvPicPr>
          <p:nvPr/>
        </p:nvPicPr>
        <p:blipFill>
          <a:blip r:embed="rId3" cstate="print"/>
          <a:srcRect/>
          <a:stretch>
            <a:fillRect/>
          </a:stretch>
        </p:blipFill>
        <p:spPr bwMode="auto">
          <a:xfrm>
            <a:off x="8172400" y="175957"/>
            <a:ext cx="720080" cy="507913"/>
          </a:xfrm>
          <a:prstGeom prst="rect">
            <a:avLst/>
          </a:prstGeom>
          <a:noFill/>
          <a:ln w="9525">
            <a:noFill/>
            <a:miter lim="800000"/>
            <a:headEnd/>
            <a:tailEnd/>
          </a:ln>
        </p:spPr>
      </p:pic>
      <p:sp>
        <p:nvSpPr>
          <p:cNvPr id="9" name="Text Box 2"/>
          <p:cNvSpPr txBox="1">
            <a:spLocks noChangeArrowheads="1"/>
          </p:cNvSpPr>
          <p:nvPr/>
        </p:nvSpPr>
        <p:spPr bwMode="auto">
          <a:xfrm>
            <a:off x="138452" y="839005"/>
            <a:ext cx="8064896" cy="738664"/>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lvl="0">
              <a:buClr>
                <a:srgbClr val="F9A91C"/>
              </a:buClr>
              <a:buSzPct val="125000"/>
              <a:defRPr/>
            </a:pPr>
            <a:r>
              <a:rPr lang="tr-TR" sz="2400" b="1" dirty="0">
                <a:solidFill>
                  <a:srgbClr val="F9A91C"/>
                </a:solidFill>
                <a:latin typeface="Calibri" pitchFamily="34" charset="0"/>
                <a:cs typeface="+mn-cs"/>
              </a:rPr>
              <a:t>Yatırım Projesi Sonrasında Verilen Destekler</a:t>
            </a:r>
          </a:p>
          <a:p>
            <a:pPr marL="269875">
              <a:buClr>
                <a:srgbClr val="F9A91C"/>
              </a:buClr>
              <a:buSzPct val="125000"/>
              <a:defRPr/>
            </a:pPr>
            <a:r>
              <a:rPr lang="tr-TR" sz="2400" b="1" dirty="0" smtClean="0">
                <a:solidFill>
                  <a:srgbClr val="F9A91C"/>
                </a:solidFill>
                <a:latin typeface="Calibri" pitchFamily="34" charset="0"/>
                <a:cs typeface="+mn-cs"/>
              </a:rPr>
              <a:t>DESTEK KALEMLERİ</a:t>
            </a:r>
          </a:p>
        </p:txBody>
      </p:sp>
      <p:sp>
        <p:nvSpPr>
          <p:cNvPr id="3" name="Dikdörtgen 2"/>
          <p:cNvSpPr/>
          <p:nvPr/>
        </p:nvSpPr>
        <p:spPr>
          <a:xfrm>
            <a:off x="374848" y="1659647"/>
            <a:ext cx="8229600" cy="4555093"/>
          </a:xfrm>
          <a:prstGeom prst="rect">
            <a:avLst/>
          </a:prstGeom>
        </p:spPr>
        <p:txBody>
          <a:bodyPr wrap="square">
            <a:spAutoFit/>
          </a:bodyPr>
          <a:lstStyle/>
          <a:p>
            <a:pPr lvl="0"/>
            <a:r>
              <a:rPr lang="tr-TR" sz="2800" b="1" dirty="0" smtClean="0"/>
              <a:t>İşletme Giderleri Desteği </a:t>
            </a:r>
          </a:p>
          <a:p>
            <a:endParaRPr lang="tr-TR" dirty="0"/>
          </a:p>
          <a:p>
            <a:pPr lvl="0"/>
            <a:r>
              <a:rPr lang="tr-TR" sz="2800" b="1" dirty="0"/>
              <a:t>Personel Gideri Desteği </a:t>
            </a:r>
            <a:endParaRPr lang="tr-TR" sz="2800" b="1" dirty="0" smtClean="0"/>
          </a:p>
          <a:p>
            <a:pPr lvl="0"/>
            <a:endParaRPr lang="tr-TR" sz="1200" b="1" dirty="0"/>
          </a:p>
          <a:p>
            <a:pPr algn="just"/>
            <a:r>
              <a:rPr lang="tr-TR" dirty="0"/>
              <a:t>Personel gideri desteği, Kurul tarafından uygun bulunan Teknolojik Ürünün tanıtımı ve pazarlanması ile yatırım kapsamında alınan makine-teçhizatın kullanımına yönelik çalışması şartı ile istihdam edilecek yeni personel için destek sağlanır. </a:t>
            </a:r>
          </a:p>
          <a:p>
            <a:pPr algn="just"/>
            <a:endParaRPr lang="tr-TR" sz="2800" b="1" dirty="0" smtClean="0"/>
          </a:p>
          <a:p>
            <a:pPr algn="just"/>
            <a:r>
              <a:rPr lang="tr-TR" sz="2800" b="1" dirty="0" smtClean="0"/>
              <a:t>Enerji giderleri</a:t>
            </a:r>
          </a:p>
          <a:p>
            <a:pPr algn="just"/>
            <a:endParaRPr lang="tr-TR" sz="1200" dirty="0"/>
          </a:p>
          <a:p>
            <a:pPr algn="just"/>
            <a:r>
              <a:rPr lang="tr-TR" dirty="0"/>
              <a:t>İşletmeye; teknolojik ürünün üretimine yönelik kullanılan elektrik ve doğal gaz enerjisine ait giderler için Kurul tarafından belirlenen tutar üzerinden geri ödemesiz destek sağlanır.</a:t>
            </a:r>
          </a:p>
          <a:p>
            <a:pPr lvl="0"/>
            <a:endParaRPr lang="tr-TR" sz="2800" b="1" dirty="0">
              <a:solidFill>
                <a:schemeClr val="accent3">
                  <a:lumMod val="75000"/>
                </a:schemeClr>
              </a:solidFill>
            </a:endParaRPr>
          </a:p>
        </p:txBody>
      </p:sp>
    </p:spTree>
    <p:extLst>
      <p:ext uri="{BB962C8B-B14F-4D97-AF65-F5344CB8AC3E}">
        <p14:creationId xmlns:p14="http://schemas.microsoft.com/office/powerpoint/2010/main" val="1619899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a:xfrm>
            <a:off x="6553200" y="7661042"/>
            <a:ext cx="2133600" cy="363773"/>
          </a:xfrm>
        </p:spPr>
        <p:txBody>
          <a:bodyPr/>
          <a:lstStyle/>
          <a:p>
            <a:pPr>
              <a:defRPr/>
            </a:pPr>
            <a:fld id="{78E0FEDD-D6DD-4FA3-BCD6-09AD50B199F8}" type="slidenum">
              <a:rPr lang="tr-TR">
                <a:solidFill>
                  <a:prstClr val="black">
                    <a:tint val="75000"/>
                  </a:prstClr>
                </a:solidFill>
              </a:rPr>
              <a:pPr>
                <a:defRPr/>
              </a:pPr>
              <a:t>61</a:t>
            </a:fld>
            <a:endParaRPr lang="tr-TR">
              <a:solidFill>
                <a:prstClr val="black">
                  <a:tint val="75000"/>
                </a:prstClr>
              </a:solidFill>
            </a:endParaRPr>
          </a:p>
        </p:txBody>
      </p:sp>
      <p:pic>
        <p:nvPicPr>
          <p:cNvPr id="25" name="Picture 3"/>
          <p:cNvPicPr>
            <a:picLocks noChangeAspect="1" noChangeArrowheads="1"/>
          </p:cNvPicPr>
          <p:nvPr/>
        </p:nvPicPr>
        <p:blipFill>
          <a:blip r:embed="rId3" cstate="print"/>
          <a:srcRect/>
          <a:stretch>
            <a:fillRect/>
          </a:stretch>
        </p:blipFill>
        <p:spPr bwMode="auto">
          <a:xfrm>
            <a:off x="8172400" y="175950"/>
            <a:ext cx="720080" cy="507913"/>
          </a:xfrm>
          <a:prstGeom prst="rect">
            <a:avLst/>
          </a:prstGeom>
          <a:noFill/>
          <a:ln w="9525">
            <a:noFill/>
            <a:miter lim="800000"/>
            <a:headEnd/>
            <a:tailEnd/>
          </a:ln>
        </p:spPr>
      </p:pic>
      <p:sp>
        <p:nvSpPr>
          <p:cNvPr id="14" name="Text Box 2"/>
          <p:cNvSpPr txBox="1">
            <a:spLocks noChangeArrowheads="1"/>
          </p:cNvSpPr>
          <p:nvPr/>
        </p:nvSpPr>
        <p:spPr bwMode="auto">
          <a:xfrm>
            <a:off x="0" y="693169"/>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rPr>
              <a:t>DESTEK PROGRAMI SÜREÇLERİ</a:t>
            </a:r>
          </a:p>
        </p:txBody>
      </p:sp>
      <p:sp>
        <p:nvSpPr>
          <p:cNvPr id="11" name="1 Başlık"/>
          <p:cNvSpPr txBox="1">
            <a:spLocks/>
          </p:cNvSpPr>
          <p:nvPr/>
        </p:nvSpPr>
        <p:spPr bwMode="auto">
          <a:xfrm>
            <a:off x="302840" y="-32029"/>
            <a:ext cx="8229600"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sv-SE" sz="2400" b="1" dirty="0" smtClean="0">
                <a:solidFill>
                  <a:srgbClr val="00BAD5"/>
                </a:solidFill>
                <a:ea typeface="ヒラギノ角ゴ Pro W3" pitchFamily="1" charset="-128"/>
              </a:rPr>
              <a:t>KOB</a:t>
            </a:r>
            <a:r>
              <a:rPr lang="tr-TR" sz="2400" b="1" dirty="0" smtClean="0">
                <a:solidFill>
                  <a:srgbClr val="00BAD5"/>
                </a:solidFill>
                <a:ea typeface="ヒラギノ角ゴ Pro W3" pitchFamily="1" charset="-128"/>
              </a:rPr>
              <a:t>İ</a:t>
            </a:r>
            <a:r>
              <a:rPr lang="sv-SE" sz="2400" b="1" dirty="0" smtClean="0">
                <a:solidFill>
                  <a:srgbClr val="00BAD5"/>
                </a:solidFill>
                <a:ea typeface="ヒラギノ角ゴ Pro W3" pitchFamily="1" charset="-128"/>
              </a:rPr>
              <a:t> </a:t>
            </a:r>
            <a:r>
              <a:rPr lang="sv-SE" sz="2400" b="1" dirty="0">
                <a:solidFill>
                  <a:srgbClr val="00BAD5"/>
                </a:solidFill>
                <a:ea typeface="ヒラギノ角ゴ Pro W3" pitchFamily="1" charset="-128"/>
              </a:rPr>
              <a:t>TEKNOYATIRIM DESTEK PROGRAMI</a:t>
            </a:r>
          </a:p>
        </p:txBody>
      </p:sp>
      <p:sp>
        <p:nvSpPr>
          <p:cNvPr id="2" name="Dikdörtgen 1"/>
          <p:cNvSpPr/>
          <p:nvPr/>
        </p:nvSpPr>
        <p:spPr>
          <a:xfrm>
            <a:off x="251520" y="1327061"/>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Başvuru</a:t>
            </a:r>
            <a:r>
              <a:rPr lang="tr-TR" b="1" dirty="0"/>
              <a:t> </a:t>
            </a:r>
            <a:r>
              <a:rPr lang="tr-TR" b="1" dirty="0" smtClean="0"/>
              <a:t>(KOBİ Bilgi Sistemi üzerinden; Uygulama Birimlerine)</a:t>
            </a:r>
          </a:p>
        </p:txBody>
      </p:sp>
      <p:sp>
        <p:nvSpPr>
          <p:cNvPr id="15" name="Dikdörtgen 14"/>
          <p:cNvSpPr/>
          <p:nvPr/>
        </p:nvSpPr>
        <p:spPr>
          <a:xfrm>
            <a:off x="251520" y="1831117"/>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tr-TR" b="1" dirty="0" smtClean="0"/>
              <a:t>Ön Değerlendirme (Uygulama Birimi tarafından eksiklerin  </a:t>
            </a:r>
            <a:r>
              <a:rPr lang="tr-TR" b="1" dirty="0"/>
              <a:t>bildirimi ve </a:t>
            </a:r>
            <a:r>
              <a:rPr lang="tr-TR" b="1" dirty="0" smtClean="0"/>
              <a:t>tamamlanması)</a:t>
            </a:r>
            <a:endParaRPr lang="tr-TR" b="1" dirty="0"/>
          </a:p>
        </p:txBody>
      </p:sp>
      <p:sp>
        <p:nvSpPr>
          <p:cNvPr id="16" name="Dikdörtgen 15"/>
          <p:cNvSpPr/>
          <p:nvPr/>
        </p:nvSpPr>
        <p:spPr>
          <a:xfrm>
            <a:off x="251520" y="2335173"/>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Yerinde İncelemeler (Teknik ve mali raporların hazırlanması)</a:t>
            </a:r>
          </a:p>
        </p:txBody>
      </p:sp>
      <p:sp>
        <p:nvSpPr>
          <p:cNvPr id="17" name="Dikdörtgen 16"/>
          <p:cNvSpPr/>
          <p:nvPr/>
        </p:nvSpPr>
        <p:spPr>
          <a:xfrm>
            <a:off x="251520" y="2839229"/>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tr-TR" b="1" dirty="0" smtClean="0"/>
              <a:t>Değerlendirme ve Karar Kurulu (</a:t>
            </a:r>
            <a:r>
              <a:rPr lang="tr-TR" sz="1600" b="1" dirty="0" smtClean="0"/>
              <a:t>Kararın </a:t>
            </a:r>
            <a:r>
              <a:rPr lang="tr-TR" sz="1600" b="1" dirty="0"/>
              <a:t>verilmesi </a:t>
            </a:r>
            <a:r>
              <a:rPr lang="tr-TR" sz="1600" b="1" dirty="0" smtClean="0"/>
              <a:t>kabul</a:t>
            </a:r>
            <a:r>
              <a:rPr lang="tr-TR" sz="1600" b="1" dirty="0"/>
              <a:t>, </a:t>
            </a:r>
            <a:r>
              <a:rPr lang="tr-TR" sz="1600" b="1" dirty="0" smtClean="0"/>
              <a:t>ret</a:t>
            </a:r>
            <a:r>
              <a:rPr lang="tr-TR" sz="1600" b="1" dirty="0"/>
              <a:t>, </a:t>
            </a:r>
            <a:r>
              <a:rPr lang="tr-TR" sz="1600" b="1" dirty="0" smtClean="0"/>
              <a:t>görüş</a:t>
            </a:r>
            <a:r>
              <a:rPr lang="tr-TR" sz="1600" b="1" dirty="0"/>
              <a:t>, r</a:t>
            </a:r>
            <a:r>
              <a:rPr lang="tr-TR" sz="1600" b="1" dirty="0" smtClean="0"/>
              <a:t>evizyon</a:t>
            </a:r>
            <a:r>
              <a:rPr lang="tr-TR" sz="1600" b="1" dirty="0"/>
              <a:t>)</a:t>
            </a:r>
          </a:p>
        </p:txBody>
      </p:sp>
      <p:sp>
        <p:nvSpPr>
          <p:cNvPr id="18" name="Dikdörtgen 17"/>
          <p:cNvSpPr/>
          <p:nvPr/>
        </p:nvSpPr>
        <p:spPr>
          <a:xfrm>
            <a:off x="274234" y="3415293"/>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Yatırım Projesi Faaliyetlerinin  Yürütülmesi (2Aylık ziyaretler ve 4 aylık dönemsel izleme)</a:t>
            </a:r>
          </a:p>
        </p:txBody>
      </p:sp>
      <p:sp>
        <p:nvSpPr>
          <p:cNvPr id="19" name="Dikdörtgen 18"/>
          <p:cNvSpPr/>
          <p:nvPr/>
        </p:nvSpPr>
        <p:spPr>
          <a:xfrm>
            <a:off x="274234" y="3991357"/>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Ödeme (Erken Ödeme/Dönemsel izleme raporu doğrultusunda 4 aylık dönemlerde)</a:t>
            </a:r>
          </a:p>
        </p:txBody>
      </p:sp>
      <p:sp>
        <p:nvSpPr>
          <p:cNvPr id="20" name="Dikdörtgen 19"/>
          <p:cNvSpPr/>
          <p:nvPr/>
        </p:nvSpPr>
        <p:spPr>
          <a:xfrm>
            <a:off x="251520" y="4567421"/>
            <a:ext cx="8496944" cy="36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Yatırım Projesinin Tamamlanması (Yatırım projesin başarılı/</a:t>
            </a:r>
            <a:r>
              <a:rPr lang="tr-TR" b="1" dirty="0"/>
              <a:t>b</a:t>
            </a:r>
            <a:r>
              <a:rPr lang="tr-TR" b="1" dirty="0" smtClean="0"/>
              <a:t>aşarısız tamamlanması)</a:t>
            </a:r>
          </a:p>
        </p:txBody>
      </p:sp>
      <p:sp>
        <p:nvSpPr>
          <p:cNvPr id="21" name="Dikdörtgen 20"/>
          <p:cNvSpPr/>
          <p:nvPr/>
        </p:nvSpPr>
        <p:spPr>
          <a:xfrm>
            <a:off x="251520" y="5215492"/>
            <a:ext cx="8496944" cy="721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Yatırım Projesi Sonrası Destek Süreci (Üretime başlayan işletmenin 1 yıl süre ile desteklenmesi) </a:t>
            </a:r>
          </a:p>
        </p:txBody>
      </p:sp>
      <p:sp>
        <p:nvSpPr>
          <p:cNvPr id="22" name="Dikdörtgen 21"/>
          <p:cNvSpPr/>
          <p:nvPr/>
        </p:nvSpPr>
        <p:spPr>
          <a:xfrm>
            <a:off x="251520" y="6079589"/>
            <a:ext cx="8496944" cy="57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Yatırım Projesinin 5 Yıl Boyunca İzlenmesi (Yatırım projesi tamamlandıktan sonra 5 yıl boyunca işletmenin her yıl izlenmesi)</a:t>
            </a:r>
          </a:p>
        </p:txBody>
      </p:sp>
    </p:spTree>
    <p:extLst>
      <p:ext uri="{BB962C8B-B14F-4D97-AF65-F5344CB8AC3E}">
        <p14:creationId xmlns:p14="http://schemas.microsoft.com/office/powerpoint/2010/main" val="243455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a:xfrm>
            <a:off x="6553200" y="7661042"/>
            <a:ext cx="2133600" cy="363773"/>
          </a:xfrm>
        </p:spPr>
        <p:txBody>
          <a:bodyPr/>
          <a:lstStyle/>
          <a:p>
            <a:pPr>
              <a:defRPr/>
            </a:pPr>
            <a:fld id="{78E0FEDD-D6DD-4FA3-BCD6-09AD50B199F8}" type="slidenum">
              <a:rPr lang="tr-TR"/>
              <a:pPr>
                <a:defRPr/>
              </a:pPr>
              <a:t>62</a:t>
            </a:fld>
            <a:endParaRPr lang="tr-TR"/>
          </a:p>
        </p:txBody>
      </p:sp>
      <p:pic>
        <p:nvPicPr>
          <p:cNvPr id="25" name="Picture 3"/>
          <p:cNvPicPr>
            <a:picLocks noChangeAspect="1" noChangeArrowheads="1"/>
          </p:cNvPicPr>
          <p:nvPr/>
        </p:nvPicPr>
        <p:blipFill>
          <a:blip r:embed="rId3" cstate="print"/>
          <a:srcRect/>
          <a:stretch>
            <a:fillRect/>
          </a:stretch>
        </p:blipFill>
        <p:spPr bwMode="auto">
          <a:xfrm>
            <a:off x="8172400" y="175950"/>
            <a:ext cx="720080" cy="507913"/>
          </a:xfrm>
          <a:prstGeom prst="rect">
            <a:avLst/>
          </a:prstGeom>
          <a:noFill/>
          <a:ln w="9525">
            <a:noFill/>
            <a:miter lim="800000"/>
            <a:headEnd/>
            <a:tailEnd/>
          </a:ln>
        </p:spPr>
      </p:pic>
      <p:sp>
        <p:nvSpPr>
          <p:cNvPr id="11" name="1 Başlık"/>
          <p:cNvSpPr txBox="1">
            <a:spLocks/>
          </p:cNvSpPr>
          <p:nvPr/>
        </p:nvSpPr>
        <p:spPr bwMode="auto">
          <a:xfrm>
            <a:off x="251520" y="170823"/>
            <a:ext cx="8229600" cy="72519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sv-SE" sz="2400" b="1" dirty="0" smtClean="0">
                <a:solidFill>
                  <a:srgbClr val="00BAD5"/>
                </a:solidFill>
                <a:latin typeface="Calibri" pitchFamily="34" charset="0"/>
                <a:ea typeface="ヒラギノ角ゴ Pro W3" pitchFamily="1" charset="-128"/>
                <a:cs typeface="+mn-cs"/>
              </a:rPr>
              <a:t>KOB</a:t>
            </a:r>
            <a:r>
              <a:rPr lang="tr-TR" sz="2400" b="1" dirty="0" smtClean="0">
                <a:solidFill>
                  <a:srgbClr val="00BAD5"/>
                </a:solidFill>
                <a:latin typeface="Calibri" pitchFamily="34" charset="0"/>
                <a:ea typeface="ヒラギノ角ゴ Pro W3" pitchFamily="1" charset="-128"/>
                <a:cs typeface="+mn-cs"/>
              </a:rPr>
              <a:t>İ</a:t>
            </a:r>
            <a:r>
              <a:rPr lang="sv-SE" sz="2400" b="1" dirty="0" smtClean="0">
                <a:solidFill>
                  <a:srgbClr val="00BAD5"/>
                </a:solidFill>
                <a:latin typeface="Calibri" pitchFamily="34" charset="0"/>
                <a:ea typeface="ヒラギノ角ゴ Pro W3" pitchFamily="1" charset="-128"/>
                <a:cs typeface="+mn-cs"/>
              </a:rPr>
              <a:t> </a:t>
            </a:r>
            <a:r>
              <a:rPr lang="sv-SE" sz="2400" b="1" dirty="0">
                <a:solidFill>
                  <a:srgbClr val="00BAD5"/>
                </a:solidFill>
                <a:latin typeface="Calibri" pitchFamily="34" charset="0"/>
                <a:ea typeface="ヒラギノ角ゴ Pro W3" pitchFamily="1" charset="-128"/>
                <a:cs typeface="+mn-cs"/>
              </a:rPr>
              <a:t>TEKNOYATIRIM DESTEK PROGRAMI</a:t>
            </a:r>
          </a:p>
        </p:txBody>
      </p:sp>
      <p:sp>
        <p:nvSpPr>
          <p:cNvPr id="14" name="Text Box 2"/>
          <p:cNvSpPr txBox="1">
            <a:spLocks noChangeArrowheads="1"/>
          </p:cNvSpPr>
          <p:nvPr/>
        </p:nvSpPr>
        <p:spPr bwMode="auto">
          <a:xfrm>
            <a:off x="357253" y="819015"/>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buClr>
                <a:srgbClr val="F9A91C"/>
              </a:buClr>
              <a:buSzPct val="125000"/>
              <a:defRPr/>
            </a:pPr>
            <a:r>
              <a:rPr lang="tr-TR" sz="2400" b="1" dirty="0" smtClean="0">
                <a:solidFill>
                  <a:srgbClr val="F9A91C"/>
                </a:solidFill>
                <a:latin typeface="Calibri" pitchFamily="34" charset="0"/>
                <a:cs typeface="+mn-cs"/>
              </a:rPr>
              <a:t>Geçici Madde</a:t>
            </a:r>
            <a:endParaRPr lang="it-IT" sz="2400" b="1" dirty="0" smtClean="0">
              <a:solidFill>
                <a:srgbClr val="F9A91C"/>
              </a:solidFill>
              <a:latin typeface="Calibri" pitchFamily="34" charset="0"/>
              <a:cs typeface="+mn-cs"/>
            </a:endParaRPr>
          </a:p>
        </p:txBody>
      </p:sp>
      <p:sp>
        <p:nvSpPr>
          <p:cNvPr id="3" name="Dikdörtgen 2"/>
          <p:cNvSpPr/>
          <p:nvPr/>
        </p:nvSpPr>
        <p:spPr>
          <a:xfrm>
            <a:off x="357253" y="1765343"/>
            <a:ext cx="8064896" cy="400110"/>
          </a:xfrm>
          <a:prstGeom prst="rect">
            <a:avLst/>
          </a:prstGeom>
        </p:spPr>
        <p:txBody>
          <a:bodyPr wrap="square">
            <a:spAutoFit/>
          </a:bodyPr>
          <a:lstStyle/>
          <a:p>
            <a:pPr marL="285750" indent="-285750" algn="just">
              <a:buFont typeface="Wingdings" panose="05000000000000000000" pitchFamily="2" charset="2"/>
              <a:buChar char="ü"/>
            </a:pPr>
            <a:endParaRPr lang="tr-TR" sz="2000" dirty="0" smtClean="0"/>
          </a:p>
        </p:txBody>
      </p:sp>
      <p:graphicFrame>
        <p:nvGraphicFramePr>
          <p:cNvPr id="2" name="Diyagram 1"/>
          <p:cNvGraphicFramePr/>
          <p:nvPr>
            <p:extLst/>
          </p:nvPr>
        </p:nvGraphicFramePr>
        <p:xfrm>
          <a:off x="777781" y="1544092"/>
          <a:ext cx="7620000" cy="44197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6428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F16F97C-866D-4F85-A1F6-DDF39F62CB6A}" type="slidenum">
              <a:rPr lang="en-CA" smtClean="0"/>
              <a:pPr>
                <a:defRPr/>
              </a:pPr>
              <a:t>63</a:t>
            </a:fld>
            <a:endParaRPr lang="en-CA"/>
          </a:p>
        </p:txBody>
      </p:sp>
      <p:graphicFrame>
        <p:nvGraphicFramePr>
          <p:cNvPr id="4" name="Tablo 3"/>
          <p:cNvGraphicFramePr>
            <a:graphicFrameLocks noGrp="1"/>
          </p:cNvGraphicFramePr>
          <p:nvPr>
            <p:extLst/>
          </p:nvPr>
        </p:nvGraphicFramePr>
        <p:xfrm>
          <a:off x="251518" y="247951"/>
          <a:ext cx="8640961" cy="6427308"/>
        </p:xfrm>
        <a:graphic>
          <a:graphicData uri="http://schemas.openxmlformats.org/drawingml/2006/table">
            <a:tbl>
              <a:tblPr firstRow="1" firstCol="1" bandRow="1">
                <a:tableStyleId>{5C22544A-7EE6-4342-B048-85BDC9FD1C3A}</a:tableStyleId>
              </a:tblPr>
              <a:tblGrid>
                <a:gridCol w="1702268"/>
                <a:gridCol w="2252070"/>
                <a:gridCol w="4686623"/>
              </a:tblGrid>
              <a:tr h="371838">
                <a:tc gridSpan="2">
                  <a:txBody>
                    <a:bodyPr/>
                    <a:lstStyle/>
                    <a:p>
                      <a:pPr algn="ctr">
                        <a:lnSpc>
                          <a:spcPct val="115000"/>
                        </a:lnSpc>
                        <a:spcAft>
                          <a:spcPts val="0"/>
                        </a:spcAft>
                      </a:pPr>
                      <a:r>
                        <a:rPr lang="tr-TR" sz="1300" dirty="0" smtClean="0">
                          <a:effectLst/>
                        </a:rPr>
                        <a:t>          BAKANLIK</a:t>
                      </a:r>
                      <a:endParaRPr lang="tr-TR" sz="1300" dirty="0">
                        <a:effectLst/>
                        <a:latin typeface="Calibri"/>
                        <a:ea typeface="Calibri"/>
                        <a:cs typeface="Times New Roman"/>
                      </a:endParaRPr>
                    </a:p>
                  </a:txBody>
                  <a:tcPr marL="18000" marR="18000" marT="72000" marB="72000" anchor="ctr"/>
                </a:tc>
                <a:tc hMerge="1">
                  <a:txBody>
                    <a:bodyPr/>
                    <a:lstStyle/>
                    <a:p>
                      <a:endParaRPr lang="tr-TR"/>
                    </a:p>
                  </a:txBody>
                  <a:tcPr/>
                </a:tc>
                <a:tc>
                  <a:txBody>
                    <a:bodyPr/>
                    <a:lstStyle/>
                    <a:p>
                      <a:pPr algn="ctr">
                        <a:lnSpc>
                          <a:spcPct val="115000"/>
                        </a:lnSpc>
                        <a:spcAft>
                          <a:spcPts val="0"/>
                        </a:spcAft>
                      </a:pPr>
                      <a:r>
                        <a:rPr lang="tr-TR" sz="1300" dirty="0">
                          <a:effectLst/>
                        </a:rPr>
                        <a:t>KOSGEB</a:t>
                      </a:r>
                      <a:endParaRPr lang="tr-TR" sz="1300" dirty="0">
                        <a:effectLst/>
                        <a:latin typeface="Calibri"/>
                        <a:ea typeface="Calibri"/>
                        <a:cs typeface="Times New Roman"/>
                      </a:endParaRPr>
                    </a:p>
                  </a:txBody>
                  <a:tcPr marL="18000" marR="18000" marT="72000" marB="72000" anchor="ctr"/>
                </a:tc>
              </a:tr>
              <a:tr h="371838">
                <a:tc>
                  <a:txBody>
                    <a:bodyPr/>
                    <a:lstStyle/>
                    <a:p>
                      <a:pPr algn="ctr">
                        <a:lnSpc>
                          <a:spcPct val="115000"/>
                        </a:lnSpc>
                        <a:spcAft>
                          <a:spcPts val="0"/>
                        </a:spcAft>
                      </a:pPr>
                      <a:r>
                        <a:rPr lang="tr-TR" sz="1300" dirty="0">
                          <a:effectLst/>
                        </a:rPr>
                        <a:t>Hedef Kitle</a:t>
                      </a:r>
                      <a:endParaRPr lang="tr-TR" sz="1300" dirty="0">
                        <a:effectLst/>
                        <a:latin typeface="Calibri"/>
                        <a:ea typeface="Calibri"/>
                        <a:cs typeface="Times New Roman"/>
                      </a:endParaRPr>
                    </a:p>
                  </a:txBody>
                  <a:tcPr marL="18000" marR="18000" marT="72000" marB="72000" anchor="ctr"/>
                </a:tc>
                <a:tc>
                  <a:txBody>
                    <a:bodyPr/>
                    <a:lstStyle/>
                    <a:p>
                      <a:pPr marL="174625" indent="0" algn="l">
                        <a:lnSpc>
                          <a:spcPct val="115000"/>
                        </a:lnSpc>
                        <a:spcAft>
                          <a:spcPts val="0"/>
                        </a:spcAft>
                      </a:pPr>
                      <a:r>
                        <a:rPr lang="tr-TR" sz="1300" dirty="0" smtClean="0">
                          <a:effectLst/>
                        </a:rPr>
                        <a:t>Tüm işletmeler</a:t>
                      </a:r>
                      <a:endParaRPr lang="tr-TR" sz="1300" dirty="0">
                        <a:effectLst/>
                        <a:latin typeface="Calibri"/>
                        <a:ea typeface="Calibri"/>
                        <a:cs typeface="Times New Roman"/>
                      </a:endParaRPr>
                    </a:p>
                  </a:txBody>
                  <a:tcPr marL="18000" marR="18000" marT="72000" marB="72000" anchor="ctr"/>
                </a:tc>
                <a:tc>
                  <a:txBody>
                    <a:bodyPr/>
                    <a:lstStyle/>
                    <a:p>
                      <a:pPr marL="0" indent="174625" algn="l">
                        <a:lnSpc>
                          <a:spcPct val="115000"/>
                        </a:lnSpc>
                        <a:spcAft>
                          <a:spcPts val="0"/>
                        </a:spcAft>
                      </a:pPr>
                      <a:r>
                        <a:rPr lang="tr-TR" sz="1300" b="1" kern="1200" dirty="0" smtClean="0">
                          <a:solidFill>
                            <a:srgbClr val="FF0000"/>
                          </a:solidFill>
                          <a:latin typeface="+mn-lt"/>
                          <a:ea typeface="+mn-ea"/>
                          <a:cs typeface="+mn-cs"/>
                        </a:rPr>
                        <a:t>KOBİ’ler</a:t>
                      </a:r>
                      <a:endParaRPr lang="tr-TR" sz="1300" b="1" kern="1200" dirty="0">
                        <a:solidFill>
                          <a:srgbClr val="FF0000"/>
                        </a:solidFill>
                        <a:latin typeface="+mn-lt"/>
                        <a:ea typeface="+mn-ea"/>
                        <a:cs typeface="+mn-cs"/>
                      </a:endParaRPr>
                    </a:p>
                  </a:txBody>
                  <a:tcPr marL="18000" marR="18000" marT="72000" marB="72000" anchor="ctr"/>
                </a:tc>
              </a:tr>
              <a:tr h="371838">
                <a:tc>
                  <a:txBody>
                    <a:bodyPr/>
                    <a:lstStyle/>
                    <a:p>
                      <a:pPr algn="ctr">
                        <a:lnSpc>
                          <a:spcPct val="115000"/>
                        </a:lnSpc>
                        <a:spcAft>
                          <a:spcPts val="0"/>
                        </a:spcAft>
                      </a:pPr>
                      <a:r>
                        <a:rPr lang="tr-TR" sz="1300" dirty="0" smtClean="0">
                          <a:effectLst/>
                          <a:latin typeface="Calibri"/>
                          <a:ea typeface="Calibri"/>
                          <a:cs typeface="Times New Roman"/>
                        </a:rPr>
                        <a:t>Başvuru Dönemi</a:t>
                      </a:r>
                      <a:endParaRPr lang="tr-TR" sz="1300" dirty="0">
                        <a:effectLst/>
                        <a:latin typeface="Calibri"/>
                        <a:ea typeface="Calibri"/>
                        <a:cs typeface="Times New Roman"/>
                      </a:endParaRPr>
                    </a:p>
                  </a:txBody>
                  <a:tcPr marL="18000" marR="18000" marT="72000" marB="72000" anchor="ctr"/>
                </a:tc>
                <a:tc>
                  <a:txBody>
                    <a:bodyPr/>
                    <a:lstStyle/>
                    <a:p>
                      <a:pPr marL="174625" indent="0" algn="l">
                        <a:lnSpc>
                          <a:spcPct val="115000"/>
                        </a:lnSpc>
                        <a:spcAft>
                          <a:spcPts val="0"/>
                        </a:spcAft>
                      </a:pPr>
                      <a:r>
                        <a:rPr lang="tr-TR" sz="1300" dirty="0" smtClean="0">
                          <a:effectLst/>
                          <a:latin typeface="Calibri"/>
                          <a:ea typeface="Calibri"/>
                          <a:cs typeface="Times New Roman"/>
                        </a:rPr>
                        <a:t>Çağrı </a:t>
                      </a:r>
                      <a:endParaRPr lang="tr-TR" sz="1300" dirty="0">
                        <a:effectLst/>
                        <a:latin typeface="Calibri"/>
                        <a:ea typeface="Calibri"/>
                        <a:cs typeface="Times New Roman"/>
                      </a:endParaRPr>
                    </a:p>
                  </a:txBody>
                  <a:tcPr marL="18000" marR="18000" marT="72000" marB="72000" anchor="ctr"/>
                </a:tc>
                <a:tc>
                  <a:txBody>
                    <a:bodyPr/>
                    <a:lstStyle/>
                    <a:p>
                      <a:pPr marL="0" indent="174625" algn="l">
                        <a:lnSpc>
                          <a:spcPct val="115000"/>
                        </a:lnSpc>
                        <a:spcAft>
                          <a:spcPts val="0"/>
                        </a:spcAft>
                      </a:pPr>
                      <a:r>
                        <a:rPr lang="tr-TR" sz="1300" b="1" kern="1200" dirty="0" smtClean="0">
                          <a:solidFill>
                            <a:srgbClr val="FF0000"/>
                          </a:solidFill>
                          <a:latin typeface="+mn-lt"/>
                          <a:ea typeface="+mn-ea"/>
                          <a:cs typeface="+mn-cs"/>
                        </a:rPr>
                        <a:t>Sürekli </a:t>
                      </a:r>
                      <a:endParaRPr lang="tr-TR" sz="1300" b="1" kern="1200" dirty="0">
                        <a:solidFill>
                          <a:srgbClr val="FF0000"/>
                        </a:solidFill>
                        <a:latin typeface="+mn-lt"/>
                        <a:ea typeface="+mn-ea"/>
                        <a:cs typeface="+mn-cs"/>
                      </a:endParaRPr>
                    </a:p>
                  </a:txBody>
                  <a:tcPr marL="18000" marR="18000" marT="72000" marB="72000" anchor="ctr"/>
                </a:tc>
              </a:tr>
              <a:tr h="371838">
                <a:tc>
                  <a:txBody>
                    <a:bodyPr/>
                    <a:lstStyle/>
                    <a:p>
                      <a:pPr algn="ctr">
                        <a:lnSpc>
                          <a:spcPct val="115000"/>
                        </a:lnSpc>
                        <a:spcAft>
                          <a:spcPts val="0"/>
                        </a:spcAft>
                      </a:pPr>
                      <a:r>
                        <a:rPr lang="tr-TR" sz="1300" b="1" kern="1200" dirty="0">
                          <a:solidFill>
                            <a:schemeClr val="lt1"/>
                          </a:solidFill>
                          <a:effectLst/>
                          <a:latin typeface="+mn-lt"/>
                          <a:ea typeface="+mn-ea"/>
                          <a:cs typeface="+mn-cs"/>
                        </a:rPr>
                        <a:t>Ödeme</a:t>
                      </a:r>
                    </a:p>
                  </a:txBody>
                  <a:tcPr marL="18000" marR="18000" marT="72000" marB="72000" anchor="ctr"/>
                </a:tc>
                <a:tc>
                  <a:txBody>
                    <a:bodyPr/>
                    <a:lstStyle/>
                    <a:p>
                      <a:pPr marL="0" indent="174625" algn="l">
                        <a:lnSpc>
                          <a:spcPct val="115000"/>
                        </a:lnSpc>
                        <a:spcAft>
                          <a:spcPts val="0"/>
                        </a:spcAft>
                      </a:pPr>
                      <a:r>
                        <a:rPr lang="tr-TR" sz="1300" dirty="0" smtClean="0">
                          <a:effectLst/>
                        </a:rPr>
                        <a:t>Proje bitince</a:t>
                      </a:r>
                      <a:endParaRPr lang="tr-TR" sz="1300" dirty="0">
                        <a:effectLst/>
                        <a:latin typeface="Calibri"/>
                        <a:ea typeface="Calibri"/>
                        <a:cs typeface="Times New Roman"/>
                      </a:endParaRPr>
                    </a:p>
                  </a:txBody>
                  <a:tcPr marL="18000" marR="18000" marT="72000" marB="72000" anchor="ctr"/>
                </a:tc>
                <a:tc>
                  <a:txBody>
                    <a:bodyPr/>
                    <a:lstStyle/>
                    <a:p>
                      <a:pPr marL="0" indent="174625" algn="l">
                        <a:lnSpc>
                          <a:spcPct val="115000"/>
                        </a:lnSpc>
                        <a:spcAft>
                          <a:spcPts val="0"/>
                        </a:spcAft>
                      </a:pPr>
                      <a:r>
                        <a:rPr lang="tr-TR" sz="1300" b="1" kern="1200" dirty="0" smtClean="0">
                          <a:solidFill>
                            <a:srgbClr val="FF0000"/>
                          </a:solidFill>
                          <a:latin typeface="+mn-lt"/>
                          <a:ea typeface="+mn-ea"/>
                          <a:cs typeface="+mn-cs"/>
                        </a:rPr>
                        <a:t>4 aylık dönemlerde</a:t>
                      </a:r>
                      <a:endParaRPr lang="tr-TR" sz="1300" b="1" kern="1200" dirty="0">
                        <a:solidFill>
                          <a:srgbClr val="FF0000"/>
                        </a:solidFill>
                        <a:latin typeface="+mn-lt"/>
                        <a:ea typeface="+mn-ea"/>
                        <a:cs typeface="+mn-cs"/>
                      </a:endParaRPr>
                    </a:p>
                  </a:txBody>
                  <a:tcPr marL="18000" marR="18000" marT="72000" marB="72000" anchor="ctr"/>
                </a:tc>
              </a:tr>
              <a:tr h="371838">
                <a:tc>
                  <a:txBody>
                    <a:bodyPr/>
                    <a:lstStyle/>
                    <a:p>
                      <a:pPr algn="ctr">
                        <a:lnSpc>
                          <a:spcPct val="115000"/>
                        </a:lnSpc>
                        <a:spcAft>
                          <a:spcPts val="0"/>
                        </a:spcAft>
                      </a:pPr>
                      <a:r>
                        <a:rPr lang="tr-TR" sz="1300" b="1" kern="1200" dirty="0" smtClean="0">
                          <a:solidFill>
                            <a:schemeClr val="lt1"/>
                          </a:solidFill>
                          <a:effectLst/>
                          <a:latin typeface="+mn-lt"/>
                          <a:ea typeface="+mn-ea"/>
                          <a:cs typeface="+mn-cs"/>
                        </a:rPr>
                        <a:t>Finansman Modeli</a:t>
                      </a:r>
                      <a:endParaRPr lang="tr-TR" sz="1300" b="1" kern="1200" dirty="0">
                        <a:solidFill>
                          <a:schemeClr val="lt1"/>
                        </a:solidFill>
                        <a:effectLst/>
                        <a:latin typeface="+mn-lt"/>
                        <a:ea typeface="+mn-ea"/>
                        <a:cs typeface="+mn-cs"/>
                      </a:endParaRPr>
                    </a:p>
                  </a:txBody>
                  <a:tcPr marL="18000" marR="18000" marT="72000" marB="72000" anchor="ctr"/>
                </a:tc>
                <a:tc>
                  <a:txBody>
                    <a:bodyPr/>
                    <a:lstStyle/>
                    <a:p>
                      <a:pPr marL="0" indent="174625" algn="l">
                        <a:lnSpc>
                          <a:spcPct val="115000"/>
                        </a:lnSpc>
                        <a:spcAft>
                          <a:spcPts val="0"/>
                        </a:spcAft>
                      </a:pPr>
                      <a:r>
                        <a:rPr lang="tr-TR" sz="1300" dirty="0" smtClean="0">
                          <a:effectLst/>
                          <a:latin typeface="Calibri"/>
                          <a:ea typeface="Calibri"/>
                          <a:cs typeface="Times New Roman"/>
                        </a:rPr>
                        <a:t>Hibe</a:t>
                      </a:r>
                      <a:r>
                        <a:rPr lang="tr-TR" sz="1300" baseline="0" dirty="0" smtClean="0">
                          <a:effectLst/>
                          <a:latin typeface="Calibri"/>
                          <a:ea typeface="Calibri"/>
                          <a:cs typeface="Times New Roman"/>
                        </a:rPr>
                        <a:t> </a:t>
                      </a:r>
                      <a:endParaRPr lang="tr-TR" sz="1300" dirty="0">
                        <a:effectLst/>
                        <a:latin typeface="Calibri"/>
                        <a:ea typeface="Calibri"/>
                        <a:cs typeface="Times New Roman"/>
                      </a:endParaRPr>
                    </a:p>
                  </a:txBody>
                  <a:tcPr marL="18000" marR="18000" marT="72000" marB="72000" anchor="ctr"/>
                </a:tc>
                <a:tc>
                  <a:txBody>
                    <a:bodyPr/>
                    <a:lstStyle/>
                    <a:p>
                      <a:pPr marL="0" indent="174625" algn="l">
                        <a:lnSpc>
                          <a:spcPct val="115000"/>
                        </a:lnSpc>
                        <a:spcAft>
                          <a:spcPts val="0"/>
                        </a:spcAft>
                      </a:pPr>
                      <a:r>
                        <a:rPr lang="tr-TR" sz="1300" kern="1200" dirty="0" smtClean="0">
                          <a:solidFill>
                            <a:schemeClr val="dk1"/>
                          </a:solidFill>
                          <a:effectLst/>
                          <a:latin typeface="Calibri"/>
                          <a:ea typeface="Calibri"/>
                          <a:cs typeface="Times New Roman"/>
                        </a:rPr>
                        <a:t>Hibe</a:t>
                      </a:r>
                      <a:r>
                        <a:rPr lang="tr-TR" sz="1300" b="1" kern="1200" baseline="0" dirty="0" smtClean="0">
                          <a:solidFill>
                            <a:srgbClr val="FF0000"/>
                          </a:solidFill>
                          <a:latin typeface="+mn-lt"/>
                          <a:ea typeface="+mn-ea"/>
                          <a:cs typeface="+mn-cs"/>
                        </a:rPr>
                        <a:t> + Geri Ödemeli</a:t>
                      </a:r>
                      <a:endParaRPr lang="tr-TR" sz="1300" b="1" kern="1200" dirty="0">
                        <a:solidFill>
                          <a:srgbClr val="FF0000"/>
                        </a:solidFill>
                        <a:latin typeface="+mn-lt"/>
                        <a:ea typeface="+mn-ea"/>
                        <a:cs typeface="+mn-cs"/>
                      </a:endParaRPr>
                    </a:p>
                  </a:txBody>
                  <a:tcPr marL="18000" marR="18000" marT="72000" marB="72000" anchor="ctr"/>
                </a:tc>
              </a:tr>
              <a:tr h="1134600">
                <a:tc>
                  <a:txBody>
                    <a:bodyPr/>
                    <a:lstStyle/>
                    <a:p>
                      <a:pPr algn="ctr"/>
                      <a:r>
                        <a:rPr lang="tr-TR" sz="1300" b="1" kern="1200" dirty="0" smtClean="0">
                          <a:solidFill>
                            <a:schemeClr val="lt1"/>
                          </a:solidFill>
                          <a:effectLst/>
                          <a:latin typeface="+mn-lt"/>
                          <a:ea typeface="+mn-ea"/>
                          <a:cs typeface="+mn-cs"/>
                        </a:rPr>
                        <a:t>Proje süresince verilen destekler</a:t>
                      </a:r>
                      <a:endParaRPr lang="tr-TR" sz="1300" b="1" kern="1200" dirty="0">
                        <a:solidFill>
                          <a:schemeClr val="lt1"/>
                        </a:solidFill>
                        <a:effectLst/>
                        <a:latin typeface="+mn-lt"/>
                        <a:ea typeface="+mn-ea"/>
                        <a:cs typeface="+mn-cs"/>
                      </a:endParaRPr>
                    </a:p>
                  </a:txBody>
                  <a:tcPr marL="18000" marR="18000" marT="72000" marB="72000" anchor="ctr"/>
                </a:tc>
                <a:tc>
                  <a:txBody>
                    <a:bodyPr/>
                    <a:lstStyle/>
                    <a:p>
                      <a:pPr marL="171450" lvl="0" indent="3175" algn="just">
                        <a:buFont typeface="Wingdings" panose="05000000000000000000" pitchFamily="2" charset="2"/>
                        <a:buChar char="ü"/>
                      </a:pPr>
                      <a:r>
                        <a:rPr lang="tr-TR" sz="1300" b="0" kern="1200" dirty="0" smtClean="0">
                          <a:solidFill>
                            <a:schemeClr val="dk1"/>
                          </a:solidFill>
                          <a:latin typeface="+mn-lt"/>
                          <a:ea typeface="+mn-ea"/>
                          <a:cs typeface="+mn-cs"/>
                        </a:rPr>
                        <a:t>Makine-teçhizat</a:t>
                      </a:r>
                    </a:p>
                    <a:p>
                      <a:pPr marL="171450" lvl="0" indent="3175" algn="just">
                        <a:buFont typeface="Wingdings" panose="05000000000000000000" pitchFamily="2" charset="2"/>
                        <a:buChar char="ü"/>
                      </a:pPr>
                      <a:r>
                        <a:rPr lang="tr-TR" sz="1300" b="0" kern="1200" dirty="0" smtClean="0">
                          <a:solidFill>
                            <a:schemeClr val="dk1"/>
                          </a:solidFill>
                          <a:latin typeface="+mn-lt"/>
                          <a:ea typeface="+mn-ea"/>
                          <a:cs typeface="+mn-cs"/>
                        </a:rPr>
                        <a:t>Taşıma ve sigorta</a:t>
                      </a:r>
                    </a:p>
                    <a:p>
                      <a:pPr marL="171450" lvl="0" indent="3175" algn="just">
                        <a:buFont typeface="Wingdings" panose="05000000000000000000" pitchFamily="2" charset="2"/>
                        <a:buChar char="ü"/>
                      </a:pPr>
                      <a:r>
                        <a:rPr lang="tr-TR" sz="1300" b="0" kern="1200" dirty="0" smtClean="0">
                          <a:solidFill>
                            <a:schemeClr val="dk1"/>
                          </a:solidFill>
                          <a:latin typeface="+mn-lt"/>
                          <a:ea typeface="+mn-ea"/>
                          <a:cs typeface="+mn-cs"/>
                        </a:rPr>
                        <a:t>Montaj</a:t>
                      </a:r>
                    </a:p>
                    <a:p>
                      <a:pPr marL="0" marR="0" indent="0" algn="ctr" defTabSz="914400" rtl="0" eaLnBrk="1" fontAlgn="auto" latinLnBrk="0" hangingPunct="1">
                        <a:lnSpc>
                          <a:spcPct val="115000"/>
                        </a:lnSpc>
                        <a:spcBef>
                          <a:spcPts val="0"/>
                        </a:spcBef>
                        <a:spcAft>
                          <a:spcPts val="0"/>
                        </a:spcAft>
                        <a:buClrTx/>
                        <a:buSzTx/>
                        <a:buFontTx/>
                        <a:buNone/>
                        <a:tabLst/>
                        <a:defRPr/>
                      </a:pPr>
                      <a:endParaRPr lang="tr-TR" altLang="tr-TR" sz="1300" b="0" kern="1200" dirty="0" smtClean="0">
                        <a:solidFill>
                          <a:schemeClr val="dk1"/>
                        </a:solidFill>
                        <a:effectLst/>
                        <a:latin typeface="+mn-lt"/>
                        <a:ea typeface="+mn-ea"/>
                        <a:cs typeface="+mn-cs"/>
                      </a:endParaRPr>
                    </a:p>
                  </a:txBody>
                  <a:tcPr marL="18000" marR="18000" marT="72000" marB="72000" anchor="ctr"/>
                </a:tc>
                <a:tc>
                  <a:txBody>
                    <a:bodyPr/>
                    <a:lstStyle/>
                    <a:p>
                      <a:pPr marL="261938" lvl="0" indent="-87313" algn="just">
                        <a:buFont typeface="Wingdings" panose="05000000000000000000" pitchFamily="2" charset="2"/>
                        <a:buChar char="ü"/>
                      </a:pPr>
                      <a:r>
                        <a:rPr lang="tr-TR" sz="1300" b="0" dirty="0" smtClean="0"/>
                        <a:t>Makine-teçhizat, </a:t>
                      </a:r>
                      <a:r>
                        <a:rPr lang="tr-TR" sz="1300" b="1" dirty="0" smtClean="0">
                          <a:solidFill>
                            <a:srgbClr val="FF0000"/>
                          </a:solidFill>
                        </a:rPr>
                        <a:t>kalıp,</a:t>
                      </a:r>
                      <a:r>
                        <a:rPr lang="tr-TR" sz="1300" b="1" baseline="0" dirty="0" smtClean="0">
                          <a:solidFill>
                            <a:srgbClr val="FF0000"/>
                          </a:solidFill>
                        </a:rPr>
                        <a:t> </a:t>
                      </a:r>
                      <a:r>
                        <a:rPr lang="tr-TR" sz="1300" b="1" dirty="0" smtClean="0">
                          <a:solidFill>
                            <a:srgbClr val="FF0000"/>
                          </a:solidFill>
                        </a:rPr>
                        <a:t>yazılım ve ürün hattı tasarımı </a:t>
                      </a:r>
                    </a:p>
                    <a:p>
                      <a:pPr marL="261938" lvl="0" indent="-87313" algn="just">
                        <a:buFont typeface="Wingdings" panose="05000000000000000000" pitchFamily="2" charset="2"/>
                        <a:buChar char="ü"/>
                      </a:pPr>
                      <a:r>
                        <a:rPr lang="tr-TR" sz="1300" b="0" kern="1200" dirty="0" smtClean="0">
                          <a:solidFill>
                            <a:schemeClr val="dk1"/>
                          </a:solidFill>
                          <a:latin typeface="+mn-lt"/>
                          <a:ea typeface="+mn-ea"/>
                          <a:cs typeface="+mn-cs"/>
                        </a:rPr>
                        <a:t>Taşıma, montaj  ve sigorta</a:t>
                      </a:r>
                      <a:endParaRPr lang="tr-TR" sz="1300" b="0" dirty="0" smtClean="0"/>
                    </a:p>
                    <a:p>
                      <a:pPr marL="261938" lvl="0" indent="-87313">
                        <a:buFont typeface="Wingdings" panose="05000000000000000000" pitchFamily="2" charset="2"/>
                        <a:buChar char="ü"/>
                      </a:pPr>
                      <a:r>
                        <a:rPr lang="tr-TR" sz="1300" b="1" dirty="0" smtClean="0">
                          <a:solidFill>
                            <a:srgbClr val="FF0000"/>
                          </a:solidFill>
                        </a:rPr>
                        <a:t>Personel gideri desteği </a:t>
                      </a:r>
                    </a:p>
                    <a:p>
                      <a:pPr marL="261938" lvl="0" indent="-87313">
                        <a:buFont typeface="Wingdings" panose="05000000000000000000" pitchFamily="2" charset="2"/>
                        <a:buChar char="ü"/>
                      </a:pPr>
                      <a:r>
                        <a:rPr lang="tr-TR" sz="1300" b="1" dirty="0" smtClean="0">
                          <a:solidFill>
                            <a:srgbClr val="FF0000"/>
                          </a:solidFill>
                        </a:rPr>
                        <a:t>Eğitim ve danışmanlık desteği</a:t>
                      </a:r>
                    </a:p>
                    <a:p>
                      <a:pPr marL="261938" lvl="0" indent="-87313">
                        <a:buFont typeface="Wingdings" panose="05000000000000000000" pitchFamily="2" charset="2"/>
                        <a:buChar char="ü"/>
                      </a:pPr>
                      <a:r>
                        <a:rPr lang="tr-TR" sz="1300" b="1" dirty="0" smtClean="0">
                          <a:solidFill>
                            <a:srgbClr val="FF0000"/>
                          </a:solidFill>
                        </a:rPr>
                        <a:t>Kira desteği </a:t>
                      </a:r>
                      <a:endParaRPr lang="tr-TR" sz="1300" b="1" dirty="0">
                        <a:solidFill>
                          <a:srgbClr val="FF0000"/>
                        </a:solidFill>
                        <a:effectLst/>
                        <a:latin typeface="Calibri"/>
                        <a:ea typeface="Calibri"/>
                        <a:cs typeface="Times New Roman"/>
                      </a:endParaRPr>
                    </a:p>
                  </a:txBody>
                  <a:tcPr marL="18000" marR="18000" marT="72000" marB="72000" anchor="ctr"/>
                </a:tc>
              </a:tr>
              <a:tr h="1134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300" b="1" kern="1200" dirty="0" smtClean="0">
                          <a:solidFill>
                            <a:schemeClr val="lt1"/>
                          </a:solidFill>
                          <a:effectLst/>
                          <a:latin typeface="+mn-lt"/>
                          <a:ea typeface="+mn-ea"/>
                          <a:cs typeface="+mn-cs"/>
                        </a:rPr>
                        <a:t>Proje sonrasında verilen destekler</a:t>
                      </a:r>
                    </a:p>
                  </a:txBody>
                  <a:tcPr marL="18000" marR="18000" marT="72000" marB="72000" anchor="ctr"/>
                </a:tc>
                <a:tc>
                  <a:txBody>
                    <a:bodyPr/>
                    <a:lstStyle/>
                    <a:p>
                      <a:pPr marL="285750" lvl="0" indent="-198438" algn="l">
                        <a:buFont typeface="Wingdings" panose="05000000000000000000" pitchFamily="2" charset="2"/>
                        <a:buChar char="ü"/>
                      </a:pPr>
                      <a:r>
                        <a:rPr lang="tr-TR" sz="1300" b="1" kern="1200" dirty="0" smtClean="0">
                          <a:solidFill>
                            <a:schemeClr val="dk1"/>
                          </a:solidFill>
                          <a:latin typeface="+mn-lt"/>
                          <a:ea typeface="+mn-ea"/>
                          <a:cs typeface="+mn-cs"/>
                        </a:rPr>
                        <a:t>İşletme Gideri Desteği</a:t>
                      </a:r>
                    </a:p>
                    <a:p>
                      <a:pPr marL="266700" lvl="1" indent="0" algn="just"/>
                      <a:r>
                        <a:rPr lang="tr-TR" sz="1300" kern="1200" dirty="0" smtClean="0">
                          <a:solidFill>
                            <a:schemeClr val="dk1"/>
                          </a:solidFill>
                          <a:latin typeface="+mn-lt"/>
                          <a:ea typeface="+mn-ea"/>
                          <a:cs typeface="+mn-cs"/>
                        </a:rPr>
                        <a:t>Kira desteği</a:t>
                      </a:r>
                    </a:p>
                    <a:p>
                      <a:pPr marL="266700" lvl="1" indent="0" algn="just"/>
                      <a:r>
                        <a:rPr lang="tr-TR" sz="1300" kern="1200" dirty="0" smtClean="0">
                          <a:solidFill>
                            <a:schemeClr val="dk1"/>
                          </a:solidFill>
                          <a:latin typeface="+mn-lt"/>
                          <a:ea typeface="+mn-ea"/>
                          <a:cs typeface="+mn-cs"/>
                        </a:rPr>
                        <a:t>Enerji desteği</a:t>
                      </a:r>
                    </a:p>
                    <a:p>
                      <a:pPr marL="266700" lvl="1" indent="0" algn="just"/>
                      <a:r>
                        <a:rPr lang="tr-TR" sz="1300" kern="1200" dirty="0" smtClean="0">
                          <a:solidFill>
                            <a:schemeClr val="dk1"/>
                          </a:solidFill>
                          <a:latin typeface="+mn-lt"/>
                          <a:ea typeface="+mn-ea"/>
                          <a:cs typeface="+mn-cs"/>
                        </a:rPr>
                        <a:t>Personel desteği</a:t>
                      </a:r>
                    </a:p>
                    <a:p>
                      <a:pPr marL="266700" lvl="1" indent="0" algn="just"/>
                      <a:r>
                        <a:rPr lang="tr-TR" sz="1300" kern="1200" dirty="0" smtClean="0">
                          <a:solidFill>
                            <a:schemeClr val="dk1"/>
                          </a:solidFill>
                          <a:latin typeface="+mn-lt"/>
                          <a:ea typeface="+mn-ea"/>
                          <a:cs typeface="+mn-cs"/>
                        </a:rPr>
                        <a:t>Ar-Ge personeli desteği</a:t>
                      </a:r>
                      <a:endParaRPr lang="tr-TR" sz="1300" dirty="0">
                        <a:effectLst/>
                        <a:latin typeface="Calibri"/>
                        <a:ea typeface="Calibri"/>
                        <a:cs typeface="Times New Roman"/>
                      </a:endParaRPr>
                    </a:p>
                  </a:txBody>
                  <a:tcPr marL="18000" marR="18000" marT="72000" marB="72000" anchor="ctr"/>
                </a:tc>
                <a:tc>
                  <a:txBody>
                    <a:bodyPr/>
                    <a:lstStyle/>
                    <a:p>
                      <a:pPr marL="285750" lvl="0" indent="-198438">
                        <a:buFont typeface="Wingdings" panose="05000000000000000000" pitchFamily="2" charset="2"/>
                        <a:buChar char="ü"/>
                      </a:pPr>
                      <a:r>
                        <a:rPr lang="tr-TR" sz="1300" b="1" dirty="0" smtClean="0"/>
                        <a:t>İşletme Giderleri Desteği </a:t>
                      </a:r>
                      <a:endParaRPr lang="tr-TR" sz="1300" dirty="0" smtClean="0"/>
                    </a:p>
                    <a:p>
                      <a:pPr lvl="1"/>
                      <a:r>
                        <a:rPr lang="tr-TR" sz="1300" dirty="0" smtClean="0"/>
                        <a:t>Personel giderleri</a:t>
                      </a:r>
                    </a:p>
                    <a:p>
                      <a:pPr lvl="1"/>
                      <a:r>
                        <a:rPr lang="tr-TR" sz="1300" dirty="0" smtClean="0"/>
                        <a:t>Enerji giderleri</a:t>
                      </a:r>
                    </a:p>
                  </a:txBody>
                  <a:tcPr marL="18000" marR="18000" marT="72000" marB="72000" anchor="ctr"/>
                </a:tc>
              </a:tr>
              <a:tr h="1728960">
                <a:tc>
                  <a:txBody>
                    <a:bodyPr/>
                    <a:lstStyle/>
                    <a:p>
                      <a:pPr algn="ctr">
                        <a:lnSpc>
                          <a:spcPct val="115000"/>
                        </a:lnSpc>
                        <a:spcAft>
                          <a:spcPts val="0"/>
                        </a:spcAft>
                      </a:pPr>
                      <a:r>
                        <a:rPr lang="tr-TR" sz="1300" dirty="0">
                          <a:effectLst/>
                        </a:rPr>
                        <a:t>Destek Üst Limit ve Oranları</a:t>
                      </a:r>
                      <a:endParaRPr lang="tr-TR" sz="1300" dirty="0">
                        <a:effectLst/>
                        <a:latin typeface="Calibri"/>
                        <a:ea typeface="Calibri"/>
                        <a:cs typeface="Times New Roman"/>
                      </a:endParaRPr>
                    </a:p>
                  </a:txBody>
                  <a:tcPr marL="18000" marR="18000" marT="72000" marB="72000" anchor="ctr"/>
                </a:tc>
                <a:tc>
                  <a:txBody>
                    <a:bodyPr/>
                    <a:lstStyle/>
                    <a:p>
                      <a:pPr marL="182563" lvl="0" indent="0" algn="l"/>
                      <a:r>
                        <a:rPr lang="tr-TR" sz="1300" b="0" dirty="0" smtClean="0"/>
                        <a:t>Mikro  </a:t>
                      </a:r>
                      <a:r>
                        <a:rPr lang="tr-TR" sz="1300" b="0" dirty="0" smtClean="0">
                          <a:solidFill>
                            <a:schemeClr val="tx1"/>
                          </a:solidFill>
                        </a:rPr>
                        <a:t>İthal  %60</a:t>
                      </a:r>
                    </a:p>
                    <a:p>
                      <a:pPr marL="182563" lvl="0" indent="439738" algn="l"/>
                      <a:r>
                        <a:rPr lang="tr-TR" sz="1300" b="0" dirty="0" smtClean="0">
                          <a:solidFill>
                            <a:schemeClr val="tx1"/>
                          </a:solidFill>
                        </a:rPr>
                        <a:t> Yerli  %80 </a:t>
                      </a:r>
                    </a:p>
                    <a:p>
                      <a:pPr marL="182563" lvl="0" indent="0" algn="l"/>
                      <a:r>
                        <a:rPr lang="tr-TR" sz="1300" b="0" dirty="0" smtClean="0">
                          <a:latin typeface="+mn-lt"/>
                        </a:rPr>
                        <a:t>Küçük  </a:t>
                      </a:r>
                      <a:r>
                        <a:rPr lang="tr-TR" sz="1300" b="0" dirty="0" smtClean="0">
                          <a:solidFill>
                            <a:schemeClr val="tx1"/>
                          </a:solidFill>
                        </a:rPr>
                        <a:t>İthal %</a:t>
                      </a:r>
                      <a:r>
                        <a:rPr lang="tr-TR" sz="1300" b="0" kern="1200" dirty="0" smtClean="0">
                          <a:solidFill>
                            <a:schemeClr val="tx1"/>
                          </a:solidFill>
                          <a:latin typeface="+mn-lt"/>
                          <a:ea typeface="+mn-ea"/>
                          <a:cs typeface="+mn-cs"/>
                        </a:rPr>
                        <a:t>50</a:t>
                      </a:r>
                    </a:p>
                    <a:p>
                      <a:pPr marL="182563" lvl="0" indent="439738" algn="l"/>
                      <a:r>
                        <a:rPr lang="tr-TR" sz="1300" b="0" kern="1200" dirty="0" smtClean="0">
                          <a:solidFill>
                            <a:schemeClr val="tx1"/>
                          </a:solidFill>
                          <a:latin typeface="+mn-lt"/>
                          <a:ea typeface="+mn-ea"/>
                          <a:cs typeface="+mn-cs"/>
                        </a:rPr>
                        <a:t> Yerli  %7</a:t>
                      </a:r>
                      <a:r>
                        <a:rPr lang="tr-TR" sz="1300" b="0" dirty="0" smtClean="0">
                          <a:solidFill>
                            <a:schemeClr val="tx1"/>
                          </a:solidFill>
                        </a:rPr>
                        <a:t>0</a:t>
                      </a:r>
                    </a:p>
                    <a:p>
                      <a:pPr marL="182563" lvl="0" indent="0"/>
                      <a:r>
                        <a:rPr lang="tr-TR" sz="1300" b="0" dirty="0" smtClean="0">
                          <a:latin typeface="+mn-lt"/>
                        </a:rPr>
                        <a:t>Orta Büyüklükteki </a:t>
                      </a:r>
                      <a:r>
                        <a:rPr lang="tr-TR" sz="1300" b="0" dirty="0" smtClean="0">
                          <a:solidFill>
                            <a:schemeClr val="tx1"/>
                          </a:solidFill>
                        </a:rPr>
                        <a:t>İthal  %40</a:t>
                      </a:r>
                    </a:p>
                    <a:p>
                      <a:pPr marL="182563" lvl="0" indent="0"/>
                      <a:r>
                        <a:rPr lang="tr-TR" sz="1300" b="0" baseline="0" dirty="0" smtClean="0">
                          <a:solidFill>
                            <a:schemeClr val="tx1"/>
                          </a:solidFill>
                        </a:rPr>
                        <a:t>                                </a:t>
                      </a:r>
                      <a:r>
                        <a:rPr lang="tr-TR" sz="1300" b="0" dirty="0" smtClean="0">
                          <a:solidFill>
                            <a:schemeClr val="tx1"/>
                          </a:solidFill>
                        </a:rPr>
                        <a:t>Yerli  %60 </a:t>
                      </a:r>
                      <a:endParaRPr lang="tr-TR" sz="1300" dirty="0"/>
                    </a:p>
                  </a:txBody>
                  <a:tcPr marL="18000" marR="18000" marT="72000" marB="72000" anchor="ctr"/>
                </a:tc>
                <a:tc>
                  <a:txBody>
                    <a:bodyPr/>
                    <a:lstStyle/>
                    <a:p>
                      <a:pPr marL="174625" marR="0" lvl="0" indent="0" algn="l" defTabSz="914400" rtl="0" eaLnBrk="1" fontAlgn="auto" latinLnBrk="0" hangingPunct="1">
                        <a:lnSpc>
                          <a:spcPct val="100000"/>
                        </a:lnSpc>
                        <a:spcBef>
                          <a:spcPts val="0"/>
                        </a:spcBef>
                        <a:spcAft>
                          <a:spcPts val="0"/>
                        </a:spcAft>
                        <a:buClrTx/>
                        <a:buSzTx/>
                        <a:buFontTx/>
                        <a:buNone/>
                        <a:tabLst/>
                        <a:defRPr/>
                      </a:pPr>
                      <a:r>
                        <a:rPr lang="tr-TR" sz="1300" b="1" u="sng" kern="1200" dirty="0" smtClean="0">
                          <a:solidFill>
                            <a:schemeClr val="tx1"/>
                          </a:solidFill>
                          <a:latin typeface="+mn-lt"/>
                          <a:ea typeface="+mn-ea"/>
                          <a:cs typeface="+mn-cs"/>
                        </a:rPr>
                        <a:t>Makine-</a:t>
                      </a:r>
                      <a:r>
                        <a:rPr lang="tr-TR" sz="1300" b="1" u="sng" kern="1200" dirty="0" err="1" smtClean="0">
                          <a:solidFill>
                            <a:schemeClr val="tx1"/>
                          </a:solidFill>
                          <a:latin typeface="+mn-lt"/>
                          <a:ea typeface="+mn-ea"/>
                          <a:cs typeface="+mn-cs"/>
                        </a:rPr>
                        <a:t>Techizat</a:t>
                      </a:r>
                      <a:r>
                        <a:rPr lang="tr-TR" sz="1300" b="1" u="sng" kern="1200" dirty="0" smtClean="0">
                          <a:solidFill>
                            <a:schemeClr val="tx1"/>
                          </a:solidFill>
                          <a:latin typeface="+mn-lt"/>
                          <a:ea typeface="+mn-ea"/>
                          <a:cs typeface="+mn-cs"/>
                        </a:rPr>
                        <a:t>, Yazılım Giderleri</a:t>
                      </a:r>
                    </a:p>
                    <a:p>
                      <a:pPr marL="174625" marR="0" lvl="0" indent="0" algn="l" defTabSz="914400" rtl="0" eaLnBrk="1" fontAlgn="auto" latinLnBrk="0" hangingPunct="1">
                        <a:lnSpc>
                          <a:spcPct val="100000"/>
                        </a:lnSpc>
                        <a:spcBef>
                          <a:spcPts val="0"/>
                        </a:spcBef>
                        <a:spcAft>
                          <a:spcPts val="0"/>
                        </a:spcAft>
                        <a:buClrTx/>
                        <a:buSzTx/>
                        <a:buFontTx/>
                        <a:buNone/>
                        <a:tabLst/>
                        <a:defRPr/>
                      </a:pPr>
                      <a:r>
                        <a:rPr lang="tr-TR" sz="1300" b="0" kern="1200" dirty="0" smtClean="0">
                          <a:solidFill>
                            <a:schemeClr val="dk1"/>
                          </a:solidFill>
                          <a:latin typeface="+mn-lt"/>
                          <a:ea typeface="+mn-ea"/>
                          <a:cs typeface="+mn-cs"/>
                        </a:rPr>
                        <a:t>Mikro;</a:t>
                      </a:r>
                      <a:r>
                        <a:rPr lang="tr-TR" sz="1300" b="0" kern="1200" baseline="0" dirty="0" smtClean="0">
                          <a:solidFill>
                            <a:schemeClr val="dk1"/>
                          </a:solidFill>
                          <a:latin typeface="+mn-lt"/>
                          <a:ea typeface="+mn-ea"/>
                          <a:cs typeface="+mn-cs"/>
                        </a:rPr>
                        <a:t> </a:t>
                      </a:r>
                      <a:r>
                        <a:rPr lang="tr-TR" sz="1300" b="0" kern="1200" dirty="0" smtClean="0">
                          <a:solidFill>
                            <a:schemeClr val="dk1"/>
                          </a:solidFill>
                          <a:latin typeface="+mn-lt"/>
                          <a:ea typeface="+mn-ea"/>
                          <a:cs typeface="+mn-cs"/>
                        </a:rPr>
                        <a:t> % 70 (hibe) + </a:t>
                      </a:r>
                      <a:r>
                        <a:rPr lang="tr-TR" sz="1300" b="1" kern="1200" dirty="0" smtClean="0">
                          <a:solidFill>
                            <a:srgbClr val="FF0000"/>
                          </a:solidFill>
                          <a:latin typeface="+mn-lt"/>
                          <a:ea typeface="+mn-ea"/>
                          <a:cs typeface="+mn-cs"/>
                        </a:rPr>
                        <a:t>% 30 (geri ödemeli)</a:t>
                      </a:r>
                    </a:p>
                    <a:p>
                      <a:pPr marL="174625" marR="0" lvl="0" indent="0" algn="l" defTabSz="914400" rtl="0" eaLnBrk="1" fontAlgn="auto" latinLnBrk="0" hangingPunct="1">
                        <a:lnSpc>
                          <a:spcPct val="100000"/>
                        </a:lnSpc>
                        <a:spcBef>
                          <a:spcPts val="0"/>
                        </a:spcBef>
                        <a:spcAft>
                          <a:spcPts val="0"/>
                        </a:spcAft>
                        <a:buClrTx/>
                        <a:buSzTx/>
                        <a:buFontTx/>
                        <a:buNone/>
                        <a:tabLst/>
                        <a:defRPr/>
                      </a:pPr>
                      <a:r>
                        <a:rPr lang="tr-TR" sz="1300" b="0" kern="1200" dirty="0" smtClean="0">
                          <a:solidFill>
                            <a:schemeClr val="dk1"/>
                          </a:solidFill>
                          <a:latin typeface="+mn-lt"/>
                          <a:ea typeface="+mn-ea"/>
                          <a:cs typeface="+mn-cs"/>
                        </a:rPr>
                        <a:t>Küçük ve  Orta Büyüklükteki; % 60 (hibe) + </a:t>
                      </a:r>
                      <a:r>
                        <a:rPr lang="tr-TR" sz="1300" b="1" kern="1200" dirty="0" smtClean="0">
                          <a:solidFill>
                            <a:srgbClr val="FF0000"/>
                          </a:solidFill>
                          <a:latin typeface="+mn-lt"/>
                          <a:ea typeface="+mn-ea"/>
                          <a:cs typeface="+mn-cs"/>
                        </a:rPr>
                        <a:t>% 40 (geri ödemeli)</a:t>
                      </a:r>
                    </a:p>
                    <a:p>
                      <a:pPr marL="174625" marR="0" lvl="0" indent="0" algn="l" defTabSz="914400" rtl="0" eaLnBrk="1" fontAlgn="auto" latinLnBrk="0" hangingPunct="1">
                        <a:lnSpc>
                          <a:spcPct val="100000"/>
                        </a:lnSpc>
                        <a:spcBef>
                          <a:spcPts val="0"/>
                        </a:spcBef>
                        <a:spcAft>
                          <a:spcPts val="0"/>
                        </a:spcAft>
                        <a:buClrTx/>
                        <a:buSzTx/>
                        <a:buFontTx/>
                        <a:buNone/>
                        <a:tabLst/>
                        <a:defRPr/>
                      </a:pPr>
                      <a:r>
                        <a:rPr lang="tr-TR" sz="1300" b="1" kern="1200" dirty="0" smtClean="0">
                          <a:solidFill>
                            <a:srgbClr val="FF0000"/>
                          </a:solidFill>
                          <a:latin typeface="+mn-lt"/>
                          <a:ea typeface="+mn-ea"/>
                          <a:cs typeface="+mn-cs"/>
                        </a:rPr>
                        <a:t>Yerli malı  makine-teçhizat</a:t>
                      </a:r>
                      <a:r>
                        <a:rPr lang="tr-TR" sz="1300" b="1" kern="1200" baseline="0" dirty="0" smtClean="0">
                          <a:solidFill>
                            <a:srgbClr val="FF0000"/>
                          </a:solidFill>
                          <a:latin typeface="+mn-lt"/>
                          <a:ea typeface="+mn-ea"/>
                          <a:cs typeface="+mn-cs"/>
                        </a:rPr>
                        <a:t> ve yazılım</a:t>
                      </a:r>
                      <a:r>
                        <a:rPr lang="tr-TR" sz="1300" b="1" kern="1200" dirty="0" smtClean="0">
                          <a:solidFill>
                            <a:srgbClr val="FF0000"/>
                          </a:solidFill>
                          <a:latin typeface="+mn-lt"/>
                          <a:ea typeface="+mn-ea"/>
                          <a:cs typeface="+mn-cs"/>
                        </a:rPr>
                        <a:t> + %15, </a:t>
                      </a:r>
                    </a:p>
                    <a:p>
                      <a:pPr marL="174625" marR="0" lvl="0" indent="0" algn="l" defTabSz="914400" rtl="0" eaLnBrk="1" fontAlgn="auto" latinLnBrk="0" hangingPunct="1">
                        <a:lnSpc>
                          <a:spcPct val="100000"/>
                        </a:lnSpc>
                        <a:spcBef>
                          <a:spcPts val="0"/>
                        </a:spcBef>
                        <a:spcAft>
                          <a:spcPts val="0"/>
                        </a:spcAft>
                        <a:buClrTx/>
                        <a:buSzTx/>
                        <a:buFontTx/>
                        <a:buNone/>
                        <a:tabLst/>
                        <a:defRPr/>
                      </a:pPr>
                      <a:r>
                        <a:rPr lang="tr-TR" sz="1300" b="1" kern="1200" dirty="0" smtClean="0">
                          <a:solidFill>
                            <a:srgbClr val="FF0000"/>
                          </a:solidFill>
                          <a:latin typeface="+mn-lt"/>
                          <a:ea typeface="+mn-ea"/>
                          <a:cs typeface="+mn-cs"/>
                        </a:rPr>
                        <a:t>Yüksek teknoloji +%5</a:t>
                      </a:r>
                    </a:p>
                    <a:p>
                      <a:pPr marL="174625" marR="0" lvl="0" indent="0" algn="l" defTabSz="914400" rtl="0" eaLnBrk="1" fontAlgn="auto" latinLnBrk="0" hangingPunct="1">
                        <a:lnSpc>
                          <a:spcPct val="100000"/>
                        </a:lnSpc>
                        <a:spcBef>
                          <a:spcPts val="0"/>
                        </a:spcBef>
                        <a:spcAft>
                          <a:spcPts val="0"/>
                        </a:spcAft>
                        <a:buClrTx/>
                        <a:buSzTx/>
                        <a:buFontTx/>
                        <a:buNone/>
                        <a:tabLst/>
                        <a:defRPr/>
                      </a:pPr>
                      <a:r>
                        <a:rPr lang="tr-TR" sz="1300" b="1" u="sng" kern="1200" dirty="0" smtClean="0">
                          <a:solidFill>
                            <a:schemeClr val="tx1"/>
                          </a:solidFill>
                          <a:latin typeface="+mn-lt"/>
                          <a:ea typeface="+mn-ea"/>
                          <a:cs typeface="+mn-cs"/>
                        </a:rPr>
                        <a:t>Diğer Destek Unsurları</a:t>
                      </a:r>
                    </a:p>
                    <a:p>
                      <a:pPr marL="174625" marR="0" lvl="0" indent="0" algn="l" defTabSz="914400" rtl="0" eaLnBrk="1" fontAlgn="auto" latinLnBrk="0" hangingPunct="1">
                        <a:lnSpc>
                          <a:spcPct val="100000"/>
                        </a:lnSpc>
                        <a:spcBef>
                          <a:spcPts val="0"/>
                        </a:spcBef>
                        <a:spcAft>
                          <a:spcPts val="0"/>
                        </a:spcAft>
                        <a:buClrTx/>
                        <a:buSzTx/>
                        <a:buFontTx/>
                        <a:buNone/>
                        <a:tabLst/>
                        <a:defRPr/>
                      </a:pPr>
                      <a:r>
                        <a:rPr lang="tr-TR" sz="1300" b="0" kern="1200" dirty="0" smtClean="0">
                          <a:solidFill>
                            <a:schemeClr val="dk1"/>
                          </a:solidFill>
                          <a:latin typeface="+mn-lt"/>
                          <a:ea typeface="+mn-ea"/>
                          <a:cs typeface="+mn-cs"/>
                        </a:rPr>
                        <a:t>Mikro;</a:t>
                      </a:r>
                      <a:r>
                        <a:rPr lang="tr-TR" sz="1300" b="0" kern="1200" baseline="0" dirty="0" smtClean="0">
                          <a:solidFill>
                            <a:schemeClr val="dk1"/>
                          </a:solidFill>
                          <a:latin typeface="+mn-lt"/>
                          <a:ea typeface="+mn-ea"/>
                          <a:cs typeface="+mn-cs"/>
                        </a:rPr>
                        <a:t> </a:t>
                      </a:r>
                      <a:r>
                        <a:rPr lang="tr-TR" sz="1300" b="0" kern="1200" dirty="0" smtClean="0">
                          <a:solidFill>
                            <a:schemeClr val="dk1"/>
                          </a:solidFill>
                          <a:latin typeface="+mn-lt"/>
                          <a:ea typeface="+mn-ea"/>
                          <a:cs typeface="+mn-cs"/>
                        </a:rPr>
                        <a:t> % 70 (hibe)</a:t>
                      </a:r>
                      <a:endParaRPr lang="tr-TR" sz="1300" b="1" kern="1200" dirty="0" smtClean="0">
                        <a:solidFill>
                          <a:srgbClr val="FF0000"/>
                        </a:solidFill>
                        <a:latin typeface="+mn-lt"/>
                        <a:ea typeface="+mn-ea"/>
                        <a:cs typeface="+mn-cs"/>
                      </a:endParaRPr>
                    </a:p>
                    <a:p>
                      <a:pPr marL="174625" marR="0" lvl="0" indent="0" algn="l" defTabSz="914400" rtl="0" eaLnBrk="1" fontAlgn="auto" latinLnBrk="0" hangingPunct="1">
                        <a:lnSpc>
                          <a:spcPct val="100000"/>
                        </a:lnSpc>
                        <a:spcBef>
                          <a:spcPts val="0"/>
                        </a:spcBef>
                        <a:spcAft>
                          <a:spcPts val="0"/>
                        </a:spcAft>
                        <a:buClrTx/>
                        <a:buSzTx/>
                        <a:buFontTx/>
                        <a:buNone/>
                        <a:tabLst/>
                        <a:defRPr/>
                      </a:pPr>
                      <a:r>
                        <a:rPr lang="tr-TR" sz="1300" b="0" kern="1200" dirty="0" smtClean="0">
                          <a:solidFill>
                            <a:schemeClr val="dk1"/>
                          </a:solidFill>
                          <a:latin typeface="+mn-lt"/>
                          <a:ea typeface="+mn-ea"/>
                          <a:cs typeface="+mn-cs"/>
                        </a:rPr>
                        <a:t>Küçük ve  Orta Büyüklükteki; % 60 (hibe) </a:t>
                      </a:r>
                    </a:p>
                    <a:p>
                      <a:pPr marL="174625" marR="0" lvl="0" indent="0" algn="l" defTabSz="914400" rtl="0" eaLnBrk="1" fontAlgn="auto" latinLnBrk="0" hangingPunct="1">
                        <a:lnSpc>
                          <a:spcPct val="100000"/>
                        </a:lnSpc>
                        <a:spcBef>
                          <a:spcPts val="0"/>
                        </a:spcBef>
                        <a:spcAft>
                          <a:spcPts val="0"/>
                        </a:spcAft>
                        <a:buClrTx/>
                        <a:buSzTx/>
                        <a:buFontTx/>
                        <a:buNone/>
                        <a:tabLst/>
                        <a:defRPr/>
                      </a:pPr>
                      <a:r>
                        <a:rPr lang="tr-TR" sz="1300" b="1" kern="1200" dirty="0" smtClean="0">
                          <a:solidFill>
                            <a:srgbClr val="FF0000"/>
                          </a:solidFill>
                          <a:latin typeface="+mn-lt"/>
                          <a:ea typeface="+mn-ea"/>
                          <a:cs typeface="+mn-cs"/>
                        </a:rPr>
                        <a:t>Yüksek teknoloji +%5</a:t>
                      </a:r>
                    </a:p>
                  </a:txBody>
                  <a:tcPr marL="18000" marR="18000" marT="72000" marB="72000" anchor="ctr"/>
                </a:tc>
              </a:tr>
              <a:tr h="371838">
                <a:tc>
                  <a:txBody>
                    <a:bodyPr/>
                    <a:lstStyle/>
                    <a:p>
                      <a:pPr algn="ctr">
                        <a:lnSpc>
                          <a:spcPct val="115000"/>
                        </a:lnSpc>
                        <a:spcAft>
                          <a:spcPts val="0"/>
                        </a:spcAft>
                      </a:pPr>
                      <a:r>
                        <a:rPr lang="tr-TR" sz="1300" dirty="0" smtClean="0">
                          <a:effectLst/>
                          <a:latin typeface="Calibri"/>
                          <a:ea typeface="Calibri"/>
                          <a:cs typeface="Times New Roman"/>
                        </a:rPr>
                        <a:t>Proje Koordinatörü</a:t>
                      </a:r>
                      <a:endParaRPr lang="tr-TR" sz="1300" dirty="0">
                        <a:effectLst/>
                        <a:latin typeface="Calibri"/>
                        <a:ea typeface="Calibri"/>
                        <a:cs typeface="Times New Roman"/>
                      </a:endParaRPr>
                    </a:p>
                  </a:txBody>
                  <a:tcPr marL="18000" marR="18000" marT="72000" marB="72000" anchor="ctr"/>
                </a:tc>
                <a:tc>
                  <a:txBody>
                    <a:bodyPr/>
                    <a:lstStyle/>
                    <a:p>
                      <a:pPr algn="ctr">
                        <a:lnSpc>
                          <a:spcPct val="115000"/>
                        </a:lnSpc>
                        <a:spcAft>
                          <a:spcPts val="0"/>
                        </a:spcAft>
                      </a:pPr>
                      <a:r>
                        <a:rPr lang="tr-TR" sz="1300" dirty="0" smtClean="0">
                          <a:effectLst/>
                          <a:latin typeface="Calibri"/>
                          <a:ea typeface="Calibri"/>
                          <a:cs typeface="Times New Roman"/>
                        </a:rPr>
                        <a:t>-</a:t>
                      </a:r>
                      <a:endParaRPr lang="tr-TR" sz="1300" dirty="0">
                        <a:effectLst/>
                        <a:latin typeface="Calibri"/>
                        <a:ea typeface="Calibri"/>
                        <a:cs typeface="Times New Roman"/>
                      </a:endParaRPr>
                    </a:p>
                  </a:txBody>
                  <a:tcPr marL="18000" marR="18000" marT="72000" marB="72000" anchor="ctr"/>
                </a:tc>
                <a:tc>
                  <a:txBody>
                    <a:bodyPr/>
                    <a:lstStyle/>
                    <a:p>
                      <a:pPr marL="0" indent="174625" algn="l">
                        <a:lnSpc>
                          <a:spcPct val="115000"/>
                        </a:lnSpc>
                        <a:spcAft>
                          <a:spcPts val="0"/>
                        </a:spcAft>
                      </a:pPr>
                      <a:r>
                        <a:rPr lang="tr-TR" sz="1300" dirty="0" smtClean="0">
                          <a:effectLst/>
                          <a:latin typeface="Calibri"/>
                          <a:ea typeface="Calibri"/>
                          <a:cs typeface="Times New Roman"/>
                        </a:rPr>
                        <a:t>KOSGEB Personeli</a:t>
                      </a:r>
                      <a:endParaRPr lang="tr-TR" sz="1300" dirty="0">
                        <a:effectLst/>
                        <a:latin typeface="Calibri"/>
                        <a:ea typeface="Calibri"/>
                        <a:cs typeface="Times New Roman"/>
                      </a:endParaRPr>
                    </a:p>
                  </a:txBody>
                  <a:tcPr marL="18000" marR="18000" marT="72000" marB="72000" anchor="ctr"/>
                </a:tc>
              </a:tr>
            </a:tbl>
          </a:graphicData>
        </a:graphic>
      </p:graphicFrame>
      <p:sp>
        <p:nvSpPr>
          <p:cNvPr id="6" name="Text Box 2"/>
          <p:cNvSpPr txBox="1">
            <a:spLocks noChangeArrowheads="1"/>
          </p:cNvSpPr>
          <p:nvPr/>
        </p:nvSpPr>
        <p:spPr bwMode="auto">
          <a:xfrm>
            <a:off x="251520" y="-40081"/>
            <a:ext cx="8064896" cy="369332"/>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75" algn="ctr">
              <a:buClr>
                <a:srgbClr val="F9A91C"/>
              </a:buClr>
              <a:buSzPct val="125000"/>
              <a:defRPr/>
            </a:pPr>
            <a:r>
              <a:rPr lang="tr-TR" sz="2400" b="1" dirty="0" smtClean="0">
                <a:solidFill>
                  <a:srgbClr val="F9A91C"/>
                </a:solidFill>
                <a:latin typeface="Calibri" pitchFamily="34" charset="0"/>
                <a:cs typeface="+mn-cs"/>
              </a:rPr>
              <a:t>Yenilikler</a:t>
            </a:r>
            <a:endParaRPr lang="it-IT" sz="2400" b="1" dirty="0" smtClean="0">
              <a:solidFill>
                <a:srgbClr val="F9A91C"/>
              </a:solidFill>
              <a:latin typeface="Calibri" pitchFamily="34" charset="0"/>
              <a:cs typeface="+mn-cs"/>
            </a:endParaRPr>
          </a:p>
        </p:txBody>
      </p:sp>
      <p:pic>
        <p:nvPicPr>
          <p:cNvPr id="5" name="Picture 3"/>
          <p:cNvPicPr>
            <a:picLocks noChangeAspect="1" noChangeArrowheads="1"/>
          </p:cNvPicPr>
          <p:nvPr/>
        </p:nvPicPr>
        <p:blipFill>
          <a:blip r:embed="rId2" cstate="print"/>
          <a:srcRect/>
          <a:stretch>
            <a:fillRect/>
          </a:stretch>
        </p:blipFill>
        <p:spPr bwMode="auto">
          <a:xfrm>
            <a:off x="8358270" y="0"/>
            <a:ext cx="720080" cy="507913"/>
          </a:xfrm>
          <a:prstGeom prst="rect">
            <a:avLst/>
          </a:prstGeom>
          <a:noFill/>
          <a:ln w="9525">
            <a:noFill/>
            <a:miter lim="800000"/>
            <a:headEnd/>
            <a:tailEnd/>
          </a:ln>
        </p:spPr>
      </p:pic>
    </p:spTree>
    <p:extLst>
      <p:ext uri="{BB962C8B-B14F-4D97-AF65-F5344CB8AC3E}">
        <p14:creationId xmlns:p14="http://schemas.microsoft.com/office/powerpoint/2010/main" val="2421533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BAD9"/>
        </a:solidFill>
        <a:effectLst/>
      </p:bgPr>
    </p:bg>
    <p:spTree>
      <p:nvGrpSpPr>
        <p:cNvPr id="1" name=""/>
        <p:cNvGrpSpPr/>
        <p:nvPr/>
      </p:nvGrpSpPr>
      <p:grpSpPr>
        <a:xfrm>
          <a:off x="0" y="0"/>
          <a:ext cx="0" cy="0"/>
          <a:chOff x="0" y="0"/>
          <a:chExt cx="0" cy="0"/>
        </a:xfrm>
      </p:grpSpPr>
      <p:pic>
        <p:nvPicPr>
          <p:cNvPr id="1026" name="Picture 2" descr="E:\c\sık kullanılanlar\calısma grupları\teknoyatırım\teknoyatırım lansman\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804848"/>
            <a:ext cx="4608512" cy="257358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46064" y="4263112"/>
            <a:ext cx="8539902" cy="769441"/>
          </a:xfrm>
          <a:prstGeom prst="rect">
            <a:avLst/>
          </a:prstGeom>
          <a:noFill/>
        </p:spPr>
        <p:txBody>
          <a:bodyPr wrap="none" lIns="91440" tIns="45720" rIns="91440" bIns="45720">
            <a:spAutoFit/>
          </a:bodyPr>
          <a:lstStyle/>
          <a:p>
            <a:pPr algn="ctr"/>
            <a:r>
              <a:rPr lang="tr-TR" sz="44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KOBİ </a:t>
            </a:r>
            <a:r>
              <a:rPr lang="tr-TR" sz="4400" b="1" dirty="0" err="1"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Teknoyatırım</a:t>
            </a:r>
            <a:r>
              <a:rPr lang="tr-TR" sz="44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 Geleceğe Yatırım</a:t>
            </a:r>
            <a:endParaRPr lang="tr-TR" sz="4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42194288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158701" y="3940474"/>
            <a:ext cx="6887165" cy="1103892"/>
          </a:xfrm>
          <a:prstGeom prst="rect">
            <a:avLst/>
          </a:prstGeom>
          <a:noFill/>
        </p:spPr>
        <p:txBody>
          <a:bodyPr wrap="square" rtlCol="0">
            <a:spAutoFit/>
          </a:bodyPr>
          <a:lstStyle/>
          <a:p>
            <a:pPr algn="ctr" fontAlgn="auto">
              <a:spcBef>
                <a:spcPts val="0"/>
              </a:spcBef>
              <a:spcAft>
                <a:spcPts val="0"/>
              </a:spcAft>
            </a:pPr>
            <a:r>
              <a:rPr lang="tr-TR" sz="6576" b="1" dirty="0">
                <a:solidFill>
                  <a:srgbClr val="00BAD5"/>
                </a:solidFill>
                <a:latin typeface="Arial" panose="020B0604020202020204" pitchFamily="34" charset="0"/>
                <a:ea typeface="+mn-ea"/>
                <a:cs typeface="Arial" panose="020B0604020202020204" pitchFamily="34" charset="0"/>
              </a:rPr>
              <a:t>Teşekkürler!</a:t>
            </a:r>
            <a:endParaRPr lang="tr-TR" sz="4384" b="1" dirty="0">
              <a:solidFill>
                <a:srgbClr val="00BAD5"/>
              </a:solidFill>
              <a:latin typeface="Arial" panose="020B0604020202020204" pitchFamily="34" charset="0"/>
              <a:ea typeface="+mn-ea"/>
              <a:cs typeface="Arial" panose="020B0604020202020204" pitchFamily="34" charset="0"/>
            </a:endParaRP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65</a:t>
            </a:fld>
            <a:endParaRPr lang="en-CA">
              <a:solidFill>
                <a:prstClr val="black">
                  <a:tint val="75000"/>
                </a:prstClr>
              </a:solidFill>
            </a:endParaRPr>
          </a:p>
        </p:txBody>
      </p:sp>
      <p:pic>
        <p:nvPicPr>
          <p:cNvPr id="1026" name="Picture 2" descr="https://scontent-otp1-1.xx.fbcdn.net/v/t1.0-9/14980831_723111171187938_6195198335989239262_n.jpg?oh=0cde7d0814a7dc2482c31d80360dd326&amp;oe=5A3567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693" y="896930"/>
            <a:ext cx="7511181" cy="286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016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518" y="947399"/>
            <a:ext cx="7511116" cy="51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2"/>
          <p:cNvSpPr>
            <a:spLocks noChangeArrowheads="1"/>
          </p:cNvSpPr>
          <p:nvPr/>
        </p:nvSpPr>
        <p:spPr bwMode="auto">
          <a:xfrm>
            <a:off x="4897814" y="77500"/>
            <a:ext cx="4164407" cy="5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fontAlgn="auto">
              <a:lnSpc>
                <a:spcPct val="95000"/>
              </a:lnSpc>
              <a:spcBef>
                <a:spcPts val="0"/>
              </a:spcBef>
              <a:spcAft>
                <a:spcPts val="0"/>
              </a:spcAft>
            </a:pPr>
            <a:r>
              <a:rPr lang="tr-TR" altLang="tr-TR" sz="1993" u="sng">
                <a:solidFill>
                  <a:prstClr val="black"/>
                </a:solidFill>
                <a:latin typeface="Calibri"/>
                <a:ea typeface="+mn-ea"/>
              </a:rPr>
              <a:t>KOSGEB BURSA MÜDÜRLÜĞÜ</a:t>
            </a:r>
          </a:p>
        </p:txBody>
      </p:sp>
    </p:spTree>
    <p:extLst>
      <p:ext uri="{BB962C8B-B14F-4D97-AF65-F5344CB8AC3E}">
        <p14:creationId xmlns:p14="http://schemas.microsoft.com/office/powerpoint/2010/main" val="2742950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AD5"/>
        </a:solidFill>
        <a:effectLst/>
      </p:bgPr>
    </p:bg>
    <p:spTree>
      <p:nvGrpSpPr>
        <p:cNvPr id="1" name=""/>
        <p:cNvGrpSpPr/>
        <p:nvPr/>
      </p:nvGrpSpPr>
      <p:grpSpPr>
        <a:xfrm>
          <a:off x="0" y="0"/>
          <a:ext cx="0" cy="0"/>
          <a:chOff x="0" y="0"/>
          <a:chExt cx="0" cy="0"/>
        </a:xfrm>
      </p:grpSpPr>
      <p:sp>
        <p:nvSpPr>
          <p:cNvPr id="5" name="4 Metin kutusu"/>
          <p:cNvSpPr txBox="1"/>
          <p:nvPr/>
        </p:nvSpPr>
        <p:spPr>
          <a:xfrm>
            <a:off x="1413992" y="2124956"/>
            <a:ext cx="7272808" cy="2299775"/>
          </a:xfrm>
          <a:prstGeom prst="rect">
            <a:avLst/>
          </a:prstGeom>
          <a:noFill/>
        </p:spPr>
        <p:txBody>
          <a:bodyPr wrap="square" rtlCol="0">
            <a:spAutoFit/>
          </a:bodyPr>
          <a:lstStyle/>
          <a:p>
            <a:pPr algn="ctr"/>
            <a:r>
              <a:rPr lang="tr-TR" sz="7200" b="1" dirty="0">
                <a:solidFill>
                  <a:prstClr val="white"/>
                </a:solidFill>
                <a:latin typeface="Calibri"/>
              </a:rPr>
              <a:t>KOSGEB DESTEK ve HİZMETLERİ</a:t>
            </a:r>
          </a:p>
        </p:txBody>
      </p:sp>
      <p:sp>
        <p:nvSpPr>
          <p:cNvPr id="3" name="Slayt Numarası Yer Tutucusu 2"/>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8</a:t>
            </a:fld>
            <a:endParaRPr lang="en-CA">
              <a:solidFill>
                <a:prstClr val="black">
                  <a:tint val="75000"/>
                </a:prstClr>
              </a:solidFill>
            </a:endParaRPr>
          </a:p>
        </p:txBody>
      </p:sp>
      <p:pic>
        <p:nvPicPr>
          <p:cNvPr id="6" name="Picture 2"/>
          <p:cNvPicPr>
            <a:picLocks noChangeAspect="1" noChangeArrowheads="1"/>
          </p:cNvPicPr>
          <p:nvPr/>
        </p:nvPicPr>
        <p:blipFill>
          <a:blip r:embed="rId2" cstate="print"/>
          <a:srcRect/>
          <a:stretch>
            <a:fillRect/>
          </a:stretch>
        </p:blipFill>
        <p:spPr bwMode="auto">
          <a:xfrm>
            <a:off x="611573" y="2411932"/>
            <a:ext cx="1000125" cy="996421"/>
          </a:xfrm>
          <a:prstGeom prst="rect">
            <a:avLst/>
          </a:prstGeom>
          <a:noFill/>
          <a:ln w="9525">
            <a:noFill/>
            <a:miter lim="800000"/>
            <a:headEnd/>
            <a:tailEnd/>
          </a:ln>
        </p:spPr>
      </p:pic>
    </p:spTree>
    <p:extLst>
      <p:ext uri="{BB962C8B-B14F-4D97-AF65-F5344CB8AC3E}">
        <p14:creationId xmlns:p14="http://schemas.microsoft.com/office/powerpoint/2010/main" val="224112904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9</a:t>
            </a:fld>
            <a:endParaRPr lang="en-CA" dirty="0">
              <a:solidFill>
                <a:prstClr val="black">
                  <a:tint val="75000"/>
                </a:prstClr>
              </a:solidFill>
            </a:endParaRPr>
          </a:p>
        </p:txBody>
      </p:sp>
      <p:grpSp>
        <p:nvGrpSpPr>
          <p:cNvPr id="3" name="Grup 2"/>
          <p:cNvGrpSpPr/>
          <p:nvPr/>
        </p:nvGrpSpPr>
        <p:grpSpPr>
          <a:xfrm>
            <a:off x="973318" y="1192320"/>
            <a:ext cx="6767034" cy="5041884"/>
            <a:chOff x="829302" y="1184051"/>
            <a:chExt cx="7125355" cy="5328592"/>
          </a:xfrm>
        </p:grpSpPr>
        <p:sp>
          <p:nvSpPr>
            <p:cNvPr id="7" name="Serbest Form 6"/>
            <p:cNvSpPr/>
            <p:nvPr/>
          </p:nvSpPr>
          <p:spPr>
            <a:xfrm>
              <a:off x="829302" y="1184051"/>
              <a:ext cx="1686475" cy="532859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ADE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650" tIns="1065719" rIns="123315" bIns="1065718" numCol="1" spcCol="1270" anchor="t" anchorCtr="0">
              <a:noAutofit/>
            </a:bodyPr>
            <a:lstStyle/>
            <a:p>
              <a:pPr defTabSz="844550" fontAlgn="auto">
                <a:lnSpc>
                  <a:spcPct val="90000"/>
                </a:lnSpc>
                <a:spcAft>
                  <a:spcPct val="35000"/>
                </a:spcAft>
              </a:pPr>
              <a:r>
                <a:rPr lang="tr-TR" sz="1900" b="1" dirty="0">
                  <a:solidFill>
                    <a:prstClr val="white"/>
                  </a:solidFill>
                  <a:ea typeface="ヒラギノ角ゴ Pro W3" pitchFamily="1" charset="-128"/>
                </a:rPr>
                <a:t>Destek Programları</a:t>
              </a:r>
              <a:endParaRPr lang="tr-TR" sz="1900" dirty="0">
                <a:solidFill>
                  <a:prstClr val="white"/>
                </a:solidFill>
              </a:endParaRPr>
            </a:p>
            <a:p>
              <a:pPr marL="114300" lvl="1" indent="-114300" defTabSz="666750" fontAlgn="auto">
                <a:lnSpc>
                  <a:spcPct val="90000"/>
                </a:lnSpc>
                <a:spcAft>
                  <a:spcPct val="15000"/>
                </a:spcAft>
                <a:buFontTx/>
                <a:buChar char="••"/>
              </a:pPr>
              <a:endParaRPr lang="tr-TR" sz="1500" dirty="0">
                <a:solidFill>
                  <a:prstClr val="white"/>
                </a:solidFill>
              </a:endParaRPr>
            </a:p>
            <a:p>
              <a:pPr marL="114300" lvl="1" indent="-114300" defTabSz="666750" fontAlgn="auto">
                <a:lnSpc>
                  <a:spcPct val="90000"/>
                </a:lnSpc>
                <a:spcAft>
                  <a:spcPct val="15000"/>
                </a:spcAft>
                <a:buFontTx/>
                <a:buChar char="••"/>
              </a:pPr>
              <a:endParaRPr lang="tr-TR" sz="1500" dirty="0">
                <a:solidFill>
                  <a:prstClr val="white"/>
                </a:solidFill>
              </a:endParaRPr>
            </a:p>
            <a:p>
              <a:pPr marL="114300" lvl="1" indent="-114300" defTabSz="666750" fontAlgn="auto">
                <a:lnSpc>
                  <a:spcPct val="90000"/>
                </a:lnSpc>
                <a:spcAft>
                  <a:spcPct val="15000"/>
                </a:spcAft>
                <a:buFontTx/>
                <a:buChar char="••"/>
              </a:pPr>
              <a:r>
                <a:rPr lang="tr-TR" sz="1500" dirty="0">
                  <a:solidFill>
                    <a:prstClr val="white"/>
                  </a:solidFill>
                </a:rPr>
                <a:t>9 Destek Programı</a:t>
              </a:r>
            </a:p>
            <a:p>
              <a:pPr marL="114300" lvl="1" indent="-114300" defTabSz="666750" fontAlgn="auto">
                <a:lnSpc>
                  <a:spcPct val="90000"/>
                </a:lnSpc>
                <a:spcAft>
                  <a:spcPct val="15000"/>
                </a:spcAft>
                <a:buFontTx/>
                <a:buChar char="••"/>
              </a:pPr>
              <a:endParaRPr lang="tr-TR" sz="1500" dirty="0">
                <a:solidFill>
                  <a:prstClr val="white"/>
                </a:solidFill>
              </a:endParaRPr>
            </a:p>
          </p:txBody>
        </p:sp>
        <p:sp>
          <p:nvSpPr>
            <p:cNvPr id="8" name="Serbest Form 7"/>
            <p:cNvSpPr/>
            <p:nvPr/>
          </p:nvSpPr>
          <p:spPr>
            <a:xfrm>
              <a:off x="2642262" y="1184051"/>
              <a:ext cx="1686475" cy="532859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ADE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650" tIns="1065719" rIns="123315" bIns="1065718" numCol="1" spcCol="1270" anchor="t" anchorCtr="0">
              <a:noAutofit/>
            </a:bodyPr>
            <a:lstStyle/>
            <a:p>
              <a:pPr defTabSz="844550" fontAlgn="auto">
                <a:lnSpc>
                  <a:spcPct val="90000"/>
                </a:lnSpc>
                <a:spcBef>
                  <a:spcPts val="0"/>
                </a:spcBef>
                <a:spcAft>
                  <a:spcPct val="35000"/>
                </a:spcAft>
              </a:pPr>
              <a:r>
                <a:rPr lang="tr-TR" sz="1900" b="1" dirty="0">
                  <a:solidFill>
                    <a:prstClr val="white"/>
                  </a:solidFill>
                  <a:ea typeface="ヒラギノ角ゴ Pro W3" pitchFamily="1" charset="-128"/>
                </a:rPr>
                <a:t>Finansman Modelleri</a:t>
              </a:r>
            </a:p>
            <a:p>
              <a:pPr marL="114300" lvl="1" indent="-114300" defTabSz="666750" fontAlgn="auto">
                <a:lnSpc>
                  <a:spcPct val="90000"/>
                </a:lnSpc>
                <a:spcBef>
                  <a:spcPts val="0"/>
                </a:spcBef>
                <a:spcAft>
                  <a:spcPct val="15000"/>
                </a:spcAft>
                <a:buFontTx/>
                <a:buChar char="••"/>
              </a:pPr>
              <a:endParaRPr lang="tr-TR" sz="1500" dirty="0">
                <a:solidFill>
                  <a:prstClr val="white"/>
                </a:solidFill>
              </a:endParaRPr>
            </a:p>
            <a:p>
              <a:pPr marL="114300" lvl="1" indent="-114300" defTabSz="666750" fontAlgn="auto">
                <a:lnSpc>
                  <a:spcPct val="90000"/>
                </a:lnSpc>
                <a:spcBef>
                  <a:spcPts val="0"/>
                </a:spcBef>
                <a:spcAft>
                  <a:spcPct val="15000"/>
                </a:spcAft>
                <a:buFontTx/>
                <a:buChar char="••"/>
              </a:pPr>
              <a:endParaRPr lang="tr-TR" sz="1500" dirty="0">
                <a:solidFill>
                  <a:prstClr val="white"/>
                </a:solidFill>
              </a:endParaRPr>
            </a:p>
            <a:p>
              <a:pPr marL="114300" lvl="1" indent="-114300" defTabSz="666750" fontAlgn="auto">
                <a:lnSpc>
                  <a:spcPct val="90000"/>
                </a:lnSpc>
                <a:spcBef>
                  <a:spcPts val="0"/>
                </a:spcBef>
                <a:spcAft>
                  <a:spcPct val="15000"/>
                </a:spcAft>
                <a:buFontTx/>
                <a:buChar char="••"/>
              </a:pPr>
              <a:r>
                <a:rPr lang="tr-TR" sz="1500" dirty="0">
                  <a:solidFill>
                    <a:prstClr val="white"/>
                  </a:solidFill>
                </a:rPr>
                <a:t>Kredi Faiz Destekleri</a:t>
              </a:r>
            </a:p>
            <a:p>
              <a:pPr marL="114300" lvl="1" indent="-114300" defTabSz="666750" fontAlgn="auto">
                <a:lnSpc>
                  <a:spcPct val="90000"/>
                </a:lnSpc>
                <a:spcBef>
                  <a:spcPts val="0"/>
                </a:spcBef>
                <a:spcAft>
                  <a:spcPct val="15000"/>
                </a:spcAft>
                <a:buFontTx/>
                <a:buChar char="••"/>
              </a:pPr>
              <a:r>
                <a:rPr lang="tr-TR" sz="1500" dirty="0">
                  <a:solidFill>
                    <a:prstClr val="white"/>
                  </a:solidFill>
                </a:rPr>
                <a:t>Geri Ödemeli Destekler</a:t>
              </a:r>
            </a:p>
            <a:p>
              <a:pPr marL="114300" lvl="1" indent="-114300" defTabSz="666750" fontAlgn="auto">
                <a:lnSpc>
                  <a:spcPct val="90000"/>
                </a:lnSpc>
                <a:spcBef>
                  <a:spcPts val="0"/>
                </a:spcBef>
                <a:spcAft>
                  <a:spcPct val="15000"/>
                </a:spcAft>
                <a:buFontTx/>
                <a:buChar char="••"/>
              </a:pPr>
              <a:r>
                <a:rPr lang="tr-TR" sz="1500" dirty="0">
                  <a:solidFill>
                    <a:prstClr val="white"/>
                  </a:solidFill>
                </a:rPr>
                <a:t>Geri Ödemesiz Destekler</a:t>
              </a:r>
            </a:p>
          </p:txBody>
        </p:sp>
        <p:sp>
          <p:nvSpPr>
            <p:cNvPr id="9" name="Serbest Form 8"/>
            <p:cNvSpPr/>
            <p:nvPr/>
          </p:nvSpPr>
          <p:spPr>
            <a:xfrm>
              <a:off x="4455222" y="1184051"/>
              <a:ext cx="1686475" cy="532859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ADE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650" tIns="1065719" rIns="123315" bIns="1065718" numCol="1" spcCol="1270" anchor="t" anchorCtr="0">
              <a:noAutofit/>
            </a:bodyPr>
            <a:lstStyle/>
            <a:p>
              <a:pPr defTabSz="844550" fontAlgn="auto">
                <a:lnSpc>
                  <a:spcPct val="90000"/>
                </a:lnSpc>
                <a:spcBef>
                  <a:spcPts val="0"/>
                </a:spcBef>
                <a:spcAft>
                  <a:spcPct val="35000"/>
                </a:spcAft>
              </a:pPr>
              <a:r>
                <a:rPr lang="tr-TR" sz="1900" b="1" dirty="0">
                  <a:solidFill>
                    <a:prstClr val="white"/>
                  </a:solidFill>
                  <a:ea typeface="ヒラギノ角ゴ Pro W3" pitchFamily="1" charset="-128"/>
                </a:rPr>
                <a:t>Laboratuvar Hizmetleri</a:t>
              </a:r>
            </a:p>
            <a:p>
              <a:pPr marL="114300" lvl="1" indent="-114300" defTabSz="666750" fontAlgn="auto">
                <a:lnSpc>
                  <a:spcPct val="90000"/>
                </a:lnSpc>
                <a:spcBef>
                  <a:spcPts val="0"/>
                </a:spcBef>
                <a:spcAft>
                  <a:spcPct val="15000"/>
                </a:spcAft>
                <a:buFontTx/>
                <a:buChar char="••"/>
              </a:pPr>
              <a:endParaRPr lang="tr-TR" sz="1500" dirty="0">
                <a:solidFill>
                  <a:prstClr val="white"/>
                </a:solidFill>
              </a:endParaRPr>
            </a:p>
            <a:p>
              <a:pPr marL="114300" lvl="1" indent="-114300" defTabSz="666750" fontAlgn="auto">
                <a:lnSpc>
                  <a:spcPct val="90000"/>
                </a:lnSpc>
                <a:spcBef>
                  <a:spcPts val="0"/>
                </a:spcBef>
                <a:spcAft>
                  <a:spcPct val="15000"/>
                </a:spcAft>
                <a:buFontTx/>
                <a:buChar char="••"/>
              </a:pPr>
              <a:endParaRPr lang="tr-TR" sz="1500" dirty="0">
                <a:solidFill>
                  <a:prstClr val="white"/>
                </a:solidFill>
              </a:endParaRPr>
            </a:p>
            <a:p>
              <a:pPr marL="114300" lvl="1" indent="-114300" defTabSz="666750" fontAlgn="auto">
                <a:lnSpc>
                  <a:spcPct val="90000"/>
                </a:lnSpc>
                <a:spcBef>
                  <a:spcPts val="0"/>
                </a:spcBef>
                <a:spcAft>
                  <a:spcPct val="15000"/>
                </a:spcAft>
                <a:buFontTx/>
                <a:buChar char="••"/>
              </a:pPr>
              <a:r>
                <a:rPr lang="tr-TR" sz="1500" dirty="0">
                  <a:solidFill>
                    <a:prstClr val="white"/>
                  </a:solidFill>
                </a:rPr>
                <a:t>9 İlde 12 Laboratuvar</a:t>
              </a:r>
            </a:p>
            <a:p>
              <a:pPr marL="0" lvl="1" defTabSz="666750" fontAlgn="auto">
                <a:lnSpc>
                  <a:spcPct val="90000"/>
                </a:lnSpc>
                <a:spcBef>
                  <a:spcPts val="0"/>
                </a:spcBef>
                <a:spcAft>
                  <a:spcPct val="15000"/>
                </a:spcAft>
              </a:pPr>
              <a:r>
                <a:rPr lang="tr-TR" sz="1500" dirty="0">
                  <a:solidFill>
                    <a:prstClr val="white"/>
                  </a:solidFill>
                </a:rPr>
                <a:t>(11 Metal </a:t>
              </a:r>
              <a:r>
                <a:rPr lang="tr-TR" sz="1500" dirty="0" err="1">
                  <a:solidFill>
                    <a:prstClr val="white"/>
                  </a:solidFill>
                </a:rPr>
                <a:t>Lab</a:t>
              </a:r>
              <a:r>
                <a:rPr lang="tr-TR" sz="1500" dirty="0">
                  <a:solidFill>
                    <a:prstClr val="white"/>
                  </a:solidFill>
                </a:rPr>
                <a:t>.)</a:t>
              </a:r>
            </a:p>
            <a:p>
              <a:pPr marL="0" lvl="1" defTabSz="666750" fontAlgn="auto">
                <a:lnSpc>
                  <a:spcPct val="90000"/>
                </a:lnSpc>
                <a:spcBef>
                  <a:spcPts val="0"/>
                </a:spcBef>
                <a:spcAft>
                  <a:spcPct val="15000"/>
                </a:spcAft>
              </a:pPr>
              <a:r>
                <a:rPr lang="tr-TR" sz="1500" dirty="0">
                  <a:solidFill>
                    <a:prstClr val="white"/>
                  </a:solidFill>
                </a:rPr>
                <a:t>(1 Plastik-Kauçuk </a:t>
              </a:r>
              <a:r>
                <a:rPr lang="tr-TR" sz="1500" dirty="0" err="1">
                  <a:solidFill>
                    <a:prstClr val="white"/>
                  </a:solidFill>
                </a:rPr>
                <a:t>Lab</a:t>
              </a:r>
              <a:r>
                <a:rPr lang="tr-TR" sz="1500" dirty="0">
                  <a:solidFill>
                    <a:prstClr val="white"/>
                  </a:solidFill>
                </a:rPr>
                <a:t>.)</a:t>
              </a:r>
            </a:p>
          </p:txBody>
        </p:sp>
        <p:sp>
          <p:nvSpPr>
            <p:cNvPr id="10" name="Serbest Form 9"/>
            <p:cNvSpPr/>
            <p:nvPr/>
          </p:nvSpPr>
          <p:spPr>
            <a:xfrm>
              <a:off x="6268182" y="1184051"/>
              <a:ext cx="1686475" cy="532859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ADE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650" tIns="1065719" rIns="123315" bIns="1065718" numCol="1" spcCol="1270" anchor="t" anchorCtr="0">
              <a:noAutofit/>
            </a:bodyPr>
            <a:lstStyle/>
            <a:p>
              <a:pPr defTabSz="844550" fontAlgn="auto">
                <a:lnSpc>
                  <a:spcPct val="90000"/>
                </a:lnSpc>
                <a:spcBef>
                  <a:spcPts val="0"/>
                </a:spcBef>
                <a:spcAft>
                  <a:spcPct val="35000"/>
                </a:spcAft>
              </a:pPr>
              <a:r>
                <a:rPr lang="tr-TR" sz="1900" b="1" dirty="0" err="1">
                  <a:solidFill>
                    <a:prstClr val="white"/>
                  </a:solidFill>
                  <a:ea typeface="ヒラギノ角ゴ Pro W3" pitchFamily="1" charset="-128"/>
                </a:rPr>
                <a:t>Bilgilendirmeİşbirliği</a:t>
              </a:r>
              <a:r>
                <a:rPr lang="tr-TR" sz="1900" b="1" dirty="0">
                  <a:solidFill>
                    <a:prstClr val="white"/>
                  </a:solidFill>
                  <a:ea typeface="ヒラギノ角ゴ Pro W3" pitchFamily="1" charset="-128"/>
                </a:rPr>
                <a:t> ve Projeler</a:t>
              </a:r>
            </a:p>
            <a:p>
              <a:pPr marL="114300" lvl="1" indent="-114300" defTabSz="666750" fontAlgn="auto">
                <a:lnSpc>
                  <a:spcPct val="90000"/>
                </a:lnSpc>
                <a:spcBef>
                  <a:spcPts val="0"/>
                </a:spcBef>
                <a:spcAft>
                  <a:spcPct val="15000"/>
                </a:spcAft>
                <a:buFontTx/>
                <a:buChar char="••"/>
              </a:pPr>
              <a:endParaRPr lang="tr-TR" sz="1500" dirty="0">
                <a:solidFill>
                  <a:prstClr val="white"/>
                </a:solidFill>
              </a:endParaRPr>
            </a:p>
            <a:p>
              <a:pPr marL="114300" lvl="1" indent="-114300" defTabSz="666750" fontAlgn="auto">
                <a:lnSpc>
                  <a:spcPct val="90000"/>
                </a:lnSpc>
                <a:spcBef>
                  <a:spcPts val="0"/>
                </a:spcBef>
                <a:spcAft>
                  <a:spcPct val="15000"/>
                </a:spcAft>
                <a:buFontTx/>
                <a:buChar char="••"/>
              </a:pPr>
              <a:r>
                <a:rPr lang="tr-TR" sz="1500" dirty="0">
                  <a:solidFill>
                    <a:prstClr val="white"/>
                  </a:solidFill>
                </a:rPr>
                <a:t>53 Ülkede</a:t>
              </a:r>
            </a:p>
            <a:p>
              <a:pPr marL="114300" lvl="1" indent="-114300" defTabSz="666750" fontAlgn="auto">
                <a:lnSpc>
                  <a:spcPct val="90000"/>
                </a:lnSpc>
                <a:spcBef>
                  <a:spcPts val="0"/>
                </a:spcBef>
                <a:spcAft>
                  <a:spcPct val="15000"/>
                </a:spcAft>
                <a:buFontTx/>
                <a:buChar char="••"/>
              </a:pPr>
              <a:r>
                <a:rPr lang="tr-TR" sz="1500" dirty="0">
                  <a:solidFill>
                    <a:prstClr val="white"/>
                  </a:solidFill>
                </a:rPr>
                <a:t>65 Kuruluş ile İşbirliği</a:t>
              </a:r>
            </a:p>
            <a:p>
              <a:pPr marL="114300" lvl="1" indent="-114300" defTabSz="666750" fontAlgn="auto">
                <a:lnSpc>
                  <a:spcPct val="90000"/>
                </a:lnSpc>
                <a:spcBef>
                  <a:spcPts val="0"/>
                </a:spcBef>
                <a:spcAft>
                  <a:spcPct val="15000"/>
                </a:spcAft>
                <a:buFontTx/>
                <a:buChar char="••"/>
              </a:pPr>
              <a:r>
                <a:rPr lang="tr-TR" sz="1500" dirty="0">
                  <a:solidFill>
                    <a:prstClr val="white"/>
                  </a:solidFill>
                </a:rPr>
                <a:t>7 uluslararası proje</a:t>
              </a:r>
            </a:p>
            <a:p>
              <a:pPr marL="114300" lvl="1" indent="-114300" defTabSz="666750" fontAlgn="auto">
                <a:lnSpc>
                  <a:spcPct val="90000"/>
                </a:lnSpc>
                <a:spcBef>
                  <a:spcPts val="0"/>
                </a:spcBef>
                <a:spcAft>
                  <a:spcPct val="15000"/>
                </a:spcAft>
                <a:buFontTx/>
                <a:buChar char="••"/>
              </a:pPr>
              <a:r>
                <a:rPr lang="tr-TR" sz="1500" dirty="0">
                  <a:solidFill>
                    <a:prstClr val="white"/>
                  </a:solidFill>
                </a:rPr>
                <a:t>Bilgilendirme ve Yönlendirme Faaliyetleri</a:t>
              </a:r>
            </a:p>
          </p:txBody>
        </p:sp>
      </p:grpSp>
      <p:sp>
        <p:nvSpPr>
          <p:cNvPr id="4" name="1 Metin kutusu"/>
          <p:cNvSpPr txBox="1"/>
          <p:nvPr/>
        </p:nvSpPr>
        <p:spPr>
          <a:xfrm>
            <a:off x="899592" y="403169"/>
            <a:ext cx="8712968" cy="459955"/>
          </a:xfrm>
          <a:prstGeom prst="rect">
            <a:avLst/>
          </a:prstGeom>
          <a:noFill/>
        </p:spPr>
        <p:txBody>
          <a:bodyPr wrap="square" rtlCol="0">
            <a:spAutoFit/>
          </a:bodyPr>
          <a:lstStyle/>
          <a:p>
            <a:pPr fontAlgn="auto">
              <a:spcBef>
                <a:spcPts val="0"/>
              </a:spcBef>
              <a:spcAft>
                <a:spcPts val="0"/>
              </a:spcAft>
            </a:pPr>
            <a:r>
              <a:rPr lang="tr-TR" sz="2400" b="1" dirty="0" smtClean="0">
                <a:solidFill>
                  <a:srgbClr val="00BAD5"/>
                </a:solidFill>
                <a:latin typeface="Calibri"/>
              </a:rPr>
              <a:t>KOSGEB DESTEK VE HİZMETLERİ</a:t>
            </a:r>
            <a:endParaRPr lang="tr-TR" sz="2400" b="1" dirty="0">
              <a:solidFill>
                <a:srgbClr val="FF0000"/>
              </a:solidFill>
              <a:latin typeface="Calibri"/>
            </a:endParaRPr>
          </a:p>
        </p:txBody>
      </p:sp>
      <p:pic>
        <p:nvPicPr>
          <p:cNvPr id="12" name="Picture 3"/>
          <p:cNvPicPr>
            <a:picLocks noChangeAspect="1" noChangeArrowheads="1"/>
          </p:cNvPicPr>
          <p:nvPr/>
        </p:nvPicPr>
        <p:blipFill>
          <a:blip r:embed="rId3" cstate="print"/>
          <a:srcRect/>
          <a:stretch>
            <a:fillRect/>
          </a:stretch>
        </p:blipFill>
        <p:spPr bwMode="auto">
          <a:xfrm>
            <a:off x="8172400" y="184099"/>
            <a:ext cx="720080" cy="506032"/>
          </a:xfrm>
          <a:prstGeom prst="rect">
            <a:avLst/>
          </a:prstGeom>
          <a:noFill/>
          <a:ln w="9525">
            <a:noFill/>
            <a:miter lim="800000"/>
            <a:headEnd/>
            <a:tailEnd/>
          </a:ln>
        </p:spPr>
      </p:pic>
    </p:spTree>
    <p:extLst>
      <p:ext uri="{BB962C8B-B14F-4D97-AF65-F5344CB8AC3E}">
        <p14:creationId xmlns:p14="http://schemas.microsoft.com/office/powerpoint/2010/main" val="1780097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is Teması">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is Teması">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is Teması">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18571</TotalTime>
  <Words>6748</Words>
  <Application>Microsoft Office PowerPoint</Application>
  <PresentationFormat>Özel</PresentationFormat>
  <Paragraphs>1059</Paragraphs>
  <Slides>65</Slides>
  <Notes>47</Notes>
  <HiddenSlides>0</HiddenSlides>
  <MMClips>0</MMClips>
  <ScaleCrop>false</ScaleCrop>
  <HeadingPairs>
    <vt:vector size="6" baseType="variant">
      <vt:variant>
        <vt:lpstr>Kullanılan Yazı Tipleri</vt:lpstr>
      </vt:variant>
      <vt:variant>
        <vt:i4>8</vt:i4>
      </vt:variant>
      <vt:variant>
        <vt:lpstr>Tema</vt:lpstr>
      </vt:variant>
      <vt:variant>
        <vt:i4>10</vt:i4>
      </vt:variant>
      <vt:variant>
        <vt:lpstr>Slayt Başlıkları</vt:lpstr>
      </vt:variant>
      <vt:variant>
        <vt:i4>65</vt:i4>
      </vt:variant>
    </vt:vector>
  </HeadingPairs>
  <TitlesOfParts>
    <vt:vector size="83" baseType="lpstr">
      <vt:lpstr>Microsoft YaHei</vt:lpstr>
      <vt:lpstr>ＭＳ Ｐゴシック</vt:lpstr>
      <vt:lpstr>Arial</vt:lpstr>
      <vt:lpstr>Calibri</vt:lpstr>
      <vt:lpstr>Cambria</vt:lpstr>
      <vt:lpstr>Times New Roman</vt:lpstr>
      <vt:lpstr>Wingdings</vt:lpstr>
      <vt:lpstr>ヒラギノ角ゴ Pro W3</vt:lpstr>
      <vt:lpstr>Ofis Teması</vt:lpstr>
      <vt:lpstr>1_Ofis Teması</vt:lpstr>
      <vt:lpstr>6_Ofis Teması</vt:lpstr>
      <vt:lpstr>2_Ofis Teması</vt:lpstr>
      <vt:lpstr>3_Ofis Teması</vt:lpstr>
      <vt:lpstr>7_Ofis Teması</vt:lpstr>
      <vt:lpstr>5_Ofis Teması</vt:lpstr>
      <vt:lpstr>8_Ofis Teması</vt:lpstr>
      <vt:lpstr>10_Ofis Teması</vt:lpstr>
      <vt:lpstr>11_Ofis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STRATEJİK ÜRÜN DESTEK PROGRAMI  DÖNEMSEL DUYURU METNİ (2018- 01)</vt:lpstr>
      <vt:lpstr>STRATEJİK ÜRÜN DESTEK PROGRAMI  DÖNEMSEL DUYURU METNİ (2018- 01)</vt:lpstr>
      <vt:lpstr>PowerPoint Sunusu</vt:lpstr>
      <vt:lpstr>STRATEJİK ÜRÜN DESTEK PROGRAMI</vt:lpstr>
      <vt:lpstr>BİLGİ TRANSFERİ DESTEĞİ</vt:lpstr>
      <vt:lpstr>REFERANS NUMUNE DESTEĞİ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Investintech</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Erkan GUNGOR</cp:lastModifiedBy>
  <cp:revision>1080</cp:revision>
  <cp:lastPrinted>2017-07-19T18:01:40Z</cp:lastPrinted>
  <dcterms:created xsi:type="dcterms:W3CDTF">2011-08-16T10:46:40Z</dcterms:created>
  <dcterms:modified xsi:type="dcterms:W3CDTF">2018-02-23T09:25:39Z</dcterms:modified>
</cp:coreProperties>
</file>